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0"/>
  </p:notesMasterIdLst>
  <p:sldIdLst>
    <p:sldId id="498" r:id="rId2"/>
    <p:sldId id="493" r:id="rId3"/>
    <p:sldId id="417" r:id="rId4"/>
    <p:sldId id="335" r:id="rId5"/>
    <p:sldId id="460" r:id="rId6"/>
    <p:sldId id="413" r:id="rId7"/>
    <p:sldId id="458" r:id="rId8"/>
    <p:sldId id="459" r:id="rId9"/>
    <p:sldId id="494" r:id="rId10"/>
    <p:sldId id="483" r:id="rId11"/>
    <p:sldId id="500" r:id="rId12"/>
    <p:sldId id="501" r:id="rId13"/>
    <p:sldId id="496" r:id="rId14"/>
    <p:sldId id="488" r:id="rId15"/>
    <p:sldId id="487" r:id="rId16"/>
    <p:sldId id="489" r:id="rId17"/>
    <p:sldId id="491" r:id="rId18"/>
    <p:sldId id="490" r:id="rId19"/>
    <p:sldId id="492" r:id="rId20"/>
    <p:sldId id="450" r:id="rId21"/>
    <p:sldId id="454" r:id="rId22"/>
    <p:sldId id="395" r:id="rId23"/>
    <p:sldId id="482" r:id="rId24"/>
    <p:sldId id="400" r:id="rId25"/>
    <p:sldId id="463" r:id="rId26"/>
    <p:sldId id="462" r:id="rId27"/>
    <p:sldId id="451" r:id="rId28"/>
    <p:sldId id="499" r:id="rId29"/>
    <p:sldId id="464" r:id="rId30"/>
    <p:sldId id="471" r:id="rId31"/>
    <p:sldId id="465" r:id="rId32"/>
    <p:sldId id="470" r:id="rId33"/>
    <p:sldId id="466" r:id="rId34"/>
    <p:sldId id="452" r:id="rId35"/>
    <p:sldId id="456" r:id="rId36"/>
    <p:sldId id="497" r:id="rId37"/>
    <p:sldId id="475" r:id="rId38"/>
    <p:sldId id="478" r:id="rId39"/>
    <p:sldId id="477" r:id="rId40"/>
    <p:sldId id="474" r:id="rId41"/>
    <p:sldId id="480" r:id="rId42"/>
    <p:sldId id="479" r:id="rId43"/>
    <p:sldId id="453" r:id="rId44"/>
    <p:sldId id="409" r:id="rId45"/>
    <p:sldId id="420" r:id="rId46"/>
    <p:sldId id="421" r:id="rId47"/>
    <p:sldId id="449" r:id="rId48"/>
    <p:sldId id="418"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Raavi" panose="020B0502040204020203"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az/kisHmpSJa5wlafg08A==" hashData="p35PheIpVm0kGrKe/FSTnVzDhrLy3+BJ6r91BGJK0fLKC6r0fhCEZCuDuM9CrZpJPyG9vyQOVPuCgVDIKrL98Q=="/>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n Broek, Jamie" initials="VBJ" lastIdx="6" clrIdx="0">
    <p:extLst>
      <p:ext uri="{19B8F6BF-5375-455C-9EA6-DF929625EA0E}">
        <p15:presenceInfo xmlns:p15="http://schemas.microsoft.com/office/powerpoint/2012/main" userId="S-1-5-21-3458574638-2780845101-4193349012-3818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5E94DC"/>
    <a:srgbClr val="EEEEEE"/>
    <a:srgbClr val="E4E4E4"/>
    <a:srgbClr val="00FF00"/>
    <a:srgbClr val="EEB500"/>
    <a:srgbClr val="034092"/>
    <a:srgbClr val="FFB265"/>
    <a:srgbClr val="FFCC99"/>
    <a:srgbClr val="49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751" autoAdjust="0"/>
  </p:normalViewPr>
  <p:slideViewPr>
    <p:cSldViewPr snapToGrid="0">
      <p:cViewPr varScale="1">
        <p:scale>
          <a:sx n="83" d="100"/>
          <a:sy n="83" d="100"/>
        </p:scale>
        <p:origin x="372" y="90"/>
      </p:cViewPr>
      <p:guideLst>
        <p:guide orient="horz" pos="2160"/>
        <p:guide pos="2880"/>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a" dirty="0"/>
          </a:p>
        </p:txBody>
      </p:sp>
      <p:sp>
        <p:nvSpPr>
          <p:cNvPr id="4" name="Slide Number Placeholder 3"/>
          <p:cNvSpPr>
            <a:spLocks noGrp="1"/>
          </p:cNvSpPr>
          <p:nvPr>
            <p:ph type="sldNum" sz="quarter" idx="5"/>
          </p:nvPr>
        </p:nvSpPr>
        <p:spPr/>
        <p:txBody>
          <a:bodyPr/>
          <a:lstStyle/>
          <a:p>
            <a:pPr algn="l" rtl="0"/>
            <a:fld id="{9B76BEDD-E254-4C3A-87D4-149A06FF5EC2}" type="slidenum">
              <a:rPr/>
              <a:t>45</a:t>
            </a:fld>
            <a:endParaRPr lang="pa"/>
          </a:p>
        </p:txBody>
      </p:sp>
    </p:spTree>
    <p:extLst>
      <p:ext uri="{BB962C8B-B14F-4D97-AF65-F5344CB8AC3E}">
        <p14:creationId xmlns:p14="http://schemas.microsoft.com/office/powerpoint/2010/main" val="378468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0C68-543E-4D03-9B38-959FCF8DB06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117270C-C1DE-4881-893D-65034BE8D0F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0DC3CFF-5F67-49C0-8A80-3C1AF73E3447}"/>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DA36878A-084D-42FF-8A44-64C774A54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2BDF6-8083-4F49-BFFA-EB9F5A997466}"/>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56238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5FFA-4894-41AF-9D63-82B5BDD44C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365F8F-9891-4F13-BABE-57D362D32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4CFA8-AD60-4C69-94B3-B59EDCA86175}"/>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EF4EC141-0BCC-46FA-9AFF-312B0C2B0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E2F95-AB80-463B-83BD-34C4DF480A09}"/>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00277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F4B5B6-4790-4147-A790-EC6205819A7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1D7F9-8126-4727-9811-5BB8709ADA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376F1-6696-4776-862E-F1F7B796A85B}"/>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B45A0184-170E-4F52-BA46-824AA554F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F24B7-DC28-429D-B933-5084C6CD9748}"/>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227089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51A2-50C6-4AB0-847E-37A0C2731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C6F70-4335-4DE1-A239-AD4A88E7F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EF197-0840-44B4-95CD-AE255890E0B7}"/>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DD996174-31FB-4055-8DA5-A126A3341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3B142-536E-487E-93E5-ACBBEBCDDB33}"/>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51763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8B88-177A-4C7E-BF06-56BF584D718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FB634D4-90C5-46C8-9ECA-9A170BF95B9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63DCF3-71E5-4B23-BDE1-FAB34EC0A379}"/>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141B0A4F-7A55-4A4D-90C0-F27485862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B7668-F626-486B-BEDB-623F27F6A7C6}"/>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211636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E1A0-0632-480F-98F9-D7A500173A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552B8-64B2-4302-973A-AF7760BFA6A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AD614-5118-48DF-AE31-F76C08C5D5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653913-1677-4973-8A92-67122E343E7E}"/>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6" name="Footer Placeholder 5">
            <a:extLst>
              <a:ext uri="{FF2B5EF4-FFF2-40B4-BE49-F238E27FC236}">
                <a16:creationId xmlns:a16="http://schemas.microsoft.com/office/drawing/2014/main" id="{0481936A-42C8-461C-80B2-CEAE5B728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8F481-50C1-4F3D-AB97-E61B35E32770}"/>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61684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F6DF-E086-4B95-980D-5AD7AFAD512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A0388-A362-4B3B-99A5-C1A0AFB2D72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1434609-C031-414B-877C-1D40C9FE9B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6AF514-025F-484D-8DAB-CBC0E7286BE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1B312-C1C3-43A3-ADC3-24B1697D7FC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C98D7A-C04C-45E1-9094-7609899ACE2E}"/>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8" name="Footer Placeholder 7">
            <a:extLst>
              <a:ext uri="{FF2B5EF4-FFF2-40B4-BE49-F238E27FC236}">
                <a16:creationId xmlns:a16="http://schemas.microsoft.com/office/drawing/2014/main" id="{86E0E346-31D3-4FF5-B46A-49F224D61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AC2EA-C485-4A6B-ABB5-465719D83E63}"/>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6276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8365-EFC7-4653-8A66-6857794A2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B258CD-30DA-404B-A555-DFCE6966FB41}"/>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4" name="Footer Placeholder 3">
            <a:extLst>
              <a:ext uri="{FF2B5EF4-FFF2-40B4-BE49-F238E27FC236}">
                <a16:creationId xmlns:a16="http://schemas.microsoft.com/office/drawing/2014/main" id="{9C0B6D91-C71B-462C-8302-5518A44C45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2CD644-CA3E-4C07-9F24-0ABDF28434CE}"/>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07526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5C8CA-9DAE-4A13-B52D-34462CDE464D}"/>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3" name="Footer Placeholder 2">
            <a:extLst>
              <a:ext uri="{FF2B5EF4-FFF2-40B4-BE49-F238E27FC236}">
                <a16:creationId xmlns:a16="http://schemas.microsoft.com/office/drawing/2014/main" id="{35C27199-FEE6-423D-A38F-A9D671FD8C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ED1483-F676-490E-B322-555B6AF912D8}"/>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395233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3B5F-A6A4-4DB9-87F9-5A8B6661C2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67376ED-C797-4F0A-8787-BE059280B2E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BA71-4436-4386-8A58-D7BC9D0B5FD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75B470-E9FF-45A1-BA03-D6BDF076D386}"/>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6" name="Footer Placeholder 5">
            <a:extLst>
              <a:ext uri="{FF2B5EF4-FFF2-40B4-BE49-F238E27FC236}">
                <a16:creationId xmlns:a16="http://schemas.microsoft.com/office/drawing/2014/main" id="{585E01B4-632C-4824-B809-C52148F20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39D4C-66B7-4AFE-B2A3-1BE382EC0433}"/>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1663352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9B44-02B5-4D32-9695-E366C562C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87184DB-FD96-44DF-A27A-D326D5B3D7A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197D9C2-30BF-455A-BDB5-34F5EB1D1F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C385C5-62CB-46CB-B0F7-634DA4548973}"/>
              </a:ext>
            </a:extLst>
          </p:cNvPr>
          <p:cNvSpPr>
            <a:spLocks noGrp="1"/>
          </p:cNvSpPr>
          <p:nvPr>
            <p:ph type="dt" sz="half" idx="10"/>
          </p:nvPr>
        </p:nvSpPr>
        <p:spPr/>
        <p:txBody>
          <a:bodyPr/>
          <a:lstStyle/>
          <a:p>
            <a:fld id="{A1C032E2-00EE-4B82-9AD0-BFF1DAB10845}" type="datetimeFigureOut">
              <a:rPr lang="en-US" smtClean="0"/>
              <a:t>1/31/2022</a:t>
            </a:fld>
            <a:endParaRPr lang="en-US"/>
          </a:p>
        </p:txBody>
      </p:sp>
      <p:sp>
        <p:nvSpPr>
          <p:cNvPr id="6" name="Footer Placeholder 5">
            <a:extLst>
              <a:ext uri="{FF2B5EF4-FFF2-40B4-BE49-F238E27FC236}">
                <a16:creationId xmlns:a16="http://schemas.microsoft.com/office/drawing/2014/main" id="{8FF5647A-EF06-45F9-BBA1-B2D4B24B7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D601D-FB90-4F7D-9F91-6BF1A3F673FE}"/>
              </a:ext>
            </a:extLst>
          </p:cNvPr>
          <p:cNvSpPr>
            <a:spLocks noGrp="1"/>
          </p:cNvSpPr>
          <p:nvPr>
            <p:ph type="sldNum" sz="quarter" idx="12"/>
          </p:nvPr>
        </p:nvSpPr>
        <p:spPr/>
        <p:txBody>
          <a:bodyPr/>
          <a:lstStyle/>
          <a:p>
            <a:fld id="{2DEDEB81-B69A-40AC-AD27-06B733D4F458}" type="slidenum">
              <a:rPr lang="en-US" smtClean="0"/>
              <a:t>‹#›</a:t>
            </a:fld>
            <a:endParaRPr lang="en-US"/>
          </a:p>
        </p:txBody>
      </p:sp>
    </p:spTree>
    <p:extLst>
      <p:ext uri="{BB962C8B-B14F-4D97-AF65-F5344CB8AC3E}">
        <p14:creationId xmlns:p14="http://schemas.microsoft.com/office/powerpoint/2010/main" val="81751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0D50C-8093-4A4D-9FF3-A938F839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1E6CA-2992-40AD-9AF9-CF6C5D34FF4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45DF6-52A7-4DA4-A71D-07A911CEBC9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1C032E2-00EE-4B82-9AD0-BFF1DAB10845}" type="datetimeFigureOut">
              <a:rPr lang="en-US" smtClean="0"/>
              <a:t>1/31/2022</a:t>
            </a:fld>
            <a:endParaRPr lang="en-US"/>
          </a:p>
        </p:txBody>
      </p:sp>
      <p:sp>
        <p:nvSpPr>
          <p:cNvPr id="5" name="Footer Placeholder 4">
            <a:extLst>
              <a:ext uri="{FF2B5EF4-FFF2-40B4-BE49-F238E27FC236}">
                <a16:creationId xmlns:a16="http://schemas.microsoft.com/office/drawing/2014/main" id="{1F500790-6B5A-4AC8-945A-2159A8E48A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1A9E24-E381-4B56-B0AD-465C07EFA2E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DEDEB81-B69A-40AC-AD27-06B733D4F458}" type="slidenum">
              <a:rPr lang="en-US" smtClean="0"/>
              <a:t>‹#›</a:t>
            </a:fld>
            <a:endParaRPr lang="en-US"/>
          </a:p>
        </p:txBody>
      </p:sp>
    </p:spTree>
    <p:extLst>
      <p:ext uri="{BB962C8B-B14F-4D97-AF65-F5344CB8AC3E}">
        <p14:creationId xmlns:p14="http://schemas.microsoft.com/office/powerpoint/2010/main" val="35833451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9.wdp"/><Relationship Id="rId4" Type="http://schemas.openxmlformats.org/officeDocument/2006/relationships/image" Target="../media/image69.png"/><Relationship Id="rId9" Type="http://schemas.openxmlformats.org/officeDocument/2006/relationships/image" Target="../media/image23.svg"/></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hyperlink" Target="https://iconproject.org/eve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familycaregiversbc.ca/family-caregiver-support-groups/" TargetMode="External"/><Relationship Id="rId5" Type="http://schemas.openxmlformats.org/officeDocument/2006/relationships/hyperlink" Target="https://painbc.ca/about/programs/pain-support-wellness-groups" TargetMode="External"/><Relationship Id="rId4" Type="http://schemas.openxmlformats.org/officeDocument/2006/relationships/hyperlink" Target="https://www.selfmanagementbc.ca/virtualself-managementprogram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pexels.com/photo/people-on-a-video-call-4226256/" TargetMode="External"/><Relationship Id="rId3" Type="http://schemas.openxmlformats.org/officeDocument/2006/relationships/hyperlink" Target="https://www.pexels.com/photo/person-using-macbook-374720/" TargetMode="External"/><Relationship Id="rId7" Type="http://schemas.openxmlformats.org/officeDocument/2006/relationships/hyperlink" Target="https://www.pexels.com/photo/blur-close-up-device-focus-41941/" TargetMode="External"/><Relationship Id="rId12" Type="http://schemas.openxmlformats.org/officeDocument/2006/relationships/hyperlink" Target="https://unsplash.com/photos/ufK-deiLqY8/info" TargetMode="External"/><Relationship Id="rId2" Type="http://schemas.openxmlformats.org/officeDocument/2006/relationships/hyperlink" Target="https://www.pinclipart.com/pindetail/ibhxxJb_fa-c-b-zoom-clip-art-video-conferencing/" TargetMode="External"/><Relationship Id="rId1" Type="http://schemas.openxmlformats.org/officeDocument/2006/relationships/slideLayout" Target="../slideLayouts/slideLayout2.xml"/><Relationship Id="rId6" Type="http://schemas.openxmlformats.org/officeDocument/2006/relationships/hyperlink" Target="https://unsplash.com/photos/bw2rUF3TNaM" TargetMode="External"/><Relationship Id="rId11" Type="http://schemas.openxmlformats.org/officeDocument/2006/relationships/hyperlink" Target="https://unsplash.com/photos/Y4qzW3AsvqI" TargetMode="External"/><Relationship Id="rId5" Type="http://schemas.openxmlformats.org/officeDocument/2006/relationships/hyperlink" Target="https://unsplash.com/photos/I1Plc-FAAnQ/info" TargetMode="External"/><Relationship Id="rId10" Type="http://schemas.openxmlformats.org/officeDocument/2006/relationships/hyperlink" Target="https://www.pexels.com/photo/businesswoman-checking-smartphone-while-using-laptop-6913714/" TargetMode="External"/><Relationship Id="rId4" Type="http://schemas.openxmlformats.org/officeDocument/2006/relationships/hyperlink" Target="https://www.pexels.com/photo/teacher-teaching-his-students-5212342/" TargetMode="External"/><Relationship Id="rId9" Type="http://schemas.openxmlformats.org/officeDocument/2006/relationships/hyperlink" Target="https://www.pexels.com/photo/people-on-a-video-call-422614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7279-BCB6-410D-A557-8408745F9644}"/>
              </a:ext>
            </a:extLst>
          </p:cNvPr>
          <p:cNvSpPr>
            <a:spLocks noGrp="1"/>
          </p:cNvSpPr>
          <p:nvPr>
            <p:ph type="ctrTitle"/>
          </p:nvPr>
        </p:nvSpPr>
        <p:spPr>
          <a:xfrm>
            <a:off x="1583285" y="850238"/>
            <a:ext cx="15102903" cy="5644738"/>
          </a:xfrm>
        </p:spPr>
        <p:txBody>
          <a:bodyPr>
            <a:normAutofit fontScale="90000"/>
          </a:bodyPr>
          <a:lstStyle/>
          <a:p>
            <a:pPr algn="l" rtl="0"/>
            <a:r>
              <a:rPr lang="pa" sz="8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Zoom ਮੀਟਿੰਗ ਵਿੱਚ ਸ਼ਾਮਲ ਹੋਣ ਬਾਰੇ</a:t>
            </a:r>
            <a:br>
              <a:rPr lang="pa" sz="10050" b="1" dirty="0">
                <a:solidFill>
                  <a:schemeClr val="bg1"/>
                </a:solidFill>
              </a:rPr>
            </a:br>
            <a:br>
              <a:rPr lang="pa" sz="4500" b="1" dirty="0">
                <a:solidFill>
                  <a:schemeClr val="bg1"/>
                </a:solidFill>
              </a:rPr>
            </a:br>
            <a:br>
              <a:rPr lang="pa" sz="4500" b="1" dirty="0">
                <a:solidFill>
                  <a:schemeClr val="bg1"/>
                </a:solidFill>
              </a:rPr>
            </a:br>
            <a:br>
              <a:rPr lang="pa" sz="4500" b="1" dirty="0">
                <a:solidFill>
                  <a:schemeClr val="bg1"/>
                </a:solidFill>
              </a:rPr>
            </a:br>
            <a:r>
              <a:rPr lang="pa" sz="40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iCON ਡਿਜੀਟਲ ਸਿਹਤ ਸਾਖਰਤਾ, 202</a:t>
            </a:r>
            <a:r>
              <a:rPr lang="en-US" sz="40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a:t>
            </a:r>
            <a:br>
              <a:rPr lang="pa" sz="3000" b="1" dirty="0">
                <a:solidFill>
                  <a:srgbClr val="034092"/>
                </a:solidFill>
                <a:latin typeface="Arial" panose="020B0604020202020204" pitchFamily="34" charset="0"/>
                <a:cs typeface="Arial" panose="020B0604020202020204" pitchFamily="34" charset="0"/>
              </a:rPr>
            </a:br>
            <a:br>
              <a:rPr lang="pa" sz="3000" b="1" dirty="0">
                <a:solidFill>
                  <a:srgbClr val="034092"/>
                </a:solidFill>
                <a:latin typeface="Arial" panose="020B0604020202020204" pitchFamily="34" charset="0"/>
                <a:cs typeface="Arial" panose="020B0604020202020204" pitchFamily="34" charset="0"/>
              </a:rPr>
            </a:br>
            <a:br>
              <a:rPr lang="pa" sz="3000" b="1" dirty="0">
                <a:solidFill>
                  <a:srgbClr val="034092"/>
                </a:solidFill>
                <a:latin typeface="Arial" panose="020B0604020202020204" pitchFamily="34" charset="0"/>
                <a:cs typeface="Arial" panose="020B0604020202020204" pitchFamily="34" charset="0"/>
              </a:rPr>
            </a:br>
            <a:br>
              <a:rPr lang="pa" sz="3000" b="1" dirty="0">
                <a:solidFill>
                  <a:srgbClr val="034092"/>
                </a:solidFill>
                <a:latin typeface="Arial" panose="020B0604020202020204" pitchFamily="34" charset="0"/>
                <a:cs typeface="Arial" panose="020B0604020202020204" pitchFamily="34" charset="0"/>
              </a:rPr>
            </a:br>
            <a:br>
              <a:rPr lang="pa" sz="3000" b="1" dirty="0">
                <a:solidFill>
                  <a:srgbClr val="034092"/>
                </a:solidFill>
                <a:latin typeface="Arial" panose="020B0604020202020204" pitchFamily="34" charset="0"/>
                <a:cs typeface="Arial" panose="020B0604020202020204" pitchFamily="34" charset="0"/>
              </a:rPr>
            </a:br>
            <a:endParaRPr lang="pa" sz="3000" b="1" dirty="0">
              <a:solidFill>
                <a:srgbClr val="034092"/>
              </a:solidFill>
            </a:endParaRPr>
          </a:p>
        </p:txBody>
      </p:sp>
      <p:sp>
        <p:nvSpPr>
          <p:cNvPr id="6" name="Rectangle 5">
            <a:extLst>
              <a:ext uri="{FF2B5EF4-FFF2-40B4-BE49-F238E27FC236}">
                <a16:creationId xmlns:a16="http://schemas.microsoft.com/office/drawing/2014/main" id="{85280484-DE9C-467E-9BA5-66748037ECAE}"/>
              </a:ext>
            </a:extLst>
          </p:cNvPr>
          <p:cNvSpPr/>
          <p:nvPr/>
        </p:nvSpPr>
        <p:spPr>
          <a:xfrm>
            <a:off x="0" y="8013032"/>
            <a:ext cx="18288000" cy="2273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 typeface="Arial"/>
              <a:buNone/>
              <a:tabLst/>
              <a:defRPr/>
            </a:pPr>
            <a:endParaRPr kumimoji="0" lang="pa"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7" name="Group 6">
            <a:extLst>
              <a:ext uri="{FF2B5EF4-FFF2-40B4-BE49-F238E27FC236}">
                <a16:creationId xmlns:a16="http://schemas.microsoft.com/office/drawing/2014/main" id="{45683831-A658-481A-8A36-2293C33E9BA0}"/>
              </a:ext>
            </a:extLst>
          </p:cNvPr>
          <p:cNvGrpSpPr/>
          <p:nvPr/>
        </p:nvGrpSpPr>
        <p:grpSpPr>
          <a:xfrm>
            <a:off x="2138502" y="8237239"/>
            <a:ext cx="13992468" cy="1825553"/>
            <a:chOff x="1139800" y="5469144"/>
            <a:chExt cx="9328312" cy="1217035"/>
          </a:xfrm>
        </p:grpSpPr>
        <p:pic>
          <p:nvPicPr>
            <p:cNvPr id="12" name="Picture 11">
              <a:extLst>
                <a:ext uri="{FF2B5EF4-FFF2-40B4-BE49-F238E27FC236}">
                  <a16:creationId xmlns:a16="http://schemas.microsoft.com/office/drawing/2014/main" id="{41F22907-9285-4395-AC7F-F267843F5A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8200" y="5469144"/>
              <a:ext cx="2573981" cy="1217035"/>
            </a:xfrm>
            <a:prstGeom prst="rect">
              <a:avLst/>
            </a:prstGeom>
          </p:spPr>
        </p:pic>
        <p:pic>
          <p:nvPicPr>
            <p:cNvPr id="13" name="Picture 12">
              <a:extLst>
                <a:ext uri="{FF2B5EF4-FFF2-40B4-BE49-F238E27FC236}">
                  <a16:creationId xmlns:a16="http://schemas.microsoft.com/office/drawing/2014/main" id="{B3759D30-7B12-4D01-9263-A71EAE6EB0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800" y="5729761"/>
              <a:ext cx="1241703" cy="687800"/>
            </a:xfrm>
            <a:prstGeom prst="rect">
              <a:avLst/>
            </a:prstGeom>
          </p:spPr>
        </p:pic>
        <p:pic>
          <p:nvPicPr>
            <p:cNvPr id="14" name="Picture 13">
              <a:extLst>
                <a:ext uri="{FF2B5EF4-FFF2-40B4-BE49-F238E27FC236}">
                  <a16:creationId xmlns:a16="http://schemas.microsoft.com/office/drawing/2014/main" id="{8AF8155A-8481-492E-BBE5-DE4501FD6D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2657" y="5530731"/>
              <a:ext cx="4885455" cy="1131608"/>
            </a:xfrm>
            <a:prstGeom prst="rect">
              <a:avLst/>
            </a:prstGeom>
          </p:spPr>
        </p:pic>
      </p:grpSp>
      <p:pic>
        <p:nvPicPr>
          <p:cNvPr id="1026" name="Picture 2" descr="Fa C B - Zoom Clip Art Video Conferencing - Png Download (960x540), Png Download">
            <a:extLst>
              <a:ext uri="{FF2B5EF4-FFF2-40B4-BE49-F238E27FC236}">
                <a16:creationId xmlns:a16="http://schemas.microsoft.com/office/drawing/2014/main" id="{29943FF2-B2CC-4600-8007-7FDA7B8071E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21788" y="3169923"/>
            <a:ext cx="6360990" cy="39471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9CFA90-A820-4454-9A75-B2E861C4C9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91903" y="3416407"/>
            <a:ext cx="704430" cy="667074"/>
          </a:xfrm>
          <a:prstGeom prst="rect">
            <a:avLst/>
          </a:prstGeom>
        </p:spPr>
      </p:pic>
      <p:sp>
        <p:nvSpPr>
          <p:cNvPr id="11" name="Rectangle 10">
            <a:extLst>
              <a:ext uri="{FF2B5EF4-FFF2-40B4-BE49-F238E27FC236}">
                <a16:creationId xmlns:a16="http://schemas.microsoft.com/office/drawing/2014/main" id="{CCD3ED7E-7898-4030-9420-1297F446ABFC}"/>
              </a:ext>
            </a:extLst>
          </p:cNvPr>
          <p:cNvSpPr/>
          <p:nvPr/>
        </p:nvSpPr>
        <p:spPr>
          <a:xfrm>
            <a:off x="11701338" y="5771705"/>
            <a:ext cx="1862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a" sz="1200" b="0" i="0" u="none" strike="noStrike" kern="0" cap="none" spc="0" normalizeH="0" baseline="0">
                <a:ln>
                  <a:noFill/>
                </a:ln>
                <a:solidFill>
                  <a:srgbClr val="EEEEEE"/>
                </a:solidFill>
                <a:effectLst/>
                <a:uLnTx/>
                <a:uFillTx/>
                <a:latin typeface="Arial"/>
                <a:ea typeface="Arial"/>
                <a:cs typeface="Arial"/>
                <a:sym typeface="Arial"/>
              </a:rPr>
              <a:t>(ਲੇਖਕ ਅਗਿਆਤ, n.d.)</a:t>
            </a:r>
          </a:p>
        </p:txBody>
      </p:sp>
    </p:spTree>
    <p:extLst>
      <p:ext uri="{BB962C8B-B14F-4D97-AF65-F5344CB8AC3E}">
        <p14:creationId xmlns:p14="http://schemas.microsoft.com/office/powerpoint/2010/main" val="271945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ਤੁਹਾਡਾ ਸਕ੍ਰੀਨ ਦਾ ਨਾਮ ਬਦਲਣਾ</a:t>
            </a:r>
          </a:p>
        </p:txBody>
      </p:sp>
      <p:graphicFrame>
        <p:nvGraphicFramePr>
          <p:cNvPr id="7" name="Table 6">
            <a:extLst>
              <a:ext uri="{FF2B5EF4-FFF2-40B4-BE49-F238E27FC236}">
                <a16:creationId xmlns:a16="http://schemas.microsoft.com/office/drawing/2014/main" id="{9BC6C543-1F16-459B-A649-58FFBFE560F6}"/>
              </a:ext>
            </a:extLst>
          </p:cNvPr>
          <p:cNvGraphicFramePr>
            <a:graphicFrameLocks noGrp="1"/>
          </p:cNvGraphicFramePr>
          <p:nvPr>
            <p:extLst>
              <p:ext uri="{D42A27DB-BD31-4B8C-83A1-F6EECF244321}">
                <p14:modId xmlns:p14="http://schemas.microsoft.com/office/powerpoint/2010/main" val="398744967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9" name="Content Placeholder 8">
            <a:extLst>
              <a:ext uri="{FF2B5EF4-FFF2-40B4-BE49-F238E27FC236}">
                <a16:creationId xmlns:a16="http://schemas.microsoft.com/office/drawing/2014/main" id="{8E9A6E9B-668E-478F-8B64-2C5318252EB1}"/>
              </a:ext>
            </a:extLst>
          </p:cNvPr>
          <p:cNvPicPr>
            <a:picLocks noGrp="1" noChangeAspect="1"/>
          </p:cNvPicPr>
          <p:nvPr>
            <p:ph idx="1"/>
          </p:nvPr>
        </p:nvPicPr>
        <p:blipFill rotWithShape="1">
          <a:blip r:embed="rId2"/>
          <a:srcRect l="5063" t="7672" r="891" b="8183"/>
          <a:stretch/>
        </p:blipFill>
        <p:spPr>
          <a:xfrm>
            <a:off x="1726222" y="3336847"/>
            <a:ext cx="6979247" cy="3964542"/>
          </a:xfrm>
          <a:prstGeom prst="rect">
            <a:avLst/>
          </a:prstGeom>
        </p:spPr>
      </p:pic>
      <p:pic>
        <p:nvPicPr>
          <p:cNvPr id="11" name="Picture 10">
            <a:extLst>
              <a:ext uri="{FF2B5EF4-FFF2-40B4-BE49-F238E27FC236}">
                <a16:creationId xmlns:a16="http://schemas.microsoft.com/office/drawing/2014/main" id="{DA18DF47-CAB8-4A81-A96A-F5CEA0C99804}"/>
              </a:ext>
            </a:extLst>
          </p:cNvPr>
          <p:cNvPicPr>
            <a:picLocks noChangeAspect="1"/>
          </p:cNvPicPr>
          <p:nvPr/>
        </p:nvPicPr>
        <p:blipFill>
          <a:blip r:embed="rId3"/>
          <a:stretch>
            <a:fillRect/>
          </a:stretch>
        </p:blipFill>
        <p:spPr>
          <a:xfrm>
            <a:off x="9582533" y="3346482"/>
            <a:ext cx="6979247" cy="3954907"/>
          </a:xfrm>
          <a:prstGeom prst="rect">
            <a:avLst/>
          </a:prstGeom>
        </p:spPr>
      </p:pic>
      <p:pic>
        <p:nvPicPr>
          <p:cNvPr id="13" name="Graphic 12" descr="Line arrow Straight">
            <a:extLst>
              <a:ext uri="{FF2B5EF4-FFF2-40B4-BE49-F238E27FC236}">
                <a16:creationId xmlns:a16="http://schemas.microsoft.com/office/drawing/2014/main" id="{361ED21D-22B9-4DAE-A6ED-2425B6F38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31623" y="3062425"/>
            <a:ext cx="4624753" cy="4624753"/>
          </a:xfrm>
          <a:prstGeom prst="rect">
            <a:avLst/>
          </a:prstGeom>
        </p:spPr>
      </p:pic>
    </p:spTree>
    <p:extLst>
      <p:ext uri="{BB962C8B-B14F-4D97-AF65-F5344CB8AC3E}">
        <p14:creationId xmlns:p14="http://schemas.microsoft.com/office/powerpoint/2010/main" val="413741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6064741" cy="739754"/>
          </a:xfrm>
          <a:prstGeom prst="rect">
            <a:avLst/>
          </a:prstGeom>
          <a:solidFill>
            <a:schemeClr val="bg1"/>
          </a:solidFill>
        </p:spPr>
        <p:txBody>
          <a:bodyPr wrap="square" rtlCol="0">
            <a:spAutoFit/>
          </a:bodyPr>
          <a:lstStyle/>
          <a:p>
            <a:pPr marL="0" marR="0" lvl="0" indent="0" algn="l" defTabSz="1371600" rtl="0" eaLnBrk="1" fontAlgn="auto" latinLnBrk="0" hangingPunct="1">
              <a:lnSpc>
                <a:spcPct val="150000"/>
              </a:lnSpc>
              <a:spcBef>
                <a:spcPts val="0"/>
              </a:spcBef>
              <a:spcAft>
                <a:spcPts val="0"/>
              </a:spcAft>
              <a:buClrTx/>
              <a:buSzTx/>
              <a:buFont typeface="Arial"/>
              <a:buNone/>
              <a:tabLst/>
              <a:defRPr/>
            </a:pPr>
            <a:endParaRPr kumimoji="0" lang="pa" sz="32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5" name="Table 14">
            <a:extLst>
              <a:ext uri="{FF2B5EF4-FFF2-40B4-BE49-F238E27FC236}">
                <a16:creationId xmlns:a16="http://schemas.microsoft.com/office/drawing/2014/main" id="{FCF964C2-BC9F-4676-8F87-1D4D4408E24F}"/>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7" name="Rectangle 6">
            <a:extLst>
              <a:ext uri="{FF2B5EF4-FFF2-40B4-BE49-F238E27FC236}">
                <a16:creationId xmlns:a16="http://schemas.microsoft.com/office/drawing/2014/main" id="{879CAC5C-5FAA-4D3C-A8C2-F22C1C3EB9D9}"/>
              </a:ext>
            </a:extLst>
          </p:cNvPr>
          <p:cNvSpPr/>
          <p:nvPr/>
        </p:nvSpPr>
        <p:spPr>
          <a:xfrm>
            <a:off x="1271241" y="7048525"/>
            <a:ext cx="15996342" cy="1532727"/>
          </a:xfrm>
          <a:prstGeom prst="rect">
            <a:avLst/>
          </a:prstGeom>
        </p:spPr>
        <p:txBody>
          <a:bodyPr wrap="square">
            <a:spAutoFit/>
          </a:bodyPr>
          <a:lstStyle/>
          <a:p>
            <a:pPr marL="0" marR="0" lvl="0" indent="0" algn="l" defTabSz="1371600" rtl="0" eaLnBrk="1" fontAlgn="auto" latinLnBrk="0" hangingPunct="1">
              <a:lnSpc>
                <a:spcPct val="130000"/>
              </a:lnSpc>
              <a:spcBef>
                <a:spcPts val="0"/>
              </a:spcBef>
              <a:spcAft>
                <a:spcPts val="0"/>
              </a:spcAft>
              <a:buClrTx/>
              <a:buSzTx/>
              <a:buFont typeface="Arial"/>
              <a:buNone/>
              <a:tabLst/>
              <a:defRPr/>
            </a:pPr>
            <a:r>
              <a:rPr kumimoji="0" lang="pa" sz="3600" b="0" i="0" u="none" strike="noStrike" kern="1200" cap="none" spc="0" normalizeH="0" baseline="0" dirty="0">
                <a:ln>
                  <a:noFill/>
                </a:ln>
                <a:solidFill>
                  <a:srgbClr val="003366"/>
                </a:solidFill>
                <a:effectLst/>
                <a:uLnTx/>
                <a:uFillTx/>
                <a:latin typeface="Arial" panose="020B0604020202020204" pitchFamily="34" charset="0"/>
                <a:ea typeface="+mn-ea"/>
                <a:cs typeface="Arial" panose="020B0604020202020204" pitchFamily="34" charset="0"/>
                <a:sym typeface="Arial"/>
              </a:rPr>
              <a:t>ਇਹ ਤੁਹਾਡੀ ਪਛਾਣ ਕਰਨ ਵਿੱਚ ਦੂਜਿਆਂ ਦੀ ਮਦਦ ਕਰ ਸਕਦਾ ਹੈ, ਜਿਵੇਂ ਕਿ ਕਿਸੇ ਵਰਚੁਅਲ ਦੇਖਭਾਲ ਮੁਲਾਕਾਤ ਦੌਰਾਨ ਜਾਂ ਸਿਹਤ ਪ੍ਰਬੰਧਨ ਲਈ ਵਰਚੁਅਲ ਸਹਾਇਤਾ ਅਤੇ ਤੰਦਰੁਸਤੀ ਸਮੂਹ ਦੇ ਦੌਰਾਨ।</a:t>
            </a:r>
          </a:p>
        </p:txBody>
      </p:sp>
      <p:sp>
        <p:nvSpPr>
          <p:cNvPr id="11" name="TextBox 10">
            <a:extLst>
              <a:ext uri="{FF2B5EF4-FFF2-40B4-BE49-F238E27FC236}">
                <a16:creationId xmlns:a16="http://schemas.microsoft.com/office/drawing/2014/main" id="{CE5EBFB0-21C9-4D78-9C29-9D9F321DE983}"/>
              </a:ext>
            </a:extLst>
          </p:cNvPr>
          <p:cNvSpPr txBox="1"/>
          <p:nvPr/>
        </p:nvSpPr>
        <p:spPr>
          <a:xfrm>
            <a:off x="1271242" y="735980"/>
            <a:ext cx="16393906" cy="7848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 typeface="Arial"/>
              <a:buNone/>
              <a:tabLst/>
              <a:defRPr/>
            </a:pPr>
            <a:r>
              <a:rPr kumimoji="0" lang="pa" sz="4500" b="0" i="0" u="none" strike="noStrike" kern="1200" cap="none" spc="0" normalizeH="0" baseline="0" dirty="0">
                <a:ln>
                  <a:noFill/>
                </a:ln>
                <a:solidFill>
                  <a:srgbClr val="003366"/>
                </a:solidFill>
                <a:effectLst/>
                <a:uLnTx/>
                <a:uFillTx/>
                <a:latin typeface="Arial" panose="020B0604020202020204" pitchFamily="34" charset="0"/>
                <a:cs typeface="Arial" panose="020B0604020202020204" pitchFamily="34" charset="0"/>
                <a:sym typeface="Arial"/>
              </a:rPr>
              <a:t>ਤੁਸੀਂ Zoom ਦੀ ਵਰਤੋਂ ਕਰਦੇ ਸਮੇਂ ਆਪਣਾ ਡਿਸਪਲੇ ਨਾਮ ਬਦਲਣ ਦੇ ਯੋਗ ਹੁੰਦੇ ਹੋ।</a:t>
            </a:r>
          </a:p>
        </p:txBody>
      </p:sp>
      <p:pic>
        <p:nvPicPr>
          <p:cNvPr id="4" name="Picture 3">
            <a:extLst>
              <a:ext uri="{FF2B5EF4-FFF2-40B4-BE49-F238E27FC236}">
                <a16:creationId xmlns:a16="http://schemas.microsoft.com/office/drawing/2014/main" id="{0095EA4B-4318-40D6-9E16-1E8711B2B5D8}"/>
              </a:ext>
            </a:extLst>
          </p:cNvPr>
          <p:cNvPicPr>
            <a:picLocks noChangeAspect="1"/>
          </p:cNvPicPr>
          <p:nvPr/>
        </p:nvPicPr>
        <p:blipFill rotWithShape="1">
          <a:blip r:embed="rId2"/>
          <a:srcRect l="9922" t="31308" r="45713" b="27697"/>
          <a:stretch/>
        </p:blipFill>
        <p:spPr>
          <a:xfrm>
            <a:off x="4686300" y="1755600"/>
            <a:ext cx="8584264" cy="4967982"/>
          </a:xfrm>
          <a:prstGeom prst="rect">
            <a:avLst/>
          </a:prstGeom>
        </p:spPr>
      </p:pic>
      <p:cxnSp>
        <p:nvCxnSpPr>
          <p:cNvPr id="14" name="Straight Arrow Connector 13">
            <a:extLst>
              <a:ext uri="{FF2B5EF4-FFF2-40B4-BE49-F238E27FC236}">
                <a16:creationId xmlns:a16="http://schemas.microsoft.com/office/drawing/2014/main" id="{4C293648-E0B8-4A3A-93E4-D3DBCBBC1719}"/>
              </a:ext>
            </a:extLst>
          </p:cNvPr>
          <p:cNvCxnSpPr>
            <a:cxnSpLocks/>
          </p:cNvCxnSpPr>
          <p:nvPr/>
        </p:nvCxnSpPr>
        <p:spPr>
          <a:xfrm flipH="1">
            <a:off x="7658100" y="2971800"/>
            <a:ext cx="6929439" cy="957263"/>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39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1075580"/>
            <a:ext cx="6064741" cy="4894738"/>
          </a:xfrm>
          <a:prstGeom prst="rect">
            <a:avLst/>
          </a:prstGeom>
          <a:solidFill>
            <a:schemeClr val="bg1"/>
          </a:solidFill>
        </p:spPr>
        <p:txBody>
          <a:bodyPr wrap="square" rtlCol="0">
            <a:spAutoFit/>
          </a:bodyPr>
          <a:lstStyle/>
          <a:p>
            <a:pPr marL="0" marR="0" lvl="0" indent="0" algn="l" defTabSz="1371600" rtl="0" eaLnBrk="1" fontAlgn="auto" latinLnBrk="0" hangingPunct="1">
              <a:lnSpc>
                <a:spcPct val="150000"/>
              </a:lnSpc>
              <a:spcBef>
                <a:spcPts val="0"/>
              </a:spcBef>
              <a:spcAft>
                <a:spcPts val="0"/>
              </a:spcAft>
              <a:buClrTx/>
              <a:buSzTx/>
              <a:buFont typeface="Arial"/>
              <a:buNone/>
              <a:tabLst/>
              <a:defRPr/>
            </a:pPr>
            <a:r>
              <a:rPr kumimoji="0" lang="pa" sz="4500" b="0" i="0" u="none" strike="noStrike" kern="1200" cap="none" spc="0" normalizeH="0" baseline="0">
                <a:ln>
                  <a:noFill/>
                </a:ln>
                <a:solidFill>
                  <a:srgbClr val="003366"/>
                </a:solidFill>
                <a:effectLst/>
                <a:uLnTx/>
                <a:uFillTx/>
                <a:latin typeface="Arial" panose="020B0604020202020204" pitchFamily="34" charset="0"/>
                <a:ea typeface="+mn-ea"/>
                <a:cs typeface="Arial" panose="020B0604020202020204" pitchFamily="34" charset="0"/>
                <a:sym typeface="Arial"/>
              </a:rPr>
              <a:t>ਨਾਮ ਹੈ</a:t>
            </a:r>
          </a:p>
          <a:p>
            <a:pPr marL="0" marR="0" lvl="0" indent="0" algn="l" defTabSz="1371600" rtl="0" eaLnBrk="1" fontAlgn="auto" latinLnBrk="0" hangingPunct="1">
              <a:lnSpc>
                <a:spcPct val="150000"/>
              </a:lnSpc>
              <a:spcBef>
                <a:spcPts val="0"/>
              </a:spcBef>
              <a:spcAft>
                <a:spcPts val="0"/>
              </a:spcAft>
              <a:buClrTx/>
              <a:buSzTx/>
              <a:buFont typeface="Arial"/>
              <a:buNone/>
              <a:tabLst/>
              <a:defRPr/>
            </a:pPr>
            <a:endParaRPr kumimoji="0" lang="pa" sz="45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a:endParaRPr>
          </a:p>
          <a:p>
            <a:pPr marL="0" marR="0" lvl="0" indent="0" algn="l" defTabSz="1371600" rtl="0" eaLnBrk="1" fontAlgn="auto" latinLnBrk="0" hangingPunct="1">
              <a:lnSpc>
                <a:spcPct val="150000"/>
              </a:lnSpc>
              <a:spcBef>
                <a:spcPts val="0"/>
              </a:spcBef>
              <a:spcAft>
                <a:spcPts val="0"/>
              </a:spcAft>
              <a:buClrTx/>
              <a:buSzTx/>
              <a:buFont typeface="Arial"/>
              <a:buNone/>
              <a:tabLst/>
              <a:defRPr/>
            </a:pPr>
            <a:r>
              <a:rPr kumimoji="0" lang="pa" sz="4500" b="0" i="0" u="none" strike="noStrike" kern="1200" cap="none" spc="0" normalizeH="0" baseline="0">
                <a:ln>
                  <a:noFill/>
                </a:ln>
                <a:solidFill>
                  <a:srgbClr val="003366"/>
                </a:solidFill>
                <a:effectLst/>
                <a:uLnTx/>
                <a:uFillTx/>
                <a:latin typeface="Arial" panose="020B0604020202020204" pitchFamily="34" charset="0"/>
                <a:ea typeface="+mn-ea"/>
                <a:cs typeface="Arial" panose="020B0604020202020204" pitchFamily="34" charset="0"/>
                <a:sym typeface="Arial"/>
              </a:rPr>
              <a:t>ਆਓ ਨਾਮ ਨੂੰ ਬਦਲ ਕੇ ਬੌਬ ਰੱਖਣ ਦਾ ਅਭਿਆਸ ਕਰੀਏ।</a:t>
            </a:r>
          </a:p>
          <a:p>
            <a:pPr marL="0" marR="0" lvl="0" indent="0" algn="l" defTabSz="1371600" rtl="0" eaLnBrk="1" fontAlgn="auto" latinLnBrk="0" hangingPunct="1">
              <a:lnSpc>
                <a:spcPct val="150000"/>
              </a:lnSpc>
              <a:spcBef>
                <a:spcPts val="0"/>
              </a:spcBef>
              <a:spcAft>
                <a:spcPts val="0"/>
              </a:spcAft>
              <a:buClrTx/>
              <a:buSzTx/>
              <a:buFont typeface="Arial"/>
              <a:buNone/>
              <a:tabLst/>
              <a:defRPr/>
            </a:pPr>
            <a:endParaRPr kumimoji="0" lang="pa" sz="32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66764634-7A69-4FDE-905F-4D1CAAD7E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8148" y="1408857"/>
            <a:ext cx="9325494" cy="5412062"/>
          </a:xfrm>
          <a:prstGeom prst="rect">
            <a:avLst/>
          </a:prstGeom>
        </p:spPr>
      </p:pic>
      <p:sp>
        <p:nvSpPr>
          <p:cNvPr id="6" name="TextBox 5">
            <a:extLst>
              <a:ext uri="{FF2B5EF4-FFF2-40B4-BE49-F238E27FC236}">
                <a16:creationId xmlns:a16="http://schemas.microsoft.com/office/drawing/2014/main" id="{1B7DB968-1C3E-4A24-B79C-992DE77D723E}"/>
              </a:ext>
            </a:extLst>
          </p:cNvPr>
          <p:cNvSpPr txBox="1"/>
          <p:nvPr/>
        </p:nvSpPr>
        <p:spPr>
          <a:xfrm>
            <a:off x="8204199" y="2053702"/>
            <a:ext cx="8534401" cy="4229497"/>
          </a:xfrm>
          <a:prstGeom prst="rect">
            <a:avLst/>
          </a:prstGeom>
          <a:noFill/>
          <a:ln w="3810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a"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0" name="Straight Arrow Connector 9">
            <a:extLst>
              <a:ext uri="{FF2B5EF4-FFF2-40B4-BE49-F238E27FC236}">
                <a16:creationId xmlns:a16="http://schemas.microsoft.com/office/drawing/2014/main" id="{DCD7082C-7590-4A56-8B17-C5D009CB5172}"/>
              </a:ext>
            </a:extLst>
          </p:cNvPr>
          <p:cNvCxnSpPr>
            <a:cxnSpLocks/>
          </p:cNvCxnSpPr>
          <p:nvPr/>
        </p:nvCxnSpPr>
        <p:spPr>
          <a:xfrm>
            <a:off x="6527800" y="1799902"/>
            <a:ext cx="5257800" cy="215919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FDD26C-B04B-4DCF-B34B-9E30D4688E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9912" y="5143500"/>
            <a:ext cx="1424396" cy="841254"/>
          </a:xfrm>
          <a:prstGeom prst="rect">
            <a:avLst/>
          </a:prstGeom>
        </p:spPr>
      </p:pic>
      <p:pic>
        <p:nvPicPr>
          <p:cNvPr id="13" name="Picture 12">
            <a:extLst>
              <a:ext uri="{FF2B5EF4-FFF2-40B4-BE49-F238E27FC236}">
                <a16:creationId xmlns:a16="http://schemas.microsoft.com/office/drawing/2014/main" id="{7745A305-E9B0-4A96-983F-64136DEC151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l="7462" r="17406" b="19769"/>
          <a:stretch/>
        </p:blipFill>
        <p:spPr>
          <a:xfrm>
            <a:off x="3080177" y="1247050"/>
            <a:ext cx="1424396" cy="841254"/>
          </a:xfrm>
          <a:prstGeom prst="rect">
            <a:avLst/>
          </a:prstGeom>
        </p:spPr>
      </p:pic>
      <p:graphicFrame>
        <p:nvGraphicFramePr>
          <p:cNvPr id="15" name="Table 14">
            <a:extLst>
              <a:ext uri="{FF2B5EF4-FFF2-40B4-BE49-F238E27FC236}">
                <a16:creationId xmlns:a16="http://schemas.microsoft.com/office/drawing/2014/main" id="{FCF964C2-BC9F-4676-8F87-1D4D4408E24F}"/>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500763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6064741" cy="7526740"/>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ਨਾਮ ਟਿਮ ਹੈ ।</a:t>
            </a:r>
          </a:p>
          <a:p>
            <a:pPr algn="l" defTabSz="1371600" rtl="0">
              <a:lnSpc>
                <a:spcPct val="150000"/>
              </a:lnSpc>
              <a:buClrTx/>
            </a:pPr>
            <a:endParaRPr lang="pa" sz="2000" kern="1200" dirty="0">
              <a:solidFill>
                <a:srgbClr val="003366"/>
              </a:solidFill>
              <a:latin typeface="Arial" panose="020B0604020202020204" pitchFamily="34" charset="0"/>
              <a:ea typeface="+mn-ea"/>
              <a:cs typeface="Arial" panose="020B0604020202020204" pitchFamily="34" charset="0"/>
            </a:endParaRPr>
          </a:p>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ਨਾਮ ਨੂੰ ਬਦਲ ਕੇ ਬੌਬ ਰੱਖੋ।</a:t>
            </a:r>
            <a:endParaRPr lang="en-US" sz="4800" b="0" i="0" u="none" kern="1200" baseline="0" dirty="0">
              <a:solidFill>
                <a:srgbClr val="003366"/>
              </a:solidFill>
              <a:latin typeface="Arial" panose="020B0604020202020204" pitchFamily="34" charset="0"/>
              <a:ea typeface="+mn-ea"/>
              <a:cs typeface="Arial" panose="020B0604020202020204" pitchFamily="34" charset="0"/>
            </a:endParaRPr>
          </a:p>
          <a:p>
            <a:pPr algn="l" defTabSz="1371600" rtl="0">
              <a:lnSpc>
                <a:spcPct val="150000"/>
              </a:lnSpc>
              <a:buClrTx/>
            </a:pPr>
            <a:endParaRPr lang="pa" sz="4800" b="0" i="0" u="none" kern="1200" baseline="0" dirty="0">
              <a:solidFill>
                <a:srgbClr val="003366"/>
              </a:solidFill>
              <a:latin typeface="Arial" panose="020B0604020202020204" pitchFamily="34" charset="0"/>
              <a:ea typeface="+mn-ea"/>
              <a:cs typeface="Arial" panose="020B0604020202020204" pitchFamily="34" charset="0"/>
            </a:endParaRPr>
          </a:p>
          <a:p>
            <a:pPr algn="l" defTabSz="1371600" rtl="0">
              <a:lnSpc>
                <a:spcPct val="150000"/>
              </a:lnSpc>
              <a:buClrTx/>
            </a:pPr>
            <a:endParaRPr lang="pa" sz="2000" kern="1200" dirty="0">
              <a:solidFill>
                <a:srgbClr val="003366"/>
              </a:solidFill>
              <a:latin typeface="Arial" panose="020B0604020202020204" pitchFamily="34" charset="0"/>
              <a:ea typeface="+mn-ea"/>
              <a:cs typeface="Arial" panose="020B0604020202020204" pitchFamily="34" charset="0"/>
            </a:endParaRPr>
          </a:p>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1.  ਆਪਣਾ ਕਰਸਰ ਹਿਲਾਓ </a:t>
            </a:r>
          </a:p>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ਆਪਣੇ ਵੀਡੀਓ ਬਾਕਸ ਦੇ ਉੱਪਰਲੇ ਸੱਜੇ ਕੋਨੇ 'ਤੇ।</a:t>
            </a:r>
          </a:p>
        </p:txBody>
      </p:sp>
      <p:pic>
        <p:nvPicPr>
          <p:cNvPr id="3" name="Picture 2">
            <a:extLst>
              <a:ext uri="{FF2B5EF4-FFF2-40B4-BE49-F238E27FC236}">
                <a16:creationId xmlns:a16="http://schemas.microsoft.com/office/drawing/2014/main" id="{66764634-7A69-4FDE-905F-4D1CAAD7ECC3}"/>
              </a:ext>
            </a:extLst>
          </p:cNvPr>
          <p:cNvPicPr>
            <a:picLocks noChangeAspect="1"/>
          </p:cNvPicPr>
          <p:nvPr/>
        </p:nvPicPr>
        <p:blipFill>
          <a:blip r:embed="rId2"/>
          <a:stretch>
            <a:fillRect/>
          </a:stretch>
        </p:blipFill>
        <p:spPr>
          <a:xfrm>
            <a:off x="7718148" y="1063529"/>
            <a:ext cx="9298611" cy="5903749"/>
          </a:xfrm>
          <a:prstGeom prst="rect">
            <a:avLst/>
          </a:prstGeom>
        </p:spPr>
      </p:pic>
      <p:sp>
        <p:nvSpPr>
          <p:cNvPr id="6" name="TextBox 5">
            <a:extLst>
              <a:ext uri="{FF2B5EF4-FFF2-40B4-BE49-F238E27FC236}">
                <a16:creationId xmlns:a16="http://schemas.microsoft.com/office/drawing/2014/main" id="{1B7DB968-1C3E-4A24-B79C-992DE77D723E}"/>
              </a:ext>
            </a:extLst>
          </p:cNvPr>
          <p:cNvSpPr txBox="1"/>
          <p:nvPr/>
        </p:nvSpPr>
        <p:spPr>
          <a:xfrm>
            <a:off x="8142752" y="1543594"/>
            <a:ext cx="8636001" cy="4891315"/>
          </a:xfrm>
          <a:prstGeom prst="rect">
            <a:avLst/>
          </a:prstGeom>
          <a:noFill/>
          <a:ln w="38100">
            <a:solidFill>
              <a:schemeClr val="bg1">
                <a:lumMod val="50000"/>
              </a:schemeClr>
            </a:solidFill>
          </a:ln>
        </p:spPr>
        <p:txBody>
          <a:bodyPr wrap="square" rtlCol="0">
            <a:spAutoFit/>
          </a:bodyPr>
          <a:lstStyle/>
          <a:p>
            <a:endParaRPr lang="pa" dirty="0"/>
          </a:p>
        </p:txBody>
      </p:sp>
      <p:cxnSp>
        <p:nvCxnSpPr>
          <p:cNvPr id="10" name="Straight Arrow Connector 9">
            <a:extLst>
              <a:ext uri="{FF2B5EF4-FFF2-40B4-BE49-F238E27FC236}">
                <a16:creationId xmlns:a16="http://schemas.microsoft.com/office/drawing/2014/main" id="{DCD7082C-7590-4A56-8B17-C5D009CB5172}"/>
              </a:ext>
            </a:extLst>
          </p:cNvPr>
          <p:cNvCxnSpPr>
            <a:cxnSpLocks/>
          </p:cNvCxnSpPr>
          <p:nvPr/>
        </p:nvCxnSpPr>
        <p:spPr>
          <a:xfrm>
            <a:off x="7335982" y="1543594"/>
            <a:ext cx="4269864" cy="2231237"/>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FDD26C-B04B-4DCF-B34B-9E30D4688EBA}"/>
              </a:ext>
            </a:extLst>
          </p:cNvPr>
          <p:cNvPicPr>
            <a:picLocks noChangeAspect="1"/>
          </p:cNvPicPr>
          <p:nvPr/>
        </p:nvPicPr>
        <p:blipFill>
          <a:blip r:embed="rId3"/>
          <a:stretch>
            <a:fillRect/>
          </a:stretch>
        </p:blipFill>
        <p:spPr>
          <a:xfrm>
            <a:off x="1329481" y="3492525"/>
            <a:ext cx="1682094" cy="993451"/>
          </a:xfrm>
          <a:prstGeom prst="rect">
            <a:avLst/>
          </a:prstGeom>
        </p:spPr>
      </p:pic>
      <p:pic>
        <p:nvPicPr>
          <p:cNvPr id="13" name="Picture 12">
            <a:extLst>
              <a:ext uri="{FF2B5EF4-FFF2-40B4-BE49-F238E27FC236}">
                <a16:creationId xmlns:a16="http://schemas.microsoft.com/office/drawing/2014/main" id="{7745A305-E9B0-4A96-983F-64136DEC151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7462" r="17406" b="19769"/>
          <a:stretch/>
        </p:blipFill>
        <p:spPr>
          <a:xfrm>
            <a:off x="5332004" y="801778"/>
            <a:ext cx="1682094" cy="993451"/>
          </a:xfrm>
          <a:prstGeom prst="rect">
            <a:avLst/>
          </a:prstGeom>
        </p:spPr>
      </p:pic>
      <p:pic>
        <p:nvPicPr>
          <p:cNvPr id="14" name="Graphic 13" descr="Cursor">
            <a:extLst>
              <a:ext uri="{FF2B5EF4-FFF2-40B4-BE49-F238E27FC236}">
                <a16:creationId xmlns:a16="http://schemas.microsoft.com/office/drawing/2014/main" id="{9587F754-CC6C-4188-8191-CAD3D60E5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73285">
            <a:off x="15785760" y="1880153"/>
            <a:ext cx="1985984" cy="1985984"/>
          </a:xfrm>
          <a:prstGeom prst="rect">
            <a:avLst/>
          </a:prstGeom>
        </p:spPr>
      </p:pic>
      <p:graphicFrame>
        <p:nvGraphicFramePr>
          <p:cNvPr id="15" name="Table 14">
            <a:extLst>
              <a:ext uri="{FF2B5EF4-FFF2-40B4-BE49-F238E27FC236}">
                <a16:creationId xmlns:a16="http://schemas.microsoft.com/office/drawing/2014/main" id="{FCF964C2-BC9F-4676-8F87-1D4D4408E24F}"/>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76640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6295750" cy="4431983"/>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ਤਿੰਨ ਬਿੰਦੀਆਂ ਦਿਖਾਈ ਦੇਣਗੀਆਂ।   </a:t>
            </a:r>
          </a:p>
          <a:p>
            <a:pPr algn="l" defTabSz="1371600" rtl="0">
              <a:lnSpc>
                <a:spcPct val="150000"/>
              </a:lnSpc>
              <a:buClrTx/>
            </a:pPr>
            <a:endParaRPr lang="pa" sz="4800" kern="1200" dirty="0">
              <a:solidFill>
                <a:srgbClr val="003366"/>
              </a:solidFill>
              <a:latin typeface="Arial" panose="020B0604020202020204" pitchFamily="34" charset="0"/>
              <a:ea typeface="+mn-ea"/>
              <a:cs typeface="Arial" panose="020B0604020202020204" pitchFamily="34" charset="0"/>
            </a:endParaRPr>
          </a:p>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2.  ਬਿੰਦੀਆਂ 'ਤੇ ਕਲਿੱਕ ਕਰੋ।</a:t>
            </a:r>
          </a:p>
        </p:txBody>
      </p:sp>
      <p:pic>
        <p:nvPicPr>
          <p:cNvPr id="2" name="Picture 1">
            <a:extLst>
              <a:ext uri="{FF2B5EF4-FFF2-40B4-BE49-F238E27FC236}">
                <a16:creationId xmlns:a16="http://schemas.microsoft.com/office/drawing/2014/main" id="{74B10B20-AE59-4EF2-B205-2A982D62CCAA}"/>
              </a:ext>
            </a:extLst>
          </p:cNvPr>
          <p:cNvPicPr>
            <a:picLocks noChangeAspect="1"/>
          </p:cNvPicPr>
          <p:nvPr/>
        </p:nvPicPr>
        <p:blipFill rotWithShape="1">
          <a:blip r:embed="rId2"/>
          <a:srcRect b="18309"/>
          <a:stretch/>
        </p:blipFill>
        <p:spPr>
          <a:xfrm>
            <a:off x="7718148" y="1064940"/>
            <a:ext cx="9298611" cy="5903749"/>
          </a:xfrm>
          <a:prstGeom prst="rect">
            <a:avLst/>
          </a:prstGeom>
        </p:spPr>
      </p:pic>
      <p:pic>
        <p:nvPicPr>
          <p:cNvPr id="11" name="Picture 10">
            <a:extLst>
              <a:ext uri="{FF2B5EF4-FFF2-40B4-BE49-F238E27FC236}">
                <a16:creationId xmlns:a16="http://schemas.microsoft.com/office/drawing/2014/main" id="{C0E26D7D-8AC9-40CE-A6C0-52922B6A0CBC}"/>
              </a:ext>
            </a:extLst>
          </p:cNvPr>
          <p:cNvPicPr>
            <a:picLocks noChangeAspect="1"/>
          </p:cNvPicPr>
          <p:nvPr/>
        </p:nvPicPr>
        <p:blipFill>
          <a:blip r:embed="rId3"/>
          <a:stretch>
            <a:fillRect/>
          </a:stretch>
        </p:blipFill>
        <p:spPr>
          <a:xfrm>
            <a:off x="3846347" y="2015162"/>
            <a:ext cx="914528" cy="914528"/>
          </a:xfrm>
          <a:prstGeom prst="rect">
            <a:avLst/>
          </a:prstGeom>
        </p:spPr>
      </p:pic>
      <p:pic>
        <p:nvPicPr>
          <p:cNvPr id="14" name="Graphic 13" descr="Cursor">
            <a:extLst>
              <a:ext uri="{FF2B5EF4-FFF2-40B4-BE49-F238E27FC236}">
                <a16:creationId xmlns:a16="http://schemas.microsoft.com/office/drawing/2014/main" id="{B3A51AA1-9D0D-415E-9BE3-51A67A9659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73285">
            <a:off x="15950803" y="2127109"/>
            <a:ext cx="1985984" cy="1985984"/>
          </a:xfrm>
          <a:prstGeom prst="rect">
            <a:avLst/>
          </a:prstGeom>
        </p:spPr>
      </p:pic>
      <p:graphicFrame>
        <p:nvGraphicFramePr>
          <p:cNvPr id="15" name="Table 14">
            <a:extLst>
              <a:ext uri="{FF2B5EF4-FFF2-40B4-BE49-F238E27FC236}">
                <a16:creationId xmlns:a16="http://schemas.microsoft.com/office/drawing/2014/main" id="{C6E4978F-6C1B-4963-9602-8F4FE1F3DA99}"/>
              </a:ext>
            </a:extLst>
          </p:cNvPr>
          <p:cNvGraphicFramePr>
            <a:graphicFrameLocks noGrp="1"/>
          </p:cNvGraphicFramePr>
          <p:nvPr>
            <p:extLst>
              <p:ext uri="{D42A27DB-BD31-4B8C-83A1-F6EECF244321}">
                <p14:modId xmlns:p14="http://schemas.microsoft.com/office/powerpoint/2010/main" val="227416446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49603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6415020" cy="1107996"/>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3. "ਰੀਨੇਮ" 'ਤੇ ਕਲਿੱਕ ਕਰੋ। </a:t>
            </a:r>
          </a:p>
        </p:txBody>
      </p:sp>
      <p:pic>
        <p:nvPicPr>
          <p:cNvPr id="6" name="Picture 5">
            <a:extLst>
              <a:ext uri="{FF2B5EF4-FFF2-40B4-BE49-F238E27FC236}">
                <a16:creationId xmlns:a16="http://schemas.microsoft.com/office/drawing/2014/main" id="{27D9CFDC-C78B-4383-A050-B28BF013066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0018" b="10522"/>
          <a:stretch/>
        </p:blipFill>
        <p:spPr>
          <a:xfrm>
            <a:off x="7421066" y="735980"/>
            <a:ext cx="9595693" cy="7555964"/>
          </a:xfrm>
          <a:prstGeom prst="rect">
            <a:avLst/>
          </a:prstGeom>
        </p:spPr>
      </p:pic>
      <p:pic>
        <p:nvPicPr>
          <p:cNvPr id="14" name="Graphic 13" descr="Cursor">
            <a:extLst>
              <a:ext uri="{FF2B5EF4-FFF2-40B4-BE49-F238E27FC236}">
                <a16:creationId xmlns:a16="http://schemas.microsoft.com/office/drawing/2014/main" id="{0E9227E0-F411-4FBF-A148-937FEC8EA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2229" y="6118391"/>
            <a:ext cx="1985984" cy="1985984"/>
          </a:xfrm>
          <a:prstGeom prst="rect">
            <a:avLst/>
          </a:prstGeom>
        </p:spPr>
      </p:pic>
      <p:graphicFrame>
        <p:nvGraphicFramePr>
          <p:cNvPr id="16" name="Table 15">
            <a:extLst>
              <a:ext uri="{FF2B5EF4-FFF2-40B4-BE49-F238E27FC236}">
                <a16:creationId xmlns:a16="http://schemas.microsoft.com/office/drawing/2014/main" id="{F0D1CFFB-BB75-4B65-8847-3727439FFB1F}"/>
              </a:ext>
            </a:extLst>
          </p:cNvPr>
          <p:cNvGraphicFramePr>
            <a:graphicFrameLocks noGrp="1"/>
          </p:cNvGraphicFramePr>
          <p:nvPr>
            <p:extLst>
              <p:ext uri="{D42A27DB-BD31-4B8C-83A1-F6EECF244321}">
                <p14:modId xmlns:p14="http://schemas.microsoft.com/office/powerpoint/2010/main" val="2636541851"/>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268676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15773400" cy="1063433"/>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ਰੀਨੇਮ ਬਾਕਸ ਖੁੱਲ ਜਾਵੇਗਾ। </a:t>
            </a:r>
          </a:p>
        </p:txBody>
      </p:sp>
      <p:pic>
        <p:nvPicPr>
          <p:cNvPr id="2" name="Picture 1">
            <a:extLst>
              <a:ext uri="{FF2B5EF4-FFF2-40B4-BE49-F238E27FC236}">
                <a16:creationId xmlns:a16="http://schemas.microsoft.com/office/drawing/2014/main" id="{4652E908-A84A-469B-917F-10BC1922EA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913476" y="2460913"/>
            <a:ext cx="12461047" cy="5365173"/>
          </a:xfrm>
          <a:prstGeom prst="rect">
            <a:avLst/>
          </a:prstGeom>
        </p:spPr>
      </p:pic>
      <p:cxnSp>
        <p:nvCxnSpPr>
          <p:cNvPr id="7" name="Straight Arrow Connector 6">
            <a:extLst>
              <a:ext uri="{FF2B5EF4-FFF2-40B4-BE49-F238E27FC236}">
                <a16:creationId xmlns:a16="http://schemas.microsoft.com/office/drawing/2014/main" id="{1872E4B5-415A-4CAE-87AF-F266584D510E}"/>
              </a:ext>
            </a:extLst>
          </p:cNvPr>
          <p:cNvCxnSpPr>
            <a:cxnSpLocks/>
          </p:cNvCxnSpPr>
          <p:nvPr/>
        </p:nvCxnSpPr>
        <p:spPr>
          <a:xfrm>
            <a:off x="3574473" y="1799412"/>
            <a:ext cx="914400" cy="173736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E30508E1-5F43-4023-9B99-4ACBBF451BC6}"/>
              </a:ext>
            </a:extLst>
          </p:cNvPr>
          <p:cNvGraphicFramePr>
            <a:graphicFrameLocks noGrp="1"/>
          </p:cNvGraphicFramePr>
          <p:nvPr>
            <p:extLst>
              <p:ext uri="{D42A27DB-BD31-4B8C-83A1-F6EECF244321}">
                <p14:modId xmlns:p14="http://schemas.microsoft.com/office/powerpoint/2010/main" val="171121615"/>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57450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1" y="735980"/>
            <a:ext cx="15773400" cy="1063433"/>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4.  ਇੱਕ ਨਵਾਂ ਨਾਮ ਟਾਈਪ ਕਰੋ।    ਫਿਰ ਠੀਕ ਹੈ 'ਤੇ ਕਲਿੱਕ ਕਰੋ।</a:t>
            </a:r>
          </a:p>
        </p:txBody>
      </p:sp>
      <p:pic>
        <p:nvPicPr>
          <p:cNvPr id="3" name="Picture 2">
            <a:extLst>
              <a:ext uri="{FF2B5EF4-FFF2-40B4-BE49-F238E27FC236}">
                <a16:creationId xmlns:a16="http://schemas.microsoft.com/office/drawing/2014/main" id="{69E4C902-E49A-471E-A3AE-6B0C5D34A1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233" t="6495" r="2447" b="4528"/>
          <a:stretch/>
        </p:blipFill>
        <p:spPr>
          <a:xfrm>
            <a:off x="2666804" y="2415020"/>
            <a:ext cx="12954391" cy="5456959"/>
          </a:xfrm>
          <a:prstGeom prst="rect">
            <a:avLst/>
          </a:prstGeom>
        </p:spPr>
      </p:pic>
      <p:cxnSp>
        <p:nvCxnSpPr>
          <p:cNvPr id="7" name="Straight Arrow Connector 6">
            <a:extLst>
              <a:ext uri="{FF2B5EF4-FFF2-40B4-BE49-F238E27FC236}">
                <a16:creationId xmlns:a16="http://schemas.microsoft.com/office/drawing/2014/main" id="{631C8511-BA99-422E-98BB-0471CA421A21}"/>
              </a:ext>
            </a:extLst>
          </p:cNvPr>
          <p:cNvCxnSpPr>
            <a:cxnSpLocks/>
          </p:cNvCxnSpPr>
          <p:nvPr/>
        </p:nvCxnSpPr>
        <p:spPr>
          <a:xfrm>
            <a:off x="1699109" y="4732926"/>
            <a:ext cx="1935390" cy="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Cursor">
            <a:extLst>
              <a:ext uri="{FF2B5EF4-FFF2-40B4-BE49-F238E27FC236}">
                <a16:creationId xmlns:a16="http://schemas.microsoft.com/office/drawing/2014/main" id="{FD82E303-0E66-418C-8ACF-8509118CA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752" y="5951562"/>
            <a:ext cx="1985984" cy="1985984"/>
          </a:xfrm>
          <a:prstGeom prst="rect">
            <a:avLst/>
          </a:prstGeom>
        </p:spPr>
      </p:pic>
      <p:graphicFrame>
        <p:nvGraphicFramePr>
          <p:cNvPr id="9" name="Table 8">
            <a:extLst>
              <a:ext uri="{FF2B5EF4-FFF2-40B4-BE49-F238E27FC236}">
                <a16:creationId xmlns:a16="http://schemas.microsoft.com/office/drawing/2014/main" id="{57F8DF6E-30EE-4CB7-AFFC-1F64DC0A73C1}"/>
              </a:ext>
            </a:extLst>
          </p:cNvPr>
          <p:cNvGraphicFramePr>
            <a:graphicFrameLocks noGrp="1"/>
          </p:cNvGraphicFramePr>
          <p:nvPr>
            <p:extLst>
              <p:ext uri="{D42A27DB-BD31-4B8C-83A1-F6EECF244321}">
                <p14:modId xmlns:p14="http://schemas.microsoft.com/office/powerpoint/2010/main" val="301293725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55359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0" y="735980"/>
            <a:ext cx="15773399" cy="1063433"/>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ਤੁਹਾਡੇ ਵੀਡੀਓ ਨਾਮ ਟਿਮ ਸੀ ਅਤੇ ਹੁਣ ਇਹ ਬੌਬ ਹੈ। </a:t>
            </a:r>
          </a:p>
        </p:txBody>
      </p:sp>
      <p:pic>
        <p:nvPicPr>
          <p:cNvPr id="14" name="Picture 13">
            <a:extLst>
              <a:ext uri="{FF2B5EF4-FFF2-40B4-BE49-F238E27FC236}">
                <a16:creationId xmlns:a16="http://schemas.microsoft.com/office/drawing/2014/main" id="{C399FDA9-4D30-4429-AB2E-37A398CE04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5175" t="10009" r="3580" b="10860"/>
          <a:stretch/>
        </p:blipFill>
        <p:spPr>
          <a:xfrm>
            <a:off x="3928713" y="2171699"/>
            <a:ext cx="10458451" cy="5943601"/>
          </a:xfrm>
          <a:prstGeom prst="rect">
            <a:avLst/>
          </a:prstGeom>
        </p:spPr>
      </p:pic>
      <p:graphicFrame>
        <p:nvGraphicFramePr>
          <p:cNvPr id="16" name="Table 15">
            <a:extLst>
              <a:ext uri="{FF2B5EF4-FFF2-40B4-BE49-F238E27FC236}">
                <a16:creationId xmlns:a16="http://schemas.microsoft.com/office/drawing/2014/main" id="{B9AFE7A9-6F87-44E6-93D2-A0C87BBA4271}"/>
              </a:ext>
            </a:extLst>
          </p:cNvPr>
          <p:cNvGraphicFramePr>
            <a:graphicFrameLocks noGrp="1"/>
          </p:cNvGraphicFramePr>
          <p:nvPr>
            <p:extLst>
              <p:ext uri="{D42A27DB-BD31-4B8C-83A1-F6EECF244321}">
                <p14:modId xmlns:p14="http://schemas.microsoft.com/office/powerpoint/2010/main" val="349476839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21962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0" y="735980"/>
            <a:ext cx="15773399" cy="1063433"/>
          </a:xfrm>
          <a:prstGeom prst="rect">
            <a:avLst/>
          </a:prstGeom>
          <a:solidFill>
            <a:schemeClr val="bg1"/>
          </a:solid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                                             ਆਪਣਾ ਨਾਮ ਬਦਲਣ ਦੀ ਕੋਸ਼ਿਸ਼ ਕਰੋ। </a:t>
            </a:r>
          </a:p>
        </p:txBody>
      </p:sp>
      <p:pic>
        <p:nvPicPr>
          <p:cNvPr id="3" name="Picture 2">
            <a:extLst>
              <a:ext uri="{FF2B5EF4-FFF2-40B4-BE49-F238E27FC236}">
                <a16:creationId xmlns:a16="http://schemas.microsoft.com/office/drawing/2014/main" id="{9A959883-1854-4266-A718-87D145E037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179" t="4425"/>
          <a:stretch/>
        </p:blipFill>
        <p:spPr>
          <a:xfrm>
            <a:off x="1622932" y="787517"/>
            <a:ext cx="5762606" cy="7720919"/>
          </a:xfrm>
          <a:prstGeom prst="rect">
            <a:avLst/>
          </a:prstGeom>
        </p:spPr>
      </p:pic>
      <p:pic>
        <p:nvPicPr>
          <p:cNvPr id="7" name="Picture 6">
            <a:extLst>
              <a:ext uri="{FF2B5EF4-FFF2-40B4-BE49-F238E27FC236}">
                <a16:creationId xmlns:a16="http://schemas.microsoft.com/office/drawing/2014/main" id="{6140B435-E049-4143-8479-FBE29B7E6F7D}"/>
              </a:ext>
            </a:extLst>
          </p:cNvPr>
          <p:cNvPicPr>
            <a:picLocks noChangeAspect="1"/>
          </p:cNvPicPr>
          <p:nvPr/>
        </p:nvPicPr>
        <p:blipFill>
          <a:blip r:embed="rId4"/>
          <a:stretch>
            <a:fillRect/>
          </a:stretch>
        </p:blipFill>
        <p:spPr>
          <a:xfrm>
            <a:off x="9802672" y="3667383"/>
            <a:ext cx="6862396" cy="4081942"/>
          </a:xfrm>
          <a:prstGeom prst="rect">
            <a:avLst/>
          </a:prstGeom>
        </p:spPr>
      </p:pic>
      <p:pic>
        <p:nvPicPr>
          <p:cNvPr id="9" name="Graphic 8" descr="Cursor">
            <a:extLst>
              <a:ext uri="{FF2B5EF4-FFF2-40B4-BE49-F238E27FC236}">
                <a16:creationId xmlns:a16="http://schemas.microsoft.com/office/drawing/2014/main" id="{CCB89329-7CC6-4569-BA90-7331AC824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37020" y="7170197"/>
            <a:ext cx="1985984" cy="1985984"/>
          </a:xfrm>
          <a:prstGeom prst="rect">
            <a:avLst/>
          </a:prstGeom>
        </p:spPr>
      </p:pic>
      <p:pic>
        <p:nvPicPr>
          <p:cNvPr id="10" name="Graphic 9" descr="Cursor">
            <a:extLst>
              <a:ext uri="{FF2B5EF4-FFF2-40B4-BE49-F238E27FC236}">
                <a16:creationId xmlns:a16="http://schemas.microsoft.com/office/drawing/2014/main" id="{59C2DD93-6D28-4CD3-8056-B42F0C1FF3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67769" y="6589124"/>
            <a:ext cx="1985984" cy="1985984"/>
          </a:xfrm>
          <a:prstGeom prst="rect">
            <a:avLst/>
          </a:prstGeom>
        </p:spPr>
      </p:pic>
      <p:sp>
        <p:nvSpPr>
          <p:cNvPr id="12" name="Oval 11">
            <a:extLst>
              <a:ext uri="{FF2B5EF4-FFF2-40B4-BE49-F238E27FC236}">
                <a16:creationId xmlns:a16="http://schemas.microsoft.com/office/drawing/2014/main" id="{17B96370-96BC-4E9B-B928-8975B0AB4FDD}"/>
              </a:ext>
            </a:extLst>
          </p:cNvPr>
          <p:cNvSpPr/>
          <p:nvPr/>
        </p:nvSpPr>
        <p:spPr>
          <a:xfrm>
            <a:off x="9504843" y="4299443"/>
            <a:ext cx="7458054" cy="1985984"/>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a"/>
          </a:p>
        </p:txBody>
      </p:sp>
      <p:graphicFrame>
        <p:nvGraphicFramePr>
          <p:cNvPr id="15" name="Table 14">
            <a:extLst>
              <a:ext uri="{FF2B5EF4-FFF2-40B4-BE49-F238E27FC236}">
                <a16:creationId xmlns:a16="http://schemas.microsoft.com/office/drawing/2014/main" id="{F744B086-B0ED-4713-9B46-62775D3A651F}"/>
              </a:ext>
            </a:extLst>
          </p:cNvPr>
          <p:cNvGraphicFramePr>
            <a:graphicFrameLocks noGrp="1"/>
          </p:cNvGraphicFramePr>
          <p:nvPr>
            <p:extLst>
              <p:ext uri="{D42A27DB-BD31-4B8C-83A1-F6EECF244321}">
                <p14:modId xmlns:p14="http://schemas.microsoft.com/office/powerpoint/2010/main" val="83088445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16" name="Graphic 15" descr="Cursor">
            <a:extLst>
              <a:ext uri="{FF2B5EF4-FFF2-40B4-BE49-F238E27FC236}">
                <a16:creationId xmlns:a16="http://schemas.microsoft.com/office/drawing/2014/main" id="{2072E89D-75A9-43A7-9500-0AAB7E7D33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4238" y="1130819"/>
            <a:ext cx="1985984" cy="1985984"/>
          </a:xfrm>
          <a:prstGeom prst="rect">
            <a:avLst/>
          </a:prstGeom>
        </p:spPr>
      </p:pic>
      <p:sp>
        <p:nvSpPr>
          <p:cNvPr id="13" name="TextBox 12">
            <a:extLst>
              <a:ext uri="{FF2B5EF4-FFF2-40B4-BE49-F238E27FC236}">
                <a16:creationId xmlns:a16="http://schemas.microsoft.com/office/drawing/2014/main" id="{6F37AA5A-A517-4570-AAAE-17916CDC67DE}"/>
              </a:ext>
            </a:extLst>
          </p:cNvPr>
          <p:cNvSpPr txBox="1"/>
          <p:nvPr/>
        </p:nvSpPr>
        <p:spPr>
          <a:xfrm>
            <a:off x="7821484" y="8124423"/>
            <a:ext cx="755335" cy="707886"/>
          </a:xfrm>
          <a:prstGeom prst="rect">
            <a:avLst/>
          </a:prstGeom>
          <a:noFill/>
        </p:spPr>
        <p:txBody>
          <a:bodyPr wrap="none" rtlCol="0">
            <a:spAutoFit/>
          </a:bodyPr>
          <a:lstStyle/>
          <a:p>
            <a:pPr algn="l" rtl="0"/>
            <a:r>
              <a:rPr lang="pa" sz="4000" b="0" i="0" u="none" baseline="0"/>
              <a:t>2. </a:t>
            </a:r>
          </a:p>
        </p:txBody>
      </p:sp>
      <p:sp>
        <p:nvSpPr>
          <p:cNvPr id="17" name="TextBox 16">
            <a:extLst>
              <a:ext uri="{FF2B5EF4-FFF2-40B4-BE49-F238E27FC236}">
                <a16:creationId xmlns:a16="http://schemas.microsoft.com/office/drawing/2014/main" id="{ACEE6182-6112-4225-9962-7C13971EE93E}"/>
              </a:ext>
            </a:extLst>
          </p:cNvPr>
          <p:cNvSpPr txBox="1"/>
          <p:nvPr/>
        </p:nvSpPr>
        <p:spPr>
          <a:xfrm>
            <a:off x="8402604" y="2142715"/>
            <a:ext cx="755335" cy="707886"/>
          </a:xfrm>
          <a:prstGeom prst="rect">
            <a:avLst/>
          </a:prstGeom>
          <a:noFill/>
        </p:spPr>
        <p:txBody>
          <a:bodyPr wrap="none" rtlCol="0">
            <a:spAutoFit/>
          </a:bodyPr>
          <a:lstStyle/>
          <a:p>
            <a:pPr algn="l" rtl="0"/>
            <a:r>
              <a:rPr lang="pa" sz="4000" b="0" i="0" u="none" baseline="0"/>
              <a:t>1. </a:t>
            </a:r>
          </a:p>
        </p:txBody>
      </p:sp>
      <p:sp>
        <p:nvSpPr>
          <p:cNvPr id="18" name="TextBox 17">
            <a:extLst>
              <a:ext uri="{FF2B5EF4-FFF2-40B4-BE49-F238E27FC236}">
                <a16:creationId xmlns:a16="http://schemas.microsoft.com/office/drawing/2014/main" id="{9A6AF467-BFB6-45B1-8C9C-9124B898641E}"/>
              </a:ext>
            </a:extLst>
          </p:cNvPr>
          <p:cNvSpPr txBox="1"/>
          <p:nvPr/>
        </p:nvSpPr>
        <p:spPr>
          <a:xfrm>
            <a:off x="12866970" y="2932647"/>
            <a:ext cx="733800" cy="707886"/>
          </a:xfrm>
          <a:prstGeom prst="rect">
            <a:avLst/>
          </a:prstGeom>
          <a:noFill/>
        </p:spPr>
        <p:txBody>
          <a:bodyPr wrap="square" rtlCol="0">
            <a:spAutoFit/>
          </a:bodyPr>
          <a:lstStyle/>
          <a:p>
            <a:pPr algn="l" rtl="0"/>
            <a:r>
              <a:rPr lang="pa" sz="4000" b="0" i="0" u="none" baseline="0"/>
              <a:t>3. </a:t>
            </a:r>
          </a:p>
        </p:txBody>
      </p:sp>
      <p:sp>
        <p:nvSpPr>
          <p:cNvPr id="19" name="TextBox 18">
            <a:extLst>
              <a:ext uri="{FF2B5EF4-FFF2-40B4-BE49-F238E27FC236}">
                <a16:creationId xmlns:a16="http://schemas.microsoft.com/office/drawing/2014/main" id="{AEB8B55B-36E7-42C7-820A-C7FB144B3CE7}"/>
              </a:ext>
            </a:extLst>
          </p:cNvPr>
          <p:cNvSpPr txBox="1"/>
          <p:nvPr/>
        </p:nvSpPr>
        <p:spPr>
          <a:xfrm>
            <a:off x="15819346" y="7770480"/>
            <a:ext cx="755335" cy="707886"/>
          </a:xfrm>
          <a:prstGeom prst="rect">
            <a:avLst/>
          </a:prstGeom>
          <a:noFill/>
        </p:spPr>
        <p:txBody>
          <a:bodyPr wrap="none" rtlCol="0">
            <a:spAutoFit/>
          </a:bodyPr>
          <a:lstStyle/>
          <a:p>
            <a:pPr algn="l" rtl="0"/>
            <a:r>
              <a:rPr lang="pa" sz="4000" b="0" i="0" u="none" baseline="0"/>
              <a:t>4. </a:t>
            </a:r>
          </a:p>
        </p:txBody>
      </p:sp>
    </p:spTree>
    <p:extLst>
      <p:ext uri="{BB962C8B-B14F-4D97-AF65-F5344CB8AC3E}">
        <p14:creationId xmlns:p14="http://schemas.microsoft.com/office/powerpoint/2010/main" val="97630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FFB3-609B-8544-9B00-2D3E776B1542}"/>
              </a:ext>
            </a:extLst>
          </p:cNvPr>
          <p:cNvSpPr>
            <a:spLocks noGrp="1"/>
          </p:cNvSpPr>
          <p:nvPr>
            <p:ph type="ctrTitle"/>
          </p:nvPr>
        </p:nvSpPr>
        <p:spPr>
          <a:xfrm>
            <a:off x="1535186" y="1058483"/>
            <a:ext cx="11800988" cy="894878"/>
          </a:xfrm>
        </p:spPr>
        <p:txBody>
          <a:bodyPr>
            <a:noAutofit/>
          </a:bodyPr>
          <a:lstStyle/>
          <a:p>
            <a:pPr algn="l" rtl="0"/>
            <a:r>
              <a:rPr lang="pa" sz="6600" b="0" i="0" u="none" baseline="0">
                <a:solidFill>
                  <a:srgbClr val="034092"/>
                </a:solidFill>
                <a:latin typeface="Arial" panose="020B0604020202020204" pitchFamily="34" charset="0"/>
                <a:cs typeface="Arial" panose="020B0604020202020204" pitchFamily="34" charset="0"/>
                <a:sym typeface="Arial"/>
              </a:rPr>
              <a:t>ਪ੍ਰਵਾਨਗੀਆਂ</a:t>
            </a:r>
            <a:endParaRPr lang="pa" sz="4200" dirty="0">
              <a:solidFill>
                <a:srgbClr val="FF0000"/>
              </a:solidFill>
              <a:highlight>
                <a:srgbClr val="FFFF00"/>
              </a:highlight>
              <a:latin typeface="Arial" panose="020B0604020202020204" pitchFamily="34" charset="0"/>
              <a:cs typeface="Arial" panose="020B0604020202020204" pitchFamily="34" charset="0"/>
              <a:sym typeface="Arial"/>
            </a:endParaRPr>
          </a:p>
        </p:txBody>
      </p:sp>
      <p:sp>
        <p:nvSpPr>
          <p:cNvPr id="3" name="Subtitle 2">
            <a:extLst>
              <a:ext uri="{FF2B5EF4-FFF2-40B4-BE49-F238E27FC236}">
                <a16:creationId xmlns:a16="http://schemas.microsoft.com/office/drawing/2014/main" id="{953BF104-312A-9344-840F-EF60D577FA27}"/>
              </a:ext>
            </a:extLst>
          </p:cNvPr>
          <p:cNvSpPr>
            <a:spLocks noGrp="1"/>
          </p:cNvSpPr>
          <p:nvPr>
            <p:ph type="subTitle" idx="1"/>
          </p:nvPr>
        </p:nvSpPr>
        <p:spPr>
          <a:xfrm>
            <a:off x="1535185" y="2375435"/>
            <a:ext cx="15079211" cy="4580388"/>
          </a:xfrm>
        </p:spPr>
        <p:txBody>
          <a:bodyPr>
            <a:normAutofit/>
          </a:bodyPr>
          <a:lstStyle/>
          <a:p>
            <a:pPr algn="l" rtl="0">
              <a:lnSpc>
                <a:spcPct val="100000"/>
              </a:lnSpc>
            </a:pP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ਇਹ ਡਿਜੀਟਲ ਸਿਹਤ ਸਾਖਰਤਾ ਪਾਠਕ੍ਰਮ ਬ੍ਰਿਟਿਸ਼ ਕੋਲੰਬੀਆ ਯੂਨੀਵਰਸਿਟੀ ਦੇ ਅੰਤਰ-ਸਭਿਆਚਾਰਕ ਆਨਲਾਈਨ ਸਿਹਤ ਨੈੱਟਵਰਕ (</a:t>
            </a:r>
            <a:r>
              <a:rPr lang="pa" sz="3000" b="0" i="0" u="none" baseline="0" dirty="0">
                <a:solidFill>
                  <a:srgbClr val="FFC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a:t>
            </a:r>
            <a:r>
              <a:rPr lang="pa" sz="3000" b="0" i="0"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ਦੁਆਰਾ ਤਿਆਰ ਕੀਤਾ ਗਿਆ ਸੀ।   </a:t>
            </a:r>
          </a:p>
          <a:p>
            <a:pPr algn="l" rtl="0">
              <a:lnSpc>
                <a:spcPct val="100000"/>
              </a:lnSpc>
            </a:pPr>
            <a:r>
              <a:rPr lang="pa" sz="3000" b="0" i="0" u="none" baseline="0" dirty="0">
                <a:solidFill>
                  <a:srgbClr val="FFC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a:t>
            </a:r>
            <a:r>
              <a:rPr lang="pa" sz="3000" b="0" i="0"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 </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ਬੀ.ਸੀ. ਸਿਹਤ ਮੰਤਰਾਲੇ ਦੀ</a:t>
            </a:r>
            <a:r>
              <a:rPr lang="en-C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3000" b="0" i="1"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ਮਰੀਜ਼ਾਂ ਦੀ ਭਾਈਵਾਲਾਂ ਵਜੋਂ </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ਪਹਿਲਕਦਮੀ ਦੁਆਰਾ ਸਮਰੱਥਤ ਹੈ।</a:t>
            </a:r>
          </a:p>
          <a:p>
            <a:pPr algn="l" rtl="0">
              <a:lnSpc>
                <a:spcPct val="100000"/>
              </a:lnSpc>
            </a:pPr>
            <a:r>
              <a:rPr lang="pa" sz="3000" b="0" i="0" u="none" baseline="0" dirty="0">
                <a:solidFill>
                  <a:srgbClr val="FFC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a:t>
            </a:r>
            <a:r>
              <a:rPr lang="pa" sz="3000" b="0" i="0"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 </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10 ਸਾਲਾਂ ਤੋਂ ਵੱਧ ਸਮੇਂ ਤੋਂ ਬਹੁ-ਸੱਭਿਆਚਾਰਕ ਭਾਈਚਾਰਿਆਂ ਨਾਲ ਕੰਮ ਕਰ ਰਿਹਾ ਹੈ।</a:t>
            </a:r>
          </a:p>
          <a:p>
            <a:pPr algn="l" rtl="0">
              <a:lnSpc>
                <a:spcPct val="100000"/>
              </a:lnSpc>
            </a:pPr>
            <a:r>
              <a:rPr lang="pa" sz="3000" b="0" i="0" u="none" baseline="0" dirty="0">
                <a:solidFill>
                  <a:srgbClr val="FFC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a:t>
            </a:r>
            <a:r>
              <a:rPr lang="pa" sz="3000" b="0" i="0"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 </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ਪੁਰਾਣੀ ਬਿਮਾਰੀ ਵਾਲੇ ਲੋਕਾਂ ਦੀ ਸਵੈ-ਪ੍ਰਬੰਧਨ ਵਿੱਚ ਮਦਦ ਕਰਦਾ ਹੈ।  </a:t>
            </a:r>
          </a:p>
          <a:p>
            <a:pPr algn="l" rtl="0">
              <a:lnSpc>
                <a:spcPct val="100000"/>
              </a:lnSpc>
            </a:pPr>
            <a:r>
              <a:rPr lang="pa" sz="3000" b="0" i="0" u="none" baseline="0" dirty="0">
                <a:solidFill>
                  <a:srgbClr val="FFC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a:t>
            </a:r>
            <a:r>
              <a:rPr lang="pa" sz="3000" b="0" i="0" u="none" baseline="0" dirty="0">
                <a:solidFill>
                  <a:srgbClr val="03409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 </a:t>
            </a: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ਸਿਹਤ ਸਰੋਤਾਂ ਤੱਕ ਆਨਲਾਈਨ ਪਹੁੰਚ ਕਰਨ, ਮੁਲਾਂਕਣ ਕਰਨ, ਅਤੇ ਵਰਤਣ ਲਈ ਲੋਕਾਂ ਦੀ ਡਿਜੀਟਲ ਸਾਖਰਤਾ ਵਿਕਸਿਤ ਕਰਨ ਵਿੱਚ ਵੀ ਮਦਦ ਕਰਦਾ ਹੈ।</a:t>
            </a:r>
            <a:endParaRPr lang="pa" sz="30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751FE22-17D1-46D6-9A9F-075A99051472}"/>
              </a:ext>
            </a:extLst>
          </p:cNvPr>
          <p:cNvGrpSpPr/>
          <p:nvPr/>
        </p:nvGrpSpPr>
        <p:grpSpPr>
          <a:xfrm>
            <a:off x="2138502" y="7222826"/>
            <a:ext cx="13992468" cy="1825553"/>
            <a:chOff x="1139800" y="5469144"/>
            <a:chExt cx="9328312" cy="1217035"/>
          </a:xfrm>
        </p:grpSpPr>
        <p:pic>
          <p:nvPicPr>
            <p:cNvPr id="12" name="Picture 11">
              <a:extLst>
                <a:ext uri="{FF2B5EF4-FFF2-40B4-BE49-F238E27FC236}">
                  <a16:creationId xmlns:a16="http://schemas.microsoft.com/office/drawing/2014/main" id="{8DAE97B6-925A-4FC8-804A-F923CD630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200" y="5469144"/>
              <a:ext cx="2573981" cy="1217035"/>
            </a:xfrm>
            <a:prstGeom prst="rect">
              <a:avLst/>
            </a:prstGeom>
          </p:spPr>
        </p:pic>
        <p:pic>
          <p:nvPicPr>
            <p:cNvPr id="13" name="Picture 12">
              <a:extLst>
                <a:ext uri="{FF2B5EF4-FFF2-40B4-BE49-F238E27FC236}">
                  <a16:creationId xmlns:a16="http://schemas.microsoft.com/office/drawing/2014/main" id="{1792B930-45E1-4291-93DB-6F1945CA9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00" y="5729761"/>
              <a:ext cx="1241703" cy="687800"/>
            </a:xfrm>
            <a:prstGeom prst="rect">
              <a:avLst/>
            </a:prstGeom>
          </p:spPr>
        </p:pic>
        <p:pic>
          <p:nvPicPr>
            <p:cNvPr id="14" name="Picture 13">
              <a:extLst>
                <a:ext uri="{FF2B5EF4-FFF2-40B4-BE49-F238E27FC236}">
                  <a16:creationId xmlns:a16="http://schemas.microsoft.com/office/drawing/2014/main" id="{C8631C4D-93C8-4997-9BD5-3A075D9F7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57" y="5530731"/>
              <a:ext cx="4885455" cy="1131608"/>
            </a:xfrm>
            <a:prstGeom prst="rect">
              <a:avLst/>
            </a:prstGeom>
          </p:spPr>
        </p:pic>
      </p:grpSp>
      <p:sp>
        <p:nvSpPr>
          <p:cNvPr id="9" name="TextBox 8">
            <a:extLst>
              <a:ext uri="{FF2B5EF4-FFF2-40B4-BE49-F238E27FC236}">
                <a16:creationId xmlns:a16="http://schemas.microsoft.com/office/drawing/2014/main" id="{9413195C-04A0-48CF-82DE-2DDC5AD01EB4}"/>
              </a:ext>
            </a:extLst>
          </p:cNvPr>
          <p:cNvSpPr txBox="1"/>
          <p:nvPr/>
        </p:nvSpPr>
        <p:spPr>
          <a:xfrm>
            <a:off x="0" y="9783433"/>
            <a:ext cx="18288000" cy="507831"/>
          </a:xfrm>
          <a:prstGeom prst="rect">
            <a:avLst/>
          </a:prstGeom>
          <a:solidFill>
            <a:srgbClr val="002060"/>
          </a:solidFill>
        </p:spPr>
        <p:txBody>
          <a:bodyPr wrap="square" bIns="0" rtlCol="0" anchor="b" anchorCtr="0">
            <a:noAutofit/>
          </a:bodyPr>
          <a:lstStyle/>
          <a:p>
            <a:pPr algn="ctr" defTabSz="1371600" rtl="0">
              <a:buClrTx/>
            </a:pPr>
            <a:r>
              <a:rPr lang="pa" sz="2700" b="1" i="0" u="none" kern="1200" baseline="0" dirty="0">
                <a:solidFill>
                  <a:prstClr val="white"/>
                </a:solidFill>
                <a:latin typeface="Calibri" panose="020F0502020204030204"/>
                <a:ea typeface="+mn-ea"/>
                <a:cs typeface="+mn-cs"/>
              </a:rPr>
              <a:t> ਬੀਸੀ ਸਿਹਤ ਮੰਤਰਾਲੇਾ ਦੇ ਮਰੀਜ਼ਾਂ ਦੀ ਭਾਈਵਾਲਾਂ ਵਜੋਂ ਪਹਿਲਕਦਮੀ ਦੇ ਉਹਨਾਂ ਦੇ ਸਮਰਥਨ ਲਈ ਧੰਨਵਾਦ।</a:t>
            </a:r>
          </a:p>
        </p:txBody>
      </p:sp>
    </p:spTree>
    <p:extLst>
      <p:ext uri="{BB962C8B-B14F-4D97-AF65-F5344CB8AC3E}">
        <p14:creationId xmlns:p14="http://schemas.microsoft.com/office/powerpoint/2010/main" val="427097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fontScale="90000"/>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ਤੁਹਾਡੇ ਆਡੀਓ ਅਤੇ ਵੀਡੀਓ ਨੂੰ ਨਿਯੰਤਰਿਤ ਕਰਨਾ</a:t>
            </a:r>
          </a:p>
        </p:txBody>
      </p:sp>
      <p:pic>
        <p:nvPicPr>
          <p:cNvPr id="5" name="Content Placeholder 4" descr="Radio microphone with solid fill">
            <a:extLst>
              <a:ext uri="{FF2B5EF4-FFF2-40B4-BE49-F238E27FC236}">
                <a16:creationId xmlns:a16="http://schemas.microsoft.com/office/drawing/2014/main" id="{88B43953-51DA-488B-B6E6-13320F3C50F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70700" y="3160553"/>
            <a:ext cx="3965895" cy="3965895"/>
          </a:xfrm>
        </p:spPr>
      </p:pic>
      <p:pic>
        <p:nvPicPr>
          <p:cNvPr id="8" name="Graphic 7" descr="Video camera with solid fill">
            <a:extLst>
              <a:ext uri="{FF2B5EF4-FFF2-40B4-BE49-F238E27FC236}">
                <a16:creationId xmlns:a16="http://schemas.microsoft.com/office/drawing/2014/main" id="{2437CD3C-8809-4BA2-A152-2C7F33A653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2789" y="2576469"/>
            <a:ext cx="5134062" cy="5134062"/>
          </a:xfrm>
          <a:prstGeom prst="rect">
            <a:avLst/>
          </a:prstGeom>
        </p:spPr>
      </p:pic>
      <p:sp>
        <p:nvSpPr>
          <p:cNvPr id="3" name="Rectangle 2">
            <a:extLst>
              <a:ext uri="{FF2B5EF4-FFF2-40B4-BE49-F238E27FC236}">
                <a16:creationId xmlns:a16="http://schemas.microsoft.com/office/drawing/2014/main" id="{0F28D5B7-C766-4F60-A5B5-C1BAA047C604}"/>
              </a:ext>
            </a:extLst>
          </p:cNvPr>
          <p:cNvSpPr/>
          <p:nvPr/>
        </p:nvSpPr>
        <p:spPr>
          <a:xfrm>
            <a:off x="5753648" y="3800842"/>
            <a:ext cx="538095" cy="1583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buClrTx/>
            </a:pPr>
            <a:endParaRPr lang="pa" sz="2700" kern="1200">
              <a:solidFill>
                <a:prstClr val="white"/>
              </a:solidFill>
              <a:latin typeface="Calibri" panose="020F0502020204030204"/>
            </a:endParaRPr>
          </a:p>
        </p:txBody>
      </p:sp>
      <p:graphicFrame>
        <p:nvGraphicFramePr>
          <p:cNvPr id="9" name="Table 8">
            <a:extLst>
              <a:ext uri="{FF2B5EF4-FFF2-40B4-BE49-F238E27FC236}">
                <a16:creationId xmlns:a16="http://schemas.microsoft.com/office/drawing/2014/main" id="{D20989BE-AB15-46FC-9D02-F8A8F001AB8A}"/>
              </a:ext>
            </a:extLst>
          </p:cNvPr>
          <p:cNvGraphicFramePr>
            <a:graphicFrameLocks noGrp="1"/>
          </p:cNvGraphicFramePr>
          <p:nvPr>
            <p:extLst>
              <p:ext uri="{D42A27DB-BD31-4B8C-83A1-F6EECF244321}">
                <p14:modId xmlns:p14="http://schemas.microsoft.com/office/powerpoint/2010/main" val="3979950775"/>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51669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dirty="0">
                <a:solidFill>
                  <a:srgbClr val="003366"/>
                </a:solidFill>
                <a:latin typeface="Arial" panose="020B0604020202020204" pitchFamily="34" charset="0"/>
                <a:ea typeface="+mn-ea"/>
                <a:cs typeface="Arial" panose="020B0604020202020204" pitchFamily="34" charset="0"/>
              </a:rPr>
              <a:t>Zoom ਵਿੱਚ ਮਾਈਕ੍ਰੋਫੋਨ </a:t>
            </a:r>
            <a:r>
              <a:rPr lang="en-US" sz="4800" b="0" i="0" u="none" kern="1200" baseline="0" dirty="0">
                <a:solidFill>
                  <a:srgbClr val="003366"/>
                </a:solidFill>
                <a:latin typeface="Arial" panose="020B0604020202020204" pitchFamily="34" charset="0"/>
                <a:ea typeface="+mn-ea"/>
                <a:cs typeface="Arial" panose="020B0604020202020204" pitchFamily="34" charset="0"/>
              </a:rPr>
              <a:t>     </a:t>
            </a:r>
            <a:r>
              <a:rPr lang="pa" sz="4800" b="0" i="0" u="none" kern="1200" baseline="0" dirty="0">
                <a:solidFill>
                  <a:srgbClr val="003366"/>
                </a:solidFill>
                <a:latin typeface="Arial" panose="020B0604020202020204" pitchFamily="34" charset="0"/>
                <a:ea typeface="+mn-ea"/>
                <a:cs typeface="Arial" panose="020B0604020202020204" pitchFamily="34" charset="0"/>
              </a:rPr>
              <a:t>ਅਤੇ ਵੀਡੀਓ ਨਿਯੰਤਰਣ ਹੁੰਦੇ ਹਨ।</a:t>
            </a:r>
          </a:p>
        </p:txBody>
      </p:sp>
      <p:pic>
        <p:nvPicPr>
          <p:cNvPr id="8" name="Picture 7">
            <a:extLst>
              <a:ext uri="{FF2B5EF4-FFF2-40B4-BE49-F238E27FC236}">
                <a16:creationId xmlns:a16="http://schemas.microsoft.com/office/drawing/2014/main" id="{1A9F6CC5-B114-453A-AA7D-0F5338DDB611}"/>
              </a:ext>
            </a:extLst>
          </p:cNvPr>
          <p:cNvPicPr>
            <a:picLocks noChangeAspect="1"/>
          </p:cNvPicPr>
          <p:nvPr/>
        </p:nvPicPr>
        <p:blipFill rotWithShape="1">
          <a:blip r:embed="rId2"/>
          <a:srcRect t="22665" b="5337"/>
          <a:stretch/>
        </p:blipFill>
        <p:spPr>
          <a:xfrm>
            <a:off x="5606657" y="6251100"/>
            <a:ext cx="3947228" cy="2164359"/>
          </a:xfrm>
          <a:prstGeom prst="rect">
            <a:avLst/>
          </a:prstGeom>
        </p:spPr>
      </p:pic>
      <p:pic>
        <p:nvPicPr>
          <p:cNvPr id="9" name="Picture 8">
            <a:extLst>
              <a:ext uri="{FF2B5EF4-FFF2-40B4-BE49-F238E27FC236}">
                <a16:creationId xmlns:a16="http://schemas.microsoft.com/office/drawing/2014/main" id="{20BBE930-140D-4F02-81AF-F1D5D635582F}"/>
              </a:ext>
            </a:extLst>
          </p:cNvPr>
          <p:cNvPicPr>
            <a:picLocks noChangeAspect="1"/>
          </p:cNvPicPr>
          <p:nvPr/>
        </p:nvPicPr>
        <p:blipFill>
          <a:blip r:embed="rId3"/>
          <a:stretch>
            <a:fillRect/>
          </a:stretch>
        </p:blipFill>
        <p:spPr>
          <a:xfrm>
            <a:off x="1271241" y="2585086"/>
            <a:ext cx="5916444" cy="3351428"/>
          </a:xfrm>
          <a:prstGeom prst="rect">
            <a:avLst/>
          </a:prstGeom>
        </p:spPr>
      </p:pic>
      <p:pic>
        <p:nvPicPr>
          <p:cNvPr id="4" name="Picture 3">
            <a:extLst>
              <a:ext uri="{FF2B5EF4-FFF2-40B4-BE49-F238E27FC236}">
                <a16:creationId xmlns:a16="http://schemas.microsoft.com/office/drawing/2014/main" id="{AD22074E-E3D6-40EB-88DB-A8F290F5542F}"/>
              </a:ext>
            </a:extLst>
          </p:cNvPr>
          <p:cNvPicPr>
            <a:picLocks noChangeAspect="1"/>
          </p:cNvPicPr>
          <p:nvPr/>
        </p:nvPicPr>
        <p:blipFill rotWithShape="1">
          <a:blip r:embed="rId4"/>
          <a:srcRect t="16813" r="56133"/>
          <a:stretch/>
        </p:blipFill>
        <p:spPr>
          <a:xfrm>
            <a:off x="10756406" y="1903283"/>
            <a:ext cx="6017382" cy="6412944"/>
          </a:xfrm>
          <a:prstGeom prst="rect">
            <a:avLst/>
          </a:prstGeom>
        </p:spPr>
      </p:pic>
      <p:pic>
        <p:nvPicPr>
          <p:cNvPr id="6" name="Picture 5">
            <a:extLst>
              <a:ext uri="{FF2B5EF4-FFF2-40B4-BE49-F238E27FC236}">
                <a16:creationId xmlns:a16="http://schemas.microsoft.com/office/drawing/2014/main" id="{87EFD37E-6F77-40EB-BA39-333558DCE73F}"/>
              </a:ext>
            </a:extLst>
          </p:cNvPr>
          <p:cNvPicPr>
            <a:picLocks noChangeAspect="1"/>
          </p:cNvPicPr>
          <p:nvPr/>
        </p:nvPicPr>
        <p:blipFill>
          <a:blip r:embed="rId5"/>
          <a:stretch>
            <a:fillRect/>
          </a:stretch>
        </p:blipFill>
        <p:spPr>
          <a:xfrm>
            <a:off x="11114279" y="2418676"/>
            <a:ext cx="5567946" cy="3891029"/>
          </a:xfrm>
          <a:prstGeom prst="rect">
            <a:avLst/>
          </a:prstGeom>
        </p:spPr>
      </p:pic>
      <p:cxnSp>
        <p:nvCxnSpPr>
          <p:cNvPr id="17" name="Straight Arrow Connector 16">
            <a:extLst>
              <a:ext uri="{FF2B5EF4-FFF2-40B4-BE49-F238E27FC236}">
                <a16:creationId xmlns:a16="http://schemas.microsoft.com/office/drawing/2014/main" id="{70F1FB10-0E47-45A9-84D2-C94574BDC01E}"/>
              </a:ext>
            </a:extLst>
          </p:cNvPr>
          <p:cNvCxnSpPr>
            <a:cxnSpLocks/>
          </p:cNvCxnSpPr>
          <p:nvPr/>
        </p:nvCxnSpPr>
        <p:spPr>
          <a:xfrm>
            <a:off x="7323590" y="3800213"/>
            <a:ext cx="4592972" cy="3558099"/>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EF4091E-65D6-45B4-975D-10774D85CA25}"/>
              </a:ext>
            </a:extLst>
          </p:cNvPr>
          <p:cNvCxnSpPr>
            <a:cxnSpLocks/>
          </p:cNvCxnSpPr>
          <p:nvPr/>
        </p:nvCxnSpPr>
        <p:spPr>
          <a:xfrm>
            <a:off x="8630176" y="7543971"/>
            <a:ext cx="2302778" cy="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F2941B3-EBAA-4C6B-BBFF-9484310322AE}"/>
              </a:ext>
            </a:extLst>
          </p:cNvPr>
          <p:cNvSpPr txBox="1"/>
          <p:nvPr/>
        </p:nvSpPr>
        <p:spPr>
          <a:xfrm>
            <a:off x="10832662" y="6032706"/>
            <a:ext cx="766557" cy="276999"/>
          </a:xfrm>
          <a:prstGeom prst="rect">
            <a:avLst/>
          </a:prstGeom>
          <a:solidFill>
            <a:schemeClr val="tx1">
              <a:lumMod val="85000"/>
              <a:lumOff val="15000"/>
            </a:schemeClr>
          </a:solidFill>
          <a:ln>
            <a:noFill/>
          </a:ln>
        </p:spPr>
        <p:txBody>
          <a:bodyPr wrap="none" rtlCol="0">
            <a:spAutoFit/>
          </a:bodyPr>
          <a:lstStyle/>
          <a:p>
            <a:pPr algn="l" defTabSz="1371600" rtl="0">
              <a:buClrTx/>
            </a:pPr>
            <a:r>
              <a:rPr lang="pa" sz="1200" b="0" i="0" u="none" kern="1200" baseline="0">
                <a:solidFill>
                  <a:prstClr val="white"/>
                </a:solidFill>
                <a:latin typeface="Arial" panose="020B0604020202020204" pitchFamily="34" charset="0"/>
                <a:ea typeface="+mn-ea"/>
                <a:cs typeface="Arial" panose="020B0604020202020204" pitchFamily="34" charset="0"/>
              </a:rPr>
              <a:t>ਨਾਮ    </a:t>
            </a:r>
          </a:p>
        </p:txBody>
      </p:sp>
      <p:pic>
        <p:nvPicPr>
          <p:cNvPr id="7" name="Picture 6">
            <a:extLst>
              <a:ext uri="{FF2B5EF4-FFF2-40B4-BE49-F238E27FC236}">
                <a16:creationId xmlns:a16="http://schemas.microsoft.com/office/drawing/2014/main" id="{7D1815F6-8F01-469B-A6EC-9420F39ED659}"/>
              </a:ext>
            </a:extLst>
          </p:cNvPr>
          <p:cNvPicPr>
            <a:picLocks noChangeAspect="1"/>
          </p:cNvPicPr>
          <p:nvPr/>
        </p:nvPicPr>
        <p:blipFill>
          <a:blip r:embed="rId6"/>
          <a:stretch>
            <a:fillRect/>
          </a:stretch>
        </p:blipFill>
        <p:spPr>
          <a:xfrm>
            <a:off x="11961230" y="7376888"/>
            <a:ext cx="512109" cy="365792"/>
          </a:xfrm>
          <a:prstGeom prst="rect">
            <a:avLst/>
          </a:prstGeom>
        </p:spPr>
      </p:pic>
      <p:pic>
        <p:nvPicPr>
          <p:cNvPr id="10" name="Picture 9">
            <a:extLst>
              <a:ext uri="{FF2B5EF4-FFF2-40B4-BE49-F238E27FC236}">
                <a16:creationId xmlns:a16="http://schemas.microsoft.com/office/drawing/2014/main" id="{D0921AA6-304B-4C9A-BFEC-9A722F0547B2}"/>
              </a:ext>
            </a:extLst>
          </p:cNvPr>
          <p:cNvPicPr>
            <a:picLocks noChangeAspect="1"/>
          </p:cNvPicPr>
          <p:nvPr/>
        </p:nvPicPr>
        <p:blipFill>
          <a:blip r:embed="rId7"/>
          <a:stretch>
            <a:fillRect/>
          </a:stretch>
        </p:blipFill>
        <p:spPr>
          <a:xfrm>
            <a:off x="6677207" y="545478"/>
            <a:ext cx="510478" cy="912674"/>
          </a:xfrm>
          <a:prstGeom prst="rect">
            <a:avLst/>
          </a:prstGeom>
        </p:spPr>
      </p:pic>
      <p:pic>
        <p:nvPicPr>
          <p:cNvPr id="11" name="Picture 10">
            <a:extLst>
              <a:ext uri="{FF2B5EF4-FFF2-40B4-BE49-F238E27FC236}">
                <a16:creationId xmlns:a16="http://schemas.microsoft.com/office/drawing/2014/main" id="{5FB265AF-96A7-40E9-88B8-D8BC58EEFA0B}"/>
              </a:ext>
            </a:extLst>
          </p:cNvPr>
          <p:cNvPicPr>
            <a:picLocks noChangeAspect="1"/>
          </p:cNvPicPr>
          <p:nvPr/>
        </p:nvPicPr>
        <p:blipFill>
          <a:blip r:embed="rId8"/>
          <a:stretch>
            <a:fillRect/>
          </a:stretch>
        </p:blipFill>
        <p:spPr>
          <a:xfrm>
            <a:off x="14638396" y="665189"/>
            <a:ext cx="1097375" cy="713294"/>
          </a:xfrm>
          <a:prstGeom prst="rect">
            <a:avLst/>
          </a:prstGeom>
        </p:spPr>
      </p:pic>
      <p:graphicFrame>
        <p:nvGraphicFramePr>
          <p:cNvPr id="15" name="Table 14">
            <a:extLst>
              <a:ext uri="{FF2B5EF4-FFF2-40B4-BE49-F238E27FC236}">
                <a16:creationId xmlns:a16="http://schemas.microsoft.com/office/drawing/2014/main" id="{8ED72390-C6DD-465D-8335-9A9BB3A3C1CA}"/>
              </a:ext>
            </a:extLst>
          </p:cNvPr>
          <p:cNvGraphicFramePr>
            <a:graphicFrameLocks noGrp="1"/>
          </p:cNvGraphicFramePr>
          <p:nvPr>
            <p:extLst>
              <p:ext uri="{D42A27DB-BD31-4B8C-83A1-F6EECF244321}">
                <p14:modId xmlns:p14="http://schemas.microsoft.com/office/powerpoint/2010/main" val="226469218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16" name="Rectangle 15">
            <a:extLst>
              <a:ext uri="{FF2B5EF4-FFF2-40B4-BE49-F238E27FC236}">
                <a16:creationId xmlns:a16="http://schemas.microsoft.com/office/drawing/2014/main" id="{C5C00B9C-BF18-4ECA-8A76-6D82A202BC3E}"/>
              </a:ext>
            </a:extLst>
          </p:cNvPr>
          <p:cNvSpPr/>
          <p:nvPr/>
        </p:nvSpPr>
        <p:spPr>
          <a:xfrm>
            <a:off x="5990743" y="5617807"/>
            <a:ext cx="1477576" cy="276999"/>
          </a:xfrm>
          <a:prstGeom prst="rect">
            <a:avLst/>
          </a:prstGeom>
        </p:spPr>
        <p:txBody>
          <a:bodyPr wrap="square">
            <a:spAutoFit/>
          </a:bodyPr>
          <a:lstStyle/>
          <a:p>
            <a:pPr algn="l" rtl="0"/>
            <a:r>
              <a:rPr lang="pa" sz="1200" b="0" i="0" u="none" baseline="0">
                <a:solidFill>
                  <a:schemeClr val="bg1">
                    <a:lumMod val="65000"/>
                  </a:schemeClr>
                </a:solidFill>
              </a:rPr>
              <a:t>(Pădureț, 2020)</a:t>
            </a:r>
          </a:p>
        </p:txBody>
      </p:sp>
      <p:sp>
        <p:nvSpPr>
          <p:cNvPr id="18" name="Rectangle 17">
            <a:extLst>
              <a:ext uri="{FF2B5EF4-FFF2-40B4-BE49-F238E27FC236}">
                <a16:creationId xmlns:a16="http://schemas.microsoft.com/office/drawing/2014/main" id="{0ADA5AE6-9F79-4E0D-9BD9-A70E4B0C36BA}"/>
              </a:ext>
            </a:extLst>
          </p:cNvPr>
          <p:cNvSpPr/>
          <p:nvPr/>
        </p:nvSpPr>
        <p:spPr>
          <a:xfrm>
            <a:off x="6235281" y="8326013"/>
            <a:ext cx="2466076" cy="276999"/>
          </a:xfrm>
          <a:prstGeom prst="rect">
            <a:avLst/>
          </a:prstGeom>
        </p:spPr>
        <p:txBody>
          <a:bodyPr wrap="square">
            <a:spAutoFit/>
          </a:bodyPr>
          <a:lstStyle/>
          <a:p>
            <a:pPr algn="l" rtl="0"/>
            <a:r>
              <a:rPr lang="pa" sz="1200" b="0" i="0" u="none" baseline="0">
                <a:solidFill>
                  <a:schemeClr val="bg1">
                    <a:lumMod val="65000"/>
                  </a:schemeClr>
                </a:solidFill>
              </a:rPr>
              <a:t>(Public Domain Pictures, 2016)</a:t>
            </a:r>
          </a:p>
        </p:txBody>
      </p:sp>
      <p:sp>
        <p:nvSpPr>
          <p:cNvPr id="20" name="Rectangle 19">
            <a:extLst>
              <a:ext uri="{FF2B5EF4-FFF2-40B4-BE49-F238E27FC236}">
                <a16:creationId xmlns:a16="http://schemas.microsoft.com/office/drawing/2014/main" id="{3A19914D-8753-49C2-83B4-06619E1068BC}"/>
              </a:ext>
            </a:extLst>
          </p:cNvPr>
          <p:cNvSpPr/>
          <p:nvPr/>
        </p:nvSpPr>
        <p:spPr>
          <a:xfrm>
            <a:off x="15575784" y="6012201"/>
            <a:ext cx="1394775" cy="276999"/>
          </a:xfrm>
          <a:prstGeom prst="rect">
            <a:avLst/>
          </a:prstGeom>
        </p:spPr>
        <p:txBody>
          <a:bodyPr wrap="square">
            <a:spAutoFit/>
          </a:bodyPr>
          <a:lstStyle/>
          <a:p>
            <a:pPr algn="l" rtl="0"/>
            <a:r>
              <a:rPr lang="pa" sz="1200" b="0" i="0" u="none" baseline="0">
                <a:solidFill>
                  <a:schemeClr val="bg1">
                    <a:lumMod val="65000"/>
                  </a:schemeClr>
                </a:solidFill>
              </a:rPr>
              <a:t>(Huang, 2018)</a:t>
            </a:r>
          </a:p>
        </p:txBody>
      </p:sp>
    </p:spTree>
    <p:extLst>
      <p:ext uri="{BB962C8B-B14F-4D97-AF65-F5344CB8AC3E}">
        <p14:creationId xmlns:p14="http://schemas.microsoft.com/office/powerpoint/2010/main" val="895288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532236"/>
            <a:ext cx="15410984" cy="2862322"/>
          </a:xfrm>
          <a:prstGeom prst="rect">
            <a:avLst/>
          </a:prstGeom>
          <a:noFill/>
        </p:spPr>
        <p:txBody>
          <a:bodyPr wrap="square" rtlCol="0">
            <a:spAutoFit/>
          </a:bodyPr>
          <a:lstStyle/>
          <a:p>
            <a:pPr algn="l" defTabSz="1371600" rtl="0">
              <a:lnSpc>
                <a:spcPct val="20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ਜੇਕਰ ਤੁਸੀਂ  </a:t>
            </a:r>
            <a:r>
              <a:rPr lang="pa" sz="4800" b="0" i="0" u="none" kern="1200" baseline="0" dirty="0">
                <a:solidFill>
                  <a:srgbClr val="FF0000"/>
                </a:solidFill>
                <a:latin typeface="Arial" panose="020B0604020202020204" pitchFamily="34" charset="0"/>
                <a:ea typeface="+mn-ea"/>
                <a:cs typeface="Arial" panose="020B0604020202020204" pitchFamily="34" charset="0"/>
              </a:rPr>
              <a:t>ਨਹੀਂ</a:t>
            </a:r>
            <a:r>
              <a:rPr lang="pa" sz="4800" b="0" i="0" u="none" kern="1200" baseline="0" dirty="0">
                <a:solidFill>
                  <a:srgbClr val="034092"/>
                </a:solidFill>
                <a:latin typeface="Arial" panose="020B0604020202020204" pitchFamily="34" charset="0"/>
                <a:ea typeface="+mn-ea"/>
                <a:cs typeface="Arial" panose="020B0604020202020204" pitchFamily="34" charset="0"/>
              </a:rPr>
              <a:t>  </a:t>
            </a:r>
            <a:r>
              <a:rPr lang="pa" sz="4800" b="0" i="0" u="none" kern="1200" baseline="0" dirty="0">
                <a:solidFill>
                  <a:srgbClr val="003366"/>
                </a:solidFill>
                <a:latin typeface="Arial" panose="020B0604020202020204" pitchFamily="34" charset="0"/>
                <a:ea typeface="+mn-ea"/>
                <a:cs typeface="Arial" panose="020B0604020202020204" pitchFamily="34" charset="0"/>
              </a:rPr>
              <a:t>ਬੋਲ ਰਹੇ ਹੋ,  ਤਾਂ ਆਪਣੇ ਮਾਈਕ੍ਰੋਫੋਨ ਨੂੰ ਮਿਊਟ ਕਰੋ  </a:t>
            </a:r>
          </a:p>
          <a:p>
            <a:pPr algn="l" defTabSz="1371600" rtl="0">
              <a:lnSpc>
                <a:spcPct val="20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ਮਾਈਕ </a:t>
            </a:r>
            <a:r>
              <a:rPr lang="en-US" sz="4800" b="0" i="0" u="none" kern="1200" baseline="0" dirty="0">
                <a:solidFill>
                  <a:srgbClr val="003366"/>
                </a:solidFill>
                <a:latin typeface="Arial" panose="020B0604020202020204" pitchFamily="34" charset="0"/>
                <a:ea typeface="+mn-ea"/>
                <a:cs typeface="Arial" panose="020B0604020202020204" pitchFamily="34" charset="0"/>
              </a:rPr>
              <a:t>    </a:t>
            </a:r>
            <a:r>
              <a:rPr lang="pa" sz="4800" b="0" i="0" u="none" kern="1200" baseline="0" dirty="0">
                <a:solidFill>
                  <a:srgbClr val="003366"/>
                </a:solidFill>
                <a:latin typeface="Arial" panose="020B0604020202020204" pitchFamily="34" charset="0"/>
                <a:ea typeface="+mn-ea"/>
                <a:cs typeface="Arial" panose="020B0604020202020204" pitchFamily="34" charset="0"/>
              </a:rPr>
              <a:t>ਆਈਕਨ 'ਤੇ ਕਲਿੱਕ ਕਰਕੇ।</a:t>
            </a:r>
          </a:p>
        </p:txBody>
      </p:sp>
      <p:pic>
        <p:nvPicPr>
          <p:cNvPr id="6" name="Picture 5" descr="A picture containing text, silhouette&#10;&#10;Description automatically generated">
            <a:extLst>
              <a:ext uri="{FF2B5EF4-FFF2-40B4-BE49-F238E27FC236}">
                <a16:creationId xmlns:a16="http://schemas.microsoft.com/office/drawing/2014/main" id="{D66F7518-2A28-4A9B-B561-7280136291F7}"/>
              </a:ext>
            </a:extLst>
          </p:cNvPr>
          <p:cNvPicPr>
            <a:picLocks noChangeAspect="1"/>
          </p:cNvPicPr>
          <p:nvPr/>
        </p:nvPicPr>
        <p:blipFill rotWithShape="1">
          <a:blip r:embed="rId2"/>
          <a:srcRect l="30532" t="24587" r="28819" b="39450"/>
          <a:stretch/>
        </p:blipFill>
        <p:spPr>
          <a:xfrm>
            <a:off x="1610726" y="4135114"/>
            <a:ext cx="4379054" cy="3699545"/>
          </a:xfrm>
          <a:prstGeom prst="rect">
            <a:avLst/>
          </a:prstGeom>
        </p:spPr>
      </p:pic>
      <p:cxnSp>
        <p:nvCxnSpPr>
          <p:cNvPr id="8" name="Straight Connector 7">
            <a:extLst>
              <a:ext uri="{FF2B5EF4-FFF2-40B4-BE49-F238E27FC236}">
                <a16:creationId xmlns:a16="http://schemas.microsoft.com/office/drawing/2014/main" id="{31EEFFEB-74B5-45F1-B715-AD897702CD1C}"/>
              </a:ext>
            </a:extLst>
          </p:cNvPr>
          <p:cNvCxnSpPr>
            <a:cxnSpLocks/>
          </p:cNvCxnSpPr>
          <p:nvPr/>
        </p:nvCxnSpPr>
        <p:spPr>
          <a:xfrm flipH="1">
            <a:off x="1358882" y="4200415"/>
            <a:ext cx="3926456" cy="3568940"/>
          </a:xfrm>
          <a:prstGeom prst="line">
            <a:avLst/>
          </a:prstGeom>
          <a:noFill/>
          <a:ln w="152400" cap="flat" cmpd="sng" algn="ctr">
            <a:solidFill>
              <a:srgbClr val="FF0000"/>
            </a:solidFill>
            <a:prstDash val="solid"/>
            <a:miter lim="800000"/>
          </a:ln>
          <a:effectLst/>
        </p:spPr>
      </p:cxnSp>
      <p:sp>
        <p:nvSpPr>
          <p:cNvPr id="9" name="TextBox 8">
            <a:extLst>
              <a:ext uri="{FF2B5EF4-FFF2-40B4-BE49-F238E27FC236}">
                <a16:creationId xmlns:a16="http://schemas.microsoft.com/office/drawing/2014/main" id="{5390EC3F-7181-44BD-80CA-30C102E12499}"/>
              </a:ext>
            </a:extLst>
          </p:cNvPr>
          <p:cNvSpPr txBox="1"/>
          <p:nvPr/>
        </p:nvSpPr>
        <p:spPr>
          <a:xfrm>
            <a:off x="12378778" y="5569385"/>
            <a:ext cx="3783431" cy="830997"/>
          </a:xfrm>
          <a:prstGeom prst="rect">
            <a:avLst/>
          </a:prstGeom>
          <a:noFill/>
        </p:spPr>
        <p:txBody>
          <a:bodyPr wrap="square" rtlCol="0">
            <a:spAutoFit/>
          </a:bodyPr>
          <a:lstStyle/>
          <a:p>
            <a:pPr algn="l" defTabSz="1371600" rtl="0">
              <a:buClrTx/>
            </a:pPr>
            <a:r>
              <a:rPr lang="pa" sz="4800" b="0" i="0" u="none" kern="1200" baseline="0">
                <a:solidFill>
                  <a:srgbClr val="FF0000"/>
                </a:solidFill>
                <a:latin typeface="Arial" panose="020B0604020202020204" pitchFamily="34" charset="0"/>
                <a:ea typeface="+mn-ea"/>
                <a:cs typeface="Arial" panose="020B0604020202020204" pitchFamily="34" charset="0"/>
              </a:rPr>
              <a:t>ਮਿਊਟ = ਬੰਦ</a:t>
            </a:r>
          </a:p>
        </p:txBody>
      </p:sp>
      <p:cxnSp>
        <p:nvCxnSpPr>
          <p:cNvPr id="11" name="Straight Connector 10">
            <a:extLst>
              <a:ext uri="{FF2B5EF4-FFF2-40B4-BE49-F238E27FC236}">
                <a16:creationId xmlns:a16="http://schemas.microsoft.com/office/drawing/2014/main" id="{FA9A1331-F611-4E06-AD85-6577D1E77108}"/>
              </a:ext>
            </a:extLst>
          </p:cNvPr>
          <p:cNvCxnSpPr>
            <a:cxnSpLocks/>
          </p:cNvCxnSpPr>
          <p:nvPr/>
        </p:nvCxnSpPr>
        <p:spPr>
          <a:xfrm>
            <a:off x="1372342" y="4135113"/>
            <a:ext cx="3952572" cy="3699545"/>
          </a:xfrm>
          <a:prstGeom prst="line">
            <a:avLst/>
          </a:prstGeom>
          <a:noFill/>
          <a:ln w="152400" cap="flat" cmpd="sng" algn="ctr">
            <a:solidFill>
              <a:srgbClr val="FF0000"/>
            </a:solidFill>
            <a:prstDash val="solid"/>
            <a:miter lim="800000"/>
          </a:ln>
          <a:effectLst/>
        </p:spPr>
      </p:cxnSp>
      <p:pic>
        <p:nvPicPr>
          <p:cNvPr id="10" name="Graphic 9" descr="Radio microphone with solid fill">
            <a:extLst>
              <a:ext uri="{FF2B5EF4-FFF2-40B4-BE49-F238E27FC236}">
                <a16:creationId xmlns:a16="http://schemas.microsoft.com/office/drawing/2014/main" id="{E437F3B5-C8CC-4B56-BEC1-81182FE285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40140" y="4283861"/>
            <a:ext cx="3402047" cy="3402047"/>
          </a:xfrm>
          <a:prstGeom prst="rect">
            <a:avLst/>
          </a:prstGeom>
        </p:spPr>
      </p:pic>
      <p:sp>
        <p:nvSpPr>
          <p:cNvPr id="12" name="Rectangle 11">
            <a:extLst>
              <a:ext uri="{FF2B5EF4-FFF2-40B4-BE49-F238E27FC236}">
                <a16:creationId xmlns:a16="http://schemas.microsoft.com/office/drawing/2014/main" id="{21753AAB-6BE0-40A7-82B7-9F3C2F905EAE}"/>
              </a:ext>
            </a:extLst>
          </p:cNvPr>
          <p:cNvSpPr/>
          <p:nvPr/>
        </p:nvSpPr>
        <p:spPr>
          <a:xfrm>
            <a:off x="10141162" y="4830062"/>
            <a:ext cx="457200" cy="1275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buClrTx/>
            </a:pPr>
            <a:endParaRPr lang="pa" sz="2700" kern="120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B11EA6A5-C48C-4B2D-81A0-83200516EAC9}"/>
              </a:ext>
            </a:extLst>
          </p:cNvPr>
          <p:cNvCxnSpPr/>
          <p:nvPr/>
        </p:nvCxnSpPr>
        <p:spPr>
          <a:xfrm flipH="1">
            <a:off x="8976731" y="4470409"/>
            <a:ext cx="2328863" cy="3028950"/>
          </a:xfrm>
          <a:prstGeom prst="line">
            <a:avLst/>
          </a:prstGeom>
          <a:noFill/>
          <a:ln w="152400" cap="flat" cmpd="sng" algn="ctr">
            <a:solidFill>
              <a:srgbClr val="FF0000"/>
            </a:solidFill>
            <a:prstDash val="solid"/>
            <a:miter lim="800000"/>
          </a:ln>
          <a:effectLst/>
        </p:spPr>
      </p:cxnSp>
      <p:pic>
        <p:nvPicPr>
          <p:cNvPr id="2" name="Picture 1">
            <a:extLst>
              <a:ext uri="{FF2B5EF4-FFF2-40B4-BE49-F238E27FC236}">
                <a16:creationId xmlns:a16="http://schemas.microsoft.com/office/drawing/2014/main" id="{12429236-CEBF-4A3F-8272-1C6D3573F518}"/>
              </a:ext>
            </a:extLst>
          </p:cNvPr>
          <p:cNvPicPr>
            <a:picLocks noChangeAspect="1"/>
          </p:cNvPicPr>
          <p:nvPr/>
        </p:nvPicPr>
        <p:blipFill>
          <a:blip r:embed="rId5"/>
          <a:stretch>
            <a:fillRect/>
          </a:stretch>
        </p:blipFill>
        <p:spPr>
          <a:xfrm>
            <a:off x="3013048" y="2239099"/>
            <a:ext cx="512108" cy="914479"/>
          </a:xfrm>
          <a:prstGeom prst="rect">
            <a:avLst/>
          </a:prstGeom>
        </p:spPr>
      </p:pic>
      <p:graphicFrame>
        <p:nvGraphicFramePr>
          <p:cNvPr id="13" name="Table 12">
            <a:extLst>
              <a:ext uri="{FF2B5EF4-FFF2-40B4-BE49-F238E27FC236}">
                <a16:creationId xmlns:a16="http://schemas.microsoft.com/office/drawing/2014/main" id="{13E525E9-ABDB-40AA-913F-41A15FCFBC1F}"/>
              </a:ext>
            </a:extLst>
          </p:cNvPr>
          <p:cNvGraphicFramePr>
            <a:graphicFrameLocks noGrp="1"/>
          </p:cNvGraphicFramePr>
          <p:nvPr>
            <p:extLst>
              <p:ext uri="{D42A27DB-BD31-4B8C-83A1-F6EECF244321}">
                <p14:modId xmlns:p14="http://schemas.microsoft.com/office/powerpoint/2010/main" val="1878448316"/>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644278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532236"/>
            <a:ext cx="15410984" cy="2862322"/>
          </a:xfrm>
          <a:prstGeom prst="rect">
            <a:avLst/>
          </a:prstGeom>
          <a:noFill/>
        </p:spPr>
        <p:txBody>
          <a:bodyPr wrap="square" rtlCol="0">
            <a:spAutoFit/>
          </a:bodyPr>
          <a:lstStyle/>
          <a:p>
            <a:pPr algn="l" defTabSz="1371600" rtl="0">
              <a:lnSpc>
                <a:spcPct val="20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ਜੇਕਰ ਤੁਸੀਂ ਬੋਲ ਰਹੇ ਹੋ,  ਤਾਂ ਆਪਣੇ ਮਾਈਕ੍ਰੋਫੋਨ ਨੂੰ ਅਣਮਿਊਟ ਕਰੋ    </a:t>
            </a:r>
          </a:p>
          <a:p>
            <a:pPr algn="l" defTabSz="1371600" rtl="0">
              <a:lnSpc>
                <a:spcPct val="20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ਮਾਈਕ</a:t>
            </a:r>
            <a:r>
              <a:rPr lang="en-US" sz="4800" b="0" i="0" u="none" kern="1200" baseline="0" dirty="0">
                <a:solidFill>
                  <a:srgbClr val="003366"/>
                </a:solidFill>
                <a:latin typeface="Arial" panose="020B0604020202020204" pitchFamily="34" charset="0"/>
                <a:ea typeface="+mn-ea"/>
                <a:cs typeface="Arial" panose="020B0604020202020204" pitchFamily="34" charset="0"/>
              </a:rPr>
              <a:t>    </a:t>
            </a:r>
            <a:r>
              <a:rPr lang="pa" sz="4800" b="0" i="0" u="none" kern="1200" baseline="0" dirty="0">
                <a:solidFill>
                  <a:srgbClr val="003366"/>
                </a:solidFill>
                <a:latin typeface="Arial" panose="020B0604020202020204" pitchFamily="34" charset="0"/>
                <a:ea typeface="+mn-ea"/>
                <a:cs typeface="Arial" panose="020B0604020202020204" pitchFamily="34" charset="0"/>
              </a:rPr>
              <a:t> ਆਈਕਨ 'ਤੇ ਕਲਿੱਕ ਕਰਕੇ।</a:t>
            </a:r>
          </a:p>
        </p:txBody>
      </p:sp>
      <p:pic>
        <p:nvPicPr>
          <p:cNvPr id="6" name="Picture 5" descr="A picture containing text, silhouette&#10;&#10;Description automatically generated">
            <a:extLst>
              <a:ext uri="{FF2B5EF4-FFF2-40B4-BE49-F238E27FC236}">
                <a16:creationId xmlns:a16="http://schemas.microsoft.com/office/drawing/2014/main" id="{D66F7518-2A28-4A9B-B561-7280136291F7}"/>
              </a:ext>
            </a:extLst>
          </p:cNvPr>
          <p:cNvPicPr>
            <a:picLocks noChangeAspect="1"/>
          </p:cNvPicPr>
          <p:nvPr/>
        </p:nvPicPr>
        <p:blipFill rotWithShape="1">
          <a:blip r:embed="rId2"/>
          <a:srcRect l="30532" t="24587" r="28819" b="39450"/>
          <a:stretch/>
        </p:blipFill>
        <p:spPr>
          <a:xfrm>
            <a:off x="1610726" y="4135114"/>
            <a:ext cx="4379054" cy="3699545"/>
          </a:xfrm>
          <a:prstGeom prst="rect">
            <a:avLst/>
          </a:prstGeom>
        </p:spPr>
      </p:pic>
      <p:sp>
        <p:nvSpPr>
          <p:cNvPr id="9" name="TextBox 8">
            <a:extLst>
              <a:ext uri="{FF2B5EF4-FFF2-40B4-BE49-F238E27FC236}">
                <a16:creationId xmlns:a16="http://schemas.microsoft.com/office/drawing/2014/main" id="{5390EC3F-7181-44BD-80CA-30C102E12499}"/>
              </a:ext>
            </a:extLst>
          </p:cNvPr>
          <p:cNvSpPr txBox="1"/>
          <p:nvPr/>
        </p:nvSpPr>
        <p:spPr>
          <a:xfrm>
            <a:off x="11949830" y="5569385"/>
            <a:ext cx="4212379"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ਅਣਮਿਊਟ = ਚਾਲੂ</a:t>
            </a:r>
          </a:p>
        </p:txBody>
      </p:sp>
      <p:pic>
        <p:nvPicPr>
          <p:cNvPr id="10" name="Graphic 9" descr="Radio microphone with solid fill">
            <a:extLst>
              <a:ext uri="{FF2B5EF4-FFF2-40B4-BE49-F238E27FC236}">
                <a16:creationId xmlns:a16="http://schemas.microsoft.com/office/drawing/2014/main" id="{E437F3B5-C8CC-4B56-BEC1-81182FE285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40140" y="4283861"/>
            <a:ext cx="3402047" cy="3402047"/>
          </a:xfrm>
          <a:prstGeom prst="rect">
            <a:avLst/>
          </a:prstGeom>
        </p:spPr>
      </p:pic>
      <p:sp>
        <p:nvSpPr>
          <p:cNvPr id="12" name="Rectangle 11">
            <a:extLst>
              <a:ext uri="{FF2B5EF4-FFF2-40B4-BE49-F238E27FC236}">
                <a16:creationId xmlns:a16="http://schemas.microsoft.com/office/drawing/2014/main" id="{21753AAB-6BE0-40A7-82B7-9F3C2F905EAE}"/>
              </a:ext>
            </a:extLst>
          </p:cNvPr>
          <p:cNvSpPr/>
          <p:nvPr/>
        </p:nvSpPr>
        <p:spPr>
          <a:xfrm>
            <a:off x="10141163" y="4820268"/>
            <a:ext cx="469557" cy="1275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buClrTx/>
            </a:pPr>
            <a:endParaRPr lang="pa" sz="2700" kern="1200">
              <a:solidFill>
                <a:prstClr val="white"/>
              </a:solidFill>
              <a:latin typeface="Calibri" panose="020F0502020204030204"/>
            </a:endParaRPr>
          </a:p>
        </p:txBody>
      </p:sp>
      <p:pic>
        <p:nvPicPr>
          <p:cNvPr id="2" name="Picture 1">
            <a:extLst>
              <a:ext uri="{FF2B5EF4-FFF2-40B4-BE49-F238E27FC236}">
                <a16:creationId xmlns:a16="http://schemas.microsoft.com/office/drawing/2014/main" id="{12429236-CEBF-4A3F-8272-1C6D3573F518}"/>
              </a:ext>
            </a:extLst>
          </p:cNvPr>
          <p:cNvPicPr>
            <a:picLocks noChangeAspect="1"/>
          </p:cNvPicPr>
          <p:nvPr/>
        </p:nvPicPr>
        <p:blipFill>
          <a:blip r:embed="rId5"/>
          <a:stretch>
            <a:fillRect/>
          </a:stretch>
        </p:blipFill>
        <p:spPr>
          <a:xfrm>
            <a:off x="2987212" y="2239099"/>
            <a:ext cx="512108" cy="914479"/>
          </a:xfrm>
          <a:prstGeom prst="rect">
            <a:avLst/>
          </a:prstGeom>
        </p:spPr>
      </p:pic>
      <p:graphicFrame>
        <p:nvGraphicFramePr>
          <p:cNvPr id="13" name="Table 12">
            <a:extLst>
              <a:ext uri="{FF2B5EF4-FFF2-40B4-BE49-F238E27FC236}">
                <a16:creationId xmlns:a16="http://schemas.microsoft.com/office/drawing/2014/main" id="{F276B2AF-29C8-4626-A24E-FB2C0658E160}"/>
              </a:ext>
            </a:extLst>
          </p:cNvPr>
          <p:cNvGraphicFramePr>
            <a:graphicFrameLocks noGrp="1"/>
          </p:cNvGraphicFramePr>
          <p:nvPr>
            <p:extLst>
              <p:ext uri="{D42A27DB-BD31-4B8C-83A1-F6EECF244321}">
                <p14:modId xmlns:p14="http://schemas.microsoft.com/office/powerpoint/2010/main" val="3269080637"/>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016271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57301" y="492335"/>
            <a:ext cx="15410984" cy="1063433"/>
          </a:xfrm>
          <a:prstGeom prst="rect">
            <a:avLst/>
          </a:prstGeom>
          <a:no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ਆਪਣੇ ਵੀਡੀਓ ਨੂੰ ਰੋਕਣ ਲਈ, ਵੀਡੀਓ ਆਈਕਨ 'ਤੇ ਕਲਿੱਕ ਕਰੋ।</a:t>
            </a:r>
          </a:p>
        </p:txBody>
      </p:sp>
      <p:pic>
        <p:nvPicPr>
          <p:cNvPr id="10" name="Picture 9">
            <a:extLst>
              <a:ext uri="{FF2B5EF4-FFF2-40B4-BE49-F238E27FC236}">
                <a16:creationId xmlns:a16="http://schemas.microsoft.com/office/drawing/2014/main" id="{8CFC45BC-2D17-41B9-BBD3-F9C80E7CB329}"/>
              </a:ext>
            </a:extLst>
          </p:cNvPr>
          <p:cNvPicPr>
            <a:picLocks noChangeAspect="1"/>
          </p:cNvPicPr>
          <p:nvPr/>
        </p:nvPicPr>
        <p:blipFill>
          <a:blip r:embed="rId2"/>
          <a:stretch>
            <a:fillRect/>
          </a:stretch>
        </p:blipFill>
        <p:spPr>
          <a:xfrm>
            <a:off x="11035145" y="3893690"/>
            <a:ext cx="3388206" cy="2499615"/>
          </a:xfrm>
          <a:prstGeom prst="rect">
            <a:avLst/>
          </a:prstGeom>
        </p:spPr>
      </p:pic>
      <p:pic>
        <p:nvPicPr>
          <p:cNvPr id="2" name="Picture 1">
            <a:extLst>
              <a:ext uri="{FF2B5EF4-FFF2-40B4-BE49-F238E27FC236}">
                <a16:creationId xmlns:a16="http://schemas.microsoft.com/office/drawing/2014/main" id="{A65F705C-1FEA-4BC8-A0F0-9508CBFB273C}"/>
              </a:ext>
            </a:extLst>
          </p:cNvPr>
          <p:cNvPicPr>
            <a:picLocks noChangeAspect="1"/>
          </p:cNvPicPr>
          <p:nvPr/>
        </p:nvPicPr>
        <p:blipFill>
          <a:blip r:embed="rId3"/>
          <a:stretch>
            <a:fillRect/>
          </a:stretch>
        </p:blipFill>
        <p:spPr>
          <a:xfrm>
            <a:off x="3624076" y="2296467"/>
            <a:ext cx="5358849" cy="5239967"/>
          </a:xfrm>
          <a:prstGeom prst="rect">
            <a:avLst/>
          </a:prstGeom>
        </p:spPr>
      </p:pic>
      <p:sp>
        <p:nvSpPr>
          <p:cNvPr id="7" name="TextBox 6">
            <a:extLst>
              <a:ext uri="{FF2B5EF4-FFF2-40B4-BE49-F238E27FC236}">
                <a16:creationId xmlns:a16="http://schemas.microsoft.com/office/drawing/2014/main" id="{7EB29F1A-406D-4967-953F-6BBFB0750213}"/>
              </a:ext>
            </a:extLst>
          </p:cNvPr>
          <p:cNvSpPr txBox="1"/>
          <p:nvPr/>
        </p:nvSpPr>
        <p:spPr>
          <a:xfrm>
            <a:off x="3593264" y="5578652"/>
            <a:ext cx="3036827" cy="276999"/>
          </a:xfrm>
          <a:prstGeom prst="rect">
            <a:avLst/>
          </a:prstGeom>
          <a:noFill/>
        </p:spPr>
        <p:txBody>
          <a:bodyPr wrap="square">
            <a:spAutoFit/>
          </a:bodyPr>
          <a:lstStyle/>
          <a:p>
            <a:pPr algn="l" defTabSz="1371600" rtl="0">
              <a:buClrTx/>
            </a:pPr>
            <a:r>
              <a:rPr lang="pa" sz="1200" b="0" i="0" u="none" kern="1200" baseline="0">
                <a:solidFill>
                  <a:srgbClr val="E7E6E6">
                    <a:lumMod val="90000"/>
                  </a:srgbClr>
                </a:solidFill>
                <a:latin typeface="Calibri" panose="020F0502020204030204"/>
                <a:ea typeface="+mn-ea"/>
                <a:cs typeface="+mn-cs"/>
              </a:rPr>
              <a:t>https://unsplash.com/photos/Y4qzW3AsvqI</a:t>
            </a:r>
          </a:p>
        </p:txBody>
      </p:sp>
      <p:cxnSp>
        <p:nvCxnSpPr>
          <p:cNvPr id="11" name="Straight Connector 10">
            <a:extLst>
              <a:ext uri="{FF2B5EF4-FFF2-40B4-BE49-F238E27FC236}">
                <a16:creationId xmlns:a16="http://schemas.microsoft.com/office/drawing/2014/main" id="{A4345A35-BFC3-4FA8-B85F-14357B117CD9}"/>
              </a:ext>
            </a:extLst>
          </p:cNvPr>
          <p:cNvCxnSpPr>
            <a:cxnSpLocks/>
          </p:cNvCxnSpPr>
          <p:nvPr/>
        </p:nvCxnSpPr>
        <p:spPr>
          <a:xfrm flipH="1">
            <a:off x="11283613" y="3738128"/>
            <a:ext cx="2891271" cy="2810741"/>
          </a:xfrm>
          <a:prstGeom prst="line">
            <a:avLst/>
          </a:prstGeom>
          <a:noFill/>
          <a:ln w="152400" cap="flat" cmpd="sng" algn="ctr">
            <a:solidFill>
              <a:srgbClr val="FF0000"/>
            </a:solidFill>
            <a:prstDash val="solid"/>
            <a:miter lim="800000"/>
          </a:ln>
          <a:effectLst/>
        </p:spPr>
      </p:cxnSp>
      <p:sp>
        <p:nvSpPr>
          <p:cNvPr id="12" name="TextBox 11">
            <a:extLst>
              <a:ext uri="{FF2B5EF4-FFF2-40B4-BE49-F238E27FC236}">
                <a16:creationId xmlns:a16="http://schemas.microsoft.com/office/drawing/2014/main" id="{2BA59066-E7A8-4171-8F49-9D27268FD0B1}"/>
              </a:ext>
            </a:extLst>
          </p:cNvPr>
          <p:cNvSpPr txBox="1"/>
          <p:nvPr/>
        </p:nvSpPr>
        <p:spPr>
          <a:xfrm>
            <a:off x="3710077" y="2369201"/>
            <a:ext cx="5186845" cy="3462486"/>
          </a:xfrm>
          <a:prstGeom prst="rect">
            <a:avLst/>
          </a:prstGeom>
          <a:solidFill>
            <a:schemeClr val="tx1">
              <a:lumMod val="65000"/>
              <a:lumOff val="35000"/>
            </a:schemeClr>
          </a:solidFill>
          <a:ln w="38100">
            <a:solidFill>
              <a:schemeClr val="tx1"/>
            </a:solidFill>
          </a:ln>
        </p:spPr>
        <p:txBody>
          <a:bodyPr wrap="square" rtlCol="0">
            <a:spAutoFit/>
          </a:bodyPr>
          <a:lstStyle/>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endParaRPr lang="pa" sz="1500" kern="1200" dirty="0">
              <a:solidFill>
                <a:prstClr val="black"/>
              </a:solidFill>
              <a:latin typeface="Calibri" panose="020F0502020204030204"/>
              <a:ea typeface="+mn-ea"/>
              <a:cs typeface="+mn-cs"/>
            </a:endParaRPr>
          </a:p>
          <a:p>
            <a:pPr algn="ctr" defTabSz="1371600" rtl="0">
              <a:buClrTx/>
            </a:pPr>
            <a:r>
              <a:rPr lang="pa" sz="3000" b="0" i="0" u="none" kern="1200" baseline="0">
                <a:solidFill>
                  <a:prstClr val="white"/>
                </a:solidFill>
                <a:latin typeface="Calibri" panose="020F0502020204030204"/>
                <a:ea typeface="+mn-ea"/>
                <a:cs typeface="+mn-cs"/>
              </a:rPr>
              <a:t>ਮੇਰਾ ਨਾਮ</a:t>
            </a: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a:p>
            <a:pPr algn="ctr" defTabSz="1371600" rtl="0">
              <a:buClrTx/>
            </a:pPr>
            <a:endParaRPr lang="pa" sz="1200" kern="1200" dirty="0">
              <a:solidFill>
                <a:prstClr val="white"/>
              </a:solidFill>
              <a:latin typeface="Calibri" panose="020F0502020204030204"/>
              <a:ea typeface="+mn-ea"/>
              <a:cs typeface="+mn-cs"/>
            </a:endParaRPr>
          </a:p>
        </p:txBody>
      </p:sp>
      <p:pic>
        <p:nvPicPr>
          <p:cNvPr id="16" name="Graphic 15" descr="Cursor">
            <a:extLst>
              <a:ext uri="{FF2B5EF4-FFF2-40B4-BE49-F238E27FC236}">
                <a16:creationId xmlns:a16="http://schemas.microsoft.com/office/drawing/2014/main" id="{9746F17E-D0DE-4387-BBEE-2FEAD550A5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4916" y="7059462"/>
            <a:ext cx="1329345" cy="1329345"/>
          </a:xfrm>
          <a:prstGeom prst="rect">
            <a:avLst/>
          </a:prstGeom>
        </p:spPr>
      </p:pic>
      <p:cxnSp>
        <p:nvCxnSpPr>
          <p:cNvPr id="18" name="Straight Connector 17">
            <a:extLst>
              <a:ext uri="{FF2B5EF4-FFF2-40B4-BE49-F238E27FC236}">
                <a16:creationId xmlns:a16="http://schemas.microsoft.com/office/drawing/2014/main" id="{0F001762-EA40-4A94-97CD-B3CDDCA62A2D}"/>
              </a:ext>
            </a:extLst>
          </p:cNvPr>
          <p:cNvCxnSpPr>
            <a:cxnSpLocks/>
          </p:cNvCxnSpPr>
          <p:nvPr/>
        </p:nvCxnSpPr>
        <p:spPr>
          <a:xfrm flipH="1">
            <a:off x="4698000" y="7079411"/>
            <a:ext cx="173832" cy="18335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56B2F64-4BCE-4759-9D26-3E9C01113267}"/>
              </a:ext>
            </a:extLst>
          </p:cNvPr>
          <p:cNvPicPr>
            <a:picLocks noChangeAspect="1"/>
          </p:cNvPicPr>
          <p:nvPr/>
        </p:nvPicPr>
        <p:blipFill>
          <a:blip r:embed="rId6"/>
          <a:stretch>
            <a:fillRect/>
          </a:stretch>
        </p:blipFill>
        <p:spPr>
          <a:xfrm>
            <a:off x="14871900" y="774167"/>
            <a:ext cx="1097375" cy="713294"/>
          </a:xfrm>
          <a:prstGeom prst="rect">
            <a:avLst/>
          </a:prstGeom>
        </p:spPr>
      </p:pic>
      <p:graphicFrame>
        <p:nvGraphicFramePr>
          <p:cNvPr id="14" name="Table 13">
            <a:extLst>
              <a:ext uri="{FF2B5EF4-FFF2-40B4-BE49-F238E27FC236}">
                <a16:creationId xmlns:a16="http://schemas.microsoft.com/office/drawing/2014/main" id="{A7408642-4E3A-43C8-88FA-EDA251A51BEB}"/>
              </a:ext>
            </a:extLst>
          </p:cNvPr>
          <p:cNvGraphicFramePr>
            <a:graphicFrameLocks noGrp="1"/>
          </p:cNvGraphicFramePr>
          <p:nvPr>
            <p:extLst>
              <p:ext uri="{D42A27DB-BD31-4B8C-83A1-F6EECF244321}">
                <p14:modId xmlns:p14="http://schemas.microsoft.com/office/powerpoint/2010/main" val="719221852"/>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70714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57301" y="492335"/>
            <a:ext cx="15410984" cy="1063433"/>
          </a:xfrm>
          <a:prstGeom prst="rect">
            <a:avLst/>
          </a:prstGeom>
          <a:no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ਆਪਣਾ ਵੀਡੀਓ ਸ਼ੁਰੂ ਕਰਨ ਲਈ, ਵੀਡੀਓ ਆਈਕਨ 'ਤੇ ਕਲਿੱਕ ਕਰੋ।</a:t>
            </a:r>
          </a:p>
        </p:txBody>
      </p:sp>
      <p:pic>
        <p:nvPicPr>
          <p:cNvPr id="10" name="Picture 9">
            <a:extLst>
              <a:ext uri="{FF2B5EF4-FFF2-40B4-BE49-F238E27FC236}">
                <a16:creationId xmlns:a16="http://schemas.microsoft.com/office/drawing/2014/main" id="{8CFC45BC-2D17-41B9-BBD3-F9C80E7CB329}"/>
              </a:ext>
            </a:extLst>
          </p:cNvPr>
          <p:cNvPicPr>
            <a:picLocks noChangeAspect="1"/>
          </p:cNvPicPr>
          <p:nvPr/>
        </p:nvPicPr>
        <p:blipFill>
          <a:blip r:embed="rId2"/>
          <a:stretch>
            <a:fillRect/>
          </a:stretch>
        </p:blipFill>
        <p:spPr>
          <a:xfrm>
            <a:off x="11035145" y="3893690"/>
            <a:ext cx="3388206" cy="2499615"/>
          </a:xfrm>
          <a:prstGeom prst="rect">
            <a:avLst/>
          </a:prstGeom>
        </p:spPr>
      </p:pic>
      <p:pic>
        <p:nvPicPr>
          <p:cNvPr id="2" name="Picture 1">
            <a:extLst>
              <a:ext uri="{FF2B5EF4-FFF2-40B4-BE49-F238E27FC236}">
                <a16:creationId xmlns:a16="http://schemas.microsoft.com/office/drawing/2014/main" id="{A65F705C-1FEA-4BC8-A0F0-9508CBFB273C}"/>
              </a:ext>
            </a:extLst>
          </p:cNvPr>
          <p:cNvPicPr>
            <a:picLocks noChangeAspect="1"/>
          </p:cNvPicPr>
          <p:nvPr/>
        </p:nvPicPr>
        <p:blipFill>
          <a:blip r:embed="rId3"/>
          <a:stretch>
            <a:fillRect/>
          </a:stretch>
        </p:blipFill>
        <p:spPr>
          <a:xfrm>
            <a:off x="3624076" y="2296467"/>
            <a:ext cx="5358849" cy="5239967"/>
          </a:xfrm>
          <a:prstGeom prst="rect">
            <a:avLst/>
          </a:prstGeom>
        </p:spPr>
      </p:pic>
      <p:pic>
        <p:nvPicPr>
          <p:cNvPr id="16" name="Graphic 15" descr="Cursor">
            <a:extLst>
              <a:ext uri="{FF2B5EF4-FFF2-40B4-BE49-F238E27FC236}">
                <a16:creationId xmlns:a16="http://schemas.microsoft.com/office/drawing/2014/main" id="{9746F17E-D0DE-4387-BBEE-2FEAD550A5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7899" y="7016962"/>
            <a:ext cx="1329345" cy="1329345"/>
          </a:xfrm>
          <a:prstGeom prst="rect">
            <a:avLst/>
          </a:prstGeom>
        </p:spPr>
      </p:pic>
      <p:pic>
        <p:nvPicPr>
          <p:cNvPr id="3" name="Picture 2">
            <a:extLst>
              <a:ext uri="{FF2B5EF4-FFF2-40B4-BE49-F238E27FC236}">
                <a16:creationId xmlns:a16="http://schemas.microsoft.com/office/drawing/2014/main" id="{2308B7DC-DB0C-43E0-A012-6F7941AF82C7}"/>
              </a:ext>
            </a:extLst>
          </p:cNvPr>
          <p:cNvPicPr>
            <a:picLocks noChangeAspect="1"/>
          </p:cNvPicPr>
          <p:nvPr/>
        </p:nvPicPr>
        <p:blipFill>
          <a:blip r:embed="rId6"/>
          <a:stretch>
            <a:fillRect/>
          </a:stretch>
        </p:blipFill>
        <p:spPr>
          <a:xfrm>
            <a:off x="15398496" y="774167"/>
            <a:ext cx="1097375" cy="713294"/>
          </a:xfrm>
          <a:prstGeom prst="rect">
            <a:avLst/>
          </a:prstGeom>
        </p:spPr>
      </p:pic>
      <p:graphicFrame>
        <p:nvGraphicFramePr>
          <p:cNvPr id="9" name="Table 8">
            <a:extLst>
              <a:ext uri="{FF2B5EF4-FFF2-40B4-BE49-F238E27FC236}">
                <a16:creationId xmlns:a16="http://schemas.microsoft.com/office/drawing/2014/main" id="{D7B172BC-2149-4071-A203-88CCEFDB5BA3}"/>
              </a:ext>
            </a:extLst>
          </p:cNvPr>
          <p:cNvGraphicFramePr>
            <a:graphicFrameLocks noGrp="1"/>
          </p:cNvGraphicFramePr>
          <p:nvPr>
            <p:extLst>
              <p:ext uri="{D42A27DB-BD31-4B8C-83A1-F6EECF244321}">
                <p14:modId xmlns:p14="http://schemas.microsoft.com/office/powerpoint/2010/main" val="890219067"/>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8" name="Rectangle 7">
            <a:extLst>
              <a:ext uri="{FF2B5EF4-FFF2-40B4-BE49-F238E27FC236}">
                <a16:creationId xmlns:a16="http://schemas.microsoft.com/office/drawing/2014/main" id="{13B3E135-24DE-43AD-B9A1-88712A28C835}"/>
              </a:ext>
            </a:extLst>
          </p:cNvPr>
          <p:cNvSpPr/>
          <p:nvPr/>
        </p:nvSpPr>
        <p:spPr>
          <a:xfrm>
            <a:off x="7629198" y="5394026"/>
            <a:ext cx="1341027" cy="276999"/>
          </a:xfrm>
          <a:prstGeom prst="rect">
            <a:avLst/>
          </a:prstGeom>
        </p:spPr>
        <p:txBody>
          <a:bodyPr wrap="square">
            <a:spAutoFit/>
          </a:bodyPr>
          <a:lstStyle/>
          <a:p>
            <a:pPr algn="l" rtl="0"/>
            <a:r>
              <a:rPr lang="pa" sz="1200" b="0" i="0" u="none" baseline="0">
                <a:solidFill>
                  <a:schemeClr val="bg1">
                    <a:lumMod val="85000"/>
                  </a:schemeClr>
                </a:solidFill>
              </a:rPr>
              <a:t>(Visuals, 2020a)</a:t>
            </a:r>
          </a:p>
        </p:txBody>
      </p:sp>
    </p:spTree>
    <p:extLst>
      <p:ext uri="{BB962C8B-B14F-4D97-AF65-F5344CB8AC3E}">
        <p14:creationId xmlns:p14="http://schemas.microsoft.com/office/powerpoint/2010/main" val="1396447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ਹੁਣੇ ਇਸ ਨੂੰ ਅਜ਼ਮਾਓ।</a:t>
            </a:r>
          </a:p>
        </p:txBody>
      </p:sp>
      <p:pic>
        <p:nvPicPr>
          <p:cNvPr id="14" name="Picture 13">
            <a:extLst>
              <a:ext uri="{FF2B5EF4-FFF2-40B4-BE49-F238E27FC236}">
                <a16:creationId xmlns:a16="http://schemas.microsoft.com/office/drawing/2014/main" id="{059CD425-66E3-40C1-BC09-C50DB699D901}"/>
              </a:ext>
            </a:extLst>
          </p:cNvPr>
          <p:cNvPicPr>
            <a:picLocks noChangeAspect="1"/>
          </p:cNvPicPr>
          <p:nvPr/>
        </p:nvPicPr>
        <p:blipFill rotWithShape="1">
          <a:blip r:embed="rId2"/>
          <a:srcRect l="4259" t="13460" r="58611" b="7781"/>
          <a:stretch/>
        </p:blipFill>
        <p:spPr>
          <a:xfrm>
            <a:off x="5727141" y="1421295"/>
            <a:ext cx="3243762" cy="2431484"/>
          </a:xfrm>
          <a:prstGeom prst="rect">
            <a:avLst/>
          </a:prstGeom>
        </p:spPr>
      </p:pic>
      <p:pic>
        <p:nvPicPr>
          <p:cNvPr id="16" name="Picture 15">
            <a:extLst>
              <a:ext uri="{FF2B5EF4-FFF2-40B4-BE49-F238E27FC236}">
                <a16:creationId xmlns:a16="http://schemas.microsoft.com/office/drawing/2014/main" id="{A4BED6CE-6ECF-4028-98E9-C84B7C81B88F}"/>
              </a:ext>
            </a:extLst>
          </p:cNvPr>
          <p:cNvPicPr>
            <a:picLocks noChangeAspect="1"/>
          </p:cNvPicPr>
          <p:nvPr/>
        </p:nvPicPr>
        <p:blipFill rotWithShape="1">
          <a:blip r:embed="rId3"/>
          <a:srcRect l="-4902" t="12633" r="56524" b="8970"/>
          <a:stretch/>
        </p:blipFill>
        <p:spPr>
          <a:xfrm>
            <a:off x="10860907" y="1429342"/>
            <a:ext cx="3603238" cy="2427226"/>
          </a:xfrm>
          <a:prstGeom prst="rect">
            <a:avLst/>
          </a:prstGeom>
        </p:spPr>
      </p:pic>
      <p:pic>
        <p:nvPicPr>
          <p:cNvPr id="18" name="Picture 17">
            <a:extLst>
              <a:ext uri="{FF2B5EF4-FFF2-40B4-BE49-F238E27FC236}">
                <a16:creationId xmlns:a16="http://schemas.microsoft.com/office/drawing/2014/main" id="{DB6D81FE-6257-4647-83F4-C7FE27FCC9C9}"/>
              </a:ext>
            </a:extLst>
          </p:cNvPr>
          <p:cNvPicPr>
            <a:picLocks noChangeAspect="1"/>
          </p:cNvPicPr>
          <p:nvPr/>
        </p:nvPicPr>
        <p:blipFill rotWithShape="1">
          <a:blip r:embed="rId4"/>
          <a:srcRect l="42796" r="5760"/>
          <a:stretch/>
        </p:blipFill>
        <p:spPr>
          <a:xfrm>
            <a:off x="5727141" y="5319157"/>
            <a:ext cx="3950048" cy="2499921"/>
          </a:xfrm>
          <a:prstGeom prst="rect">
            <a:avLst/>
          </a:prstGeom>
        </p:spPr>
      </p:pic>
      <p:pic>
        <p:nvPicPr>
          <p:cNvPr id="17" name="Picture 16">
            <a:extLst>
              <a:ext uri="{FF2B5EF4-FFF2-40B4-BE49-F238E27FC236}">
                <a16:creationId xmlns:a16="http://schemas.microsoft.com/office/drawing/2014/main" id="{3772ADE9-C18D-4558-A833-E85253EC2BE6}"/>
              </a:ext>
            </a:extLst>
          </p:cNvPr>
          <p:cNvPicPr>
            <a:picLocks noChangeAspect="1"/>
          </p:cNvPicPr>
          <p:nvPr/>
        </p:nvPicPr>
        <p:blipFill rotWithShape="1">
          <a:blip r:embed="rId5"/>
          <a:srcRect l="40361" r="8195"/>
          <a:stretch/>
        </p:blipFill>
        <p:spPr>
          <a:xfrm>
            <a:off x="12044332" y="5325047"/>
            <a:ext cx="4020014" cy="2544201"/>
          </a:xfrm>
          <a:prstGeom prst="rect">
            <a:avLst/>
          </a:prstGeom>
        </p:spPr>
      </p:pic>
      <p:pic>
        <p:nvPicPr>
          <p:cNvPr id="24" name="Picture 23">
            <a:extLst>
              <a:ext uri="{FF2B5EF4-FFF2-40B4-BE49-F238E27FC236}">
                <a16:creationId xmlns:a16="http://schemas.microsoft.com/office/drawing/2014/main" id="{FFA303C7-BC02-494D-A78C-1551A32B9053}"/>
              </a:ext>
            </a:extLst>
          </p:cNvPr>
          <p:cNvPicPr>
            <a:picLocks noChangeAspect="1"/>
          </p:cNvPicPr>
          <p:nvPr/>
        </p:nvPicPr>
        <p:blipFill>
          <a:blip r:embed="rId6"/>
          <a:stretch>
            <a:fillRect/>
          </a:stretch>
        </p:blipFill>
        <p:spPr>
          <a:xfrm>
            <a:off x="10086501" y="5797906"/>
            <a:ext cx="1548518" cy="1542422"/>
          </a:xfrm>
          <a:prstGeom prst="rect">
            <a:avLst/>
          </a:prstGeom>
        </p:spPr>
      </p:pic>
      <p:pic>
        <p:nvPicPr>
          <p:cNvPr id="27" name="Picture 26">
            <a:extLst>
              <a:ext uri="{FF2B5EF4-FFF2-40B4-BE49-F238E27FC236}">
                <a16:creationId xmlns:a16="http://schemas.microsoft.com/office/drawing/2014/main" id="{F5DFCB6A-E4D2-4583-A7AC-E05D563A8BA6}"/>
              </a:ext>
            </a:extLst>
          </p:cNvPr>
          <p:cNvPicPr>
            <a:picLocks noChangeAspect="1"/>
          </p:cNvPicPr>
          <p:nvPr/>
        </p:nvPicPr>
        <p:blipFill>
          <a:blip r:embed="rId6"/>
          <a:stretch>
            <a:fillRect/>
          </a:stretch>
        </p:blipFill>
        <p:spPr>
          <a:xfrm>
            <a:off x="9312389" y="1865826"/>
            <a:ext cx="1548518" cy="1542422"/>
          </a:xfrm>
          <a:prstGeom prst="rect">
            <a:avLst/>
          </a:prstGeom>
        </p:spPr>
      </p:pic>
      <p:graphicFrame>
        <p:nvGraphicFramePr>
          <p:cNvPr id="11" name="Table 10">
            <a:extLst>
              <a:ext uri="{FF2B5EF4-FFF2-40B4-BE49-F238E27FC236}">
                <a16:creationId xmlns:a16="http://schemas.microsoft.com/office/drawing/2014/main" id="{5226C59C-F893-4700-86C9-BC151FD1114F}"/>
              </a:ext>
            </a:extLst>
          </p:cNvPr>
          <p:cNvGraphicFramePr>
            <a:graphicFrameLocks noGrp="1"/>
          </p:cNvGraphicFramePr>
          <p:nvPr>
            <p:extLst>
              <p:ext uri="{D42A27DB-BD31-4B8C-83A1-F6EECF244321}">
                <p14:modId xmlns:p14="http://schemas.microsoft.com/office/powerpoint/2010/main" val="3853756285"/>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44278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ਆਪਣੇ ਹੱਥ ਨੂੰ ਚੁੱਕਣਾ ਅਤੇ ਹੇਠਾਂ ਕਰਨਾ</a:t>
            </a:r>
          </a:p>
        </p:txBody>
      </p:sp>
      <p:pic>
        <p:nvPicPr>
          <p:cNvPr id="10" name="Content Placeholder 9">
            <a:extLst>
              <a:ext uri="{FF2B5EF4-FFF2-40B4-BE49-F238E27FC236}">
                <a16:creationId xmlns:a16="http://schemas.microsoft.com/office/drawing/2014/main" id="{48239753-7191-4BA4-A9D2-FAA1C111FD14}"/>
              </a:ext>
            </a:extLst>
          </p:cNvPr>
          <p:cNvPicPr>
            <a:picLocks noGrp="1" noChangeAspect="1"/>
          </p:cNvPicPr>
          <p:nvPr>
            <p:ph idx="1"/>
          </p:nvPr>
        </p:nvPicPr>
        <p:blipFill rotWithShape="1">
          <a:blip r:embed="rId2"/>
          <a:srcRect t="15354"/>
          <a:stretch/>
        </p:blipFill>
        <p:spPr>
          <a:xfrm>
            <a:off x="4679587" y="2624877"/>
            <a:ext cx="8928825" cy="5037246"/>
          </a:xfrm>
          <a:prstGeom prst="rect">
            <a:avLst/>
          </a:prstGeom>
        </p:spPr>
      </p:pic>
      <p:graphicFrame>
        <p:nvGraphicFramePr>
          <p:cNvPr id="5" name="Table 4">
            <a:extLst>
              <a:ext uri="{FF2B5EF4-FFF2-40B4-BE49-F238E27FC236}">
                <a16:creationId xmlns:a16="http://schemas.microsoft.com/office/drawing/2014/main" id="{F05EC611-F5A1-413D-8BC7-2508EF26F1B1}"/>
              </a:ext>
            </a:extLst>
          </p:cNvPr>
          <p:cNvGraphicFramePr>
            <a:graphicFrameLocks noGrp="1"/>
          </p:cNvGraphicFramePr>
          <p:nvPr>
            <p:extLst>
              <p:ext uri="{D42A27DB-BD31-4B8C-83A1-F6EECF244321}">
                <p14:modId xmlns:p14="http://schemas.microsoft.com/office/powerpoint/2010/main" val="162335748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6" name="Rectangle 5">
            <a:extLst>
              <a:ext uri="{FF2B5EF4-FFF2-40B4-BE49-F238E27FC236}">
                <a16:creationId xmlns:a16="http://schemas.microsoft.com/office/drawing/2014/main" id="{5ECBE06A-79FB-4FE3-921B-5BA28091F5EA}"/>
              </a:ext>
            </a:extLst>
          </p:cNvPr>
          <p:cNvSpPr/>
          <p:nvPr/>
        </p:nvSpPr>
        <p:spPr>
          <a:xfrm>
            <a:off x="12442498" y="7372424"/>
            <a:ext cx="1341027" cy="276999"/>
          </a:xfrm>
          <a:prstGeom prst="rect">
            <a:avLst/>
          </a:prstGeom>
        </p:spPr>
        <p:txBody>
          <a:bodyPr wrap="square">
            <a:spAutoFit/>
          </a:bodyPr>
          <a:lstStyle/>
          <a:p>
            <a:pPr algn="l" rtl="0"/>
            <a:r>
              <a:rPr lang="pa" sz="1200" b="0" i="0" u="none" baseline="0">
                <a:solidFill>
                  <a:schemeClr val="bg1">
                    <a:lumMod val="85000"/>
                  </a:schemeClr>
                </a:solidFill>
              </a:rPr>
              <a:t>(Fischer, 2020)</a:t>
            </a:r>
          </a:p>
        </p:txBody>
      </p:sp>
    </p:spTree>
    <p:extLst>
      <p:ext uri="{BB962C8B-B14F-4D97-AF65-F5344CB8AC3E}">
        <p14:creationId xmlns:p14="http://schemas.microsoft.com/office/powerpoint/2010/main" val="155423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 typeface="Arial"/>
              <a:buNone/>
              <a:tabLst/>
              <a:defRPr/>
            </a:pPr>
            <a:r>
              <a:rPr kumimoji="0" lang="pa" sz="4800" b="0" i="0" u="none" strike="noStrike" kern="1200" cap="none" spc="0" normalizeH="0" baseline="0">
                <a:ln>
                  <a:noFill/>
                </a:ln>
                <a:solidFill>
                  <a:srgbClr val="003366"/>
                </a:solidFill>
                <a:effectLst/>
                <a:uLnTx/>
                <a:uFillTx/>
                <a:latin typeface="Arial" panose="020B0604020202020204" pitchFamily="34" charset="0"/>
                <a:ea typeface="+mn-ea"/>
                <a:cs typeface="Arial" panose="020B0604020202020204" pitchFamily="34" charset="0"/>
                <a:sym typeface="Arial"/>
              </a:rPr>
              <a:t>ਤੁਸੀਂ Zoom ਮੀਟਿੰਗ ਵਿੱਚ ਆਪਣਾ ਹੱਥ ਚੁੱਕ ਸਕਦੇ ਹੋ।</a:t>
            </a:r>
          </a:p>
        </p:txBody>
      </p:sp>
      <p:pic>
        <p:nvPicPr>
          <p:cNvPr id="2" name="Picture 1">
            <a:extLst>
              <a:ext uri="{FF2B5EF4-FFF2-40B4-BE49-F238E27FC236}">
                <a16:creationId xmlns:a16="http://schemas.microsoft.com/office/drawing/2014/main" id="{69F70585-5D02-408E-A969-DC31AD4F84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42742" y="2113655"/>
            <a:ext cx="3356898" cy="4263043"/>
          </a:xfrm>
          <a:prstGeom prst="rect">
            <a:avLst/>
          </a:prstGeom>
        </p:spPr>
      </p:pic>
      <p:pic>
        <p:nvPicPr>
          <p:cNvPr id="3" name="Picture 2">
            <a:extLst>
              <a:ext uri="{FF2B5EF4-FFF2-40B4-BE49-F238E27FC236}">
                <a16:creationId xmlns:a16="http://schemas.microsoft.com/office/drawing/2014/main" id="{3EE5A8E0-157C-4933-A10C-70B6826A09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3101" y="2037456"/>
            <a:ext cx="5486400" cy="4305904"/>
          </a:xfrm>
          <a:prstGeom prst="rect">
            <a:avLst/>
          </a:prstGeom>
        </p:spPr>
      </p:pic>
      <p:pic>
        <p:nvPicPr>
          <p:cNvPr id="6" name="Graphic 5" descr="Female Profile">
            <a:extLst>
              <a:ext uri="{FF2B5EF4-FFF2-40B4-BE49-F238E27FC236}">
                <a16:creationId xmlns:a16="http://schemas.microsoft.com/office/drawing/2014/main" id="{23FBBBD1-7EFA-4387-95B7-AA7137AFE3D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77639" y="3089786"/>
            <a:ext cx="2933713" cy="2933713"/>
          </a:xfrm>
          <a:prstGeom prst="rect">
            <a:avLst/>
          </a:prstGeom>
        </p:spPr>
      </p:pic>
      <p:graphicFrame>
        <p:nvGraphicFramePr>
          <p:cNvPr id="7" name="Table 6">
            <a:extLst>
              <a:ext uri="{FF2B5EF4-FFF2-40B4-BE49-F238E27FC236}">
                <a16:creationId xmlns:a16="http://schemas.microsoft.com/office/drawing/2014/main" id="{BD9A075F-216D-4E63-8C4A-289DA45C96F1}"/>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8" name="Rectangle 7">
            <a:extLst>
              <a:ext uri="{FF2B5EF4-FFF2-40B4-BE49-F238E27FC236}">
                <a16:creationId xmlns:a16="http://schemas.microsoft.com/office/drawing/2014/main" id="{F7B546C1-1CDF-4EDA-9699-731C6EC15B47}"/>
              </a:ext>
            </a:extLst>
          </p:cNvPr>
          <p:cNvSpPr/>
          <p:nvPr/>
        </p:nvSpPr>
        <p:spPr>
          <a:xfrm>
            <a:off x="4017819" y="6099699"/>
            <a:ext cx="134102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a" sz="1200" b="0" i="0" u="none" strike="noStrike" kern="0" cap="none" spc="0" normalizeH="0" baseline="0">
                <a:ln>
                  <a:noFill/>
                </a:ln>
                <a:solidFill>
                  <a:prstClr val="white">
                    <a:lumMod val="85000"/>
                  </a:prstClr>
                </a:solidFill>
                <a:effectLst/>
                <a:uLnTx/>
                <a:uFillTx/>
                <a:latin typeface="Arial"/>
                <a:ea typeface="Arial"/>
                <a:cs typeface="Arial"/>
                <a:sym typeface="Arial"/>
              </a:rPr>
              <a:t>(Fischer, 2020)</a:t>
            </a:r>
          </a:p>
        </p:txBody>
      </p:sp>
      <p:sp>
        <p:nvSpPr>
          <p:cNvPr id="9" name="TextBox 8">
            <a:extLst>
              <a:ext uri="{FF2B5EF4-FFF2-40B4-BE49-F238E27FC236}">
                <a16:creationId xmlns:a16="http://schemas.microsoft.com/office/drawing/2014/main" id="{56ED1994-511B-47FB-9D8E-5C5EC06F2B02}"/>
              </a:ext>
            </a:extLst>
          </p:cNvPr>
          <p:cNvSpPr txBox="1"/>
          <p:nvPr/>
        </p:nvSpPr>
        <p:spPr>
          <a:xfrm>
            <a:off x="1271242" y="7085980"/>
            <a:ext cx="15410984" cy="1230145"/>
          </a:xfrm>
          <a:prstGeom prst="rect">
            <a:avLst/>
          </a:prstGeom>
          <a:noFill/>
        </p:spPr>
        <p:txBody>
          <a:bodyPr wrap="square" rtlCol="0">
            <a:spAutoFit/>
          </a:bodyPr>
          <a:lstStyle/>
          <a:p>
            <a:pPr marL="0" marR="0" lvl="0" indent="0" algn="l" defTabSz="1371600" rtl="0" eaLnBrk="1" fontAlgn="auto" latinLnBrk="0" hangingPunct="1">
              <a:lnSpc>
                <a:spcPct val="130000"/>
              </a:lnSpc>
              <a:spcBef>
                <a:spcPts val="0"/>
              </a:spcBef>
              <a:spcAft>
                <a:spcPts val="0"/>
              </a:spcAft>
              <a:buClrTx/>
              <a:buSzTx/>
              <a:buFont typeface="Arial"/>
              <a:buNone/>
              <a:tabLst/>
              <a:defRPr/>
            </a:pPr>
            <a:r>
              <a:rPr kumimoji="0" lang="pa" sz="3000" b="0" i="0" u="none" strike="noStrike" kern="1200" cap="none" spc="0" normalizeH="0" baseline="0">
                <a:ln>
                  <a:noFill/>
                </a:ln>
                <a:solidFill>
                  <a:srgbClr val="003366"/>
                </a:solidFill>
                <a:effectLst/>
                <a:uLnTx/>
                <a:uFillTx/>
                <a:latin typeface="Arial" panose="020B0604020202020204" pitchFamily="34" charset="0"/>
                <a:ea typeface="+mn-ea"/>
                <a:cs typeface="Arial" panose="020B0604020202020204" pitchFamily="34" charset="0"/>
                <a:sym typeface="Arial"/>
              </a:rPr>
              <a:t>ਤੁਸੀਂ ਦੂਜਿਆਂ ਨੂੰ ਇਹ ਦੱਸਣ ਲਈ ਇਸ ਫੰਕਸ਼ਨ ਦੀ ਵਰਤੋਂ ਕਰ ਸਕਦੇ ਹੋ ਕਿ ਤੁਸੀਂ ਕੋਈ ਸਵਾਲ ਬੋਲਣਾ ਜਾਂ ਪੁੱਛਣਾ ਚਾਹੁੰਦੇ ਹੋ, ਜਿਵੇਂ ਕਿ ਸਿਹਤ ਪ੍ਰਬੰਧਨ ਲਈ ਵਰਚੁਅਲ ਸਹਾਇਤਾ ਅਤੇ ਤੰਦਰੁਸਤੀ ਸਮੂਹ ਦੌਰਾਨ।</a:t>
            </a:r>
          </a:p>
        </p:txBody>
      </p:sp>
    </p:spTree>
    <p:extLst>
      <p:ext uri="{BB962C8B-B14F-4D97-AF65-F5344CB8AC3E}">
        <p14:creationId xmlns:p14="http://schemas.microsoft.com/office/powerpoint/2010/main" val="4211763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ਆਪਣਾ ਹੱਥ ਚੁੱਕਣ ਲਈ, "ਰੀਐਕਸ਼ਨਜ਼" 'ਤੇ ਕਲਿੱਕ ਕਰੋ।</a:t>
            </a:r>
          </a:p>
        </p:txBody>
      </p:sp>
      <p:pic>
        <p:nvPicPr>
          <p:cNvPr id="3" name="Picture 2">
            <a:extLst>
              <a:ext uri="{FF2B5EF4-FFF2-40B4-BE49-F238E27FC236}">
                <a16:creationId xmlns:a16="http://schemas.microsoft.com/office/drawing/2014/main" id="{A062D45E-9E40-4ADF-86E1-80E9AA2E5319}"/>
              </a:ext>
            </a:extLst>
          </p:cNvPr>
          <p:cNvPicPr>
            <a:picLocks noChangeAspect="1"/>
          </p:cNvPicPr>
          <p:nvPr/>
        </p:nvPicPr>
        <p:blipFill rotWithShape="1">
          <a:blip r:embed="rId2"/>
          <a:srcRect t="19031" b="8784"/>
          <a:stretch/>
        </p:blipFill>
        <p:spPr>
          <a:xfrm>
            <a:off x="1271242" y="1912596"/>
            <a:ext cx="11893864" cy="6018402"/>
          </a:xfrm>
          <a:prstGeom prst="rect">
            <a:avLst/>
          </a:prstGeom>
        </p:spPr>
      </p:pic>
      <p:pic>
        <p:nvPicPr>
          <p:cNvPr id="4" name="Picture 3">
            <a:extLst>
              <a:ext uri="{FF2B5EF4-FFF2-40B4-BE49-F238E27FC236}">
                <a16:creationId xmlns:a16="http://schemas.microsoft.com/office/drawing/2014/main" id="{090EBFA5-12D2-49E8-A81A-551B0CB7143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9452" t="19589" r="27387"/>
          <a:stretch/>
        </p:blipFill>
        <p:spPr>
          <a:xfrm>
            <a:off x="11571922" y="3581185"/>
            <a:ext cx="5444836" cy="3124630"/>
          </a:xfrm>
          <a:prstGeom prst="rect">
            <a:avLst/>
          </a:prstGeom>
          <a:ln w="38100">
            <a:solidFill>
              <a:schemeClr val="bg1">
                <a:lumMod val="65000"/>
              </a:schemeClr>
            </a:solidFill>
          </a:ln>
        </p:spPr>
      </p:pic>
      <p:pic>
        <p:nvPicPr>
          <p:cNvPr id="9" name="Graphic 8" descr="Cursor">
            <a:extLst>
              <a:ext uri="{FF2B5EF4-FFF2-40B4-BE49-F238E27FC236}">
                <a16:creationId xmlns:a16="http://schemas.microsoft.com/office/drawing/2014/main" id="{DDA1357D-2B6C-491A-AACF-EF613B24C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3688" y="7213080"/>
            <a:ext cx="1943101" cy="1943101"/>
          </a:xfrm>
          <a:prstGeom prst="rect">
            <a:avLst/>
          </a:prstGeom>
        </p:spPr>
      </p:pic>
      <p:graphicFrame>
        <p:nvGraphicFramePr>
          <p:cNvPr id="7" name="Table 6">
            <a:extLst>
              <a:ext uri="{FF2B5EF4-FFF2-40B4-BE49-F238E27FC236}">
                <a16:creationId xmlns:a16="http://schemas.microsoft.com/office/drawing/2014/main" id="{CDD035DD-3D87-490E-95B3-D6C690230DF6}"/>
              </a:ext>
            </a:extLst>
          </p:cNvPr>
          <p:cNvGraphicFramePr>
            <a:graphicFrameLocks noGrp="1"/>
          </p:cNvGraphicFramePr>
          <p:nvPr>
            <p:extLst>
              <p:ext uri="{D42A27DB-BD31-4B8C-83A1-F6EECF244321}">
                <p14:modId xmlns:p14="http://schemas.microsoft.com/office/powerpoint/2010/main" val="4262749888"/>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8" name="Rectangle 7">
            <a:extLst>
              <a:ext uri="{FF2B5EF4-FFF2-40B4-BE49-F238E27FC236}">
                <a16:creationId xmlns:a16="http://schemas.microsoft.com/office/drawing/2014/main" id="{D90841E8-83F0-4ADF-BC86-EEFD8A848A49}"/>
              </a:ext>
            </a:extLst>
          </p:cNvPr>
          <p:cNvSpPr/>
          <p:nvPr/>
        </p:nvSpPr>
        <p:spPr>
          <a:xfrm>
            <a:off x="10283183" y="5710898"/>
            <a:ext cx="1341027" cy="276999"/>
          </a:xfrm>
          <a:prstGeom prst="rect">
            <a:avLst/>
          </a:prstGeom>
        </p:spPr>
        <p:txBody>
          <a:bodyPr wrap="square">
            <a:spAutoFit/>
          </a:bodyPr>
          <a:lstStyle/>
          <a:p>
            <a:pPr algn="l" rtl="0"/>
            <a:r>
              <a:rPr lang="pa" sz="1200" b="0" i="0" u="none" baseline="0">
                <a:solidFill>
                  <a:schemeClr val="bg1">
                    <a:lumMod val="95000"/>
                  </a:schemeClr>
                </a:solidFill>
              </a:rPr>
              <a:t>(Visuals, 2020b)</a:t>
            </a:r>
          </a:p>
        </p:txBody>
      </p:sp>
    </p:spTree>
    <p:extLst>
      <p:ext uri="{BB962C8B-B14F-4D97-AF65-F5344CB8AC3E}">
        <p14:creationId xmlns:p14="http://schemas.microsoft.com/office/powerpoint/2010/main" val="44826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a:xfrm>
            <a:off x="1257300" y="547688"/>
            <a:ext cx="7255104" cy="1988345"/>
          </a:xfrm>
        </p:spPr>
        <p:txBody>
          <a:bodyPr>
            <a:normAutofit/>
          </a:bodyPr>
          <a:lstStyle/>
          <a:p>
            <a:pPr algn="l" rtl="0"/>
            <a:r>
              <a:rPr lang="pa" b="0"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ਵੈਬੀਨਾਰ ਦੀ ਰੂਪਰੇਖਾ:</a:t>
            </a:r>
          </a:p>
        </p:txBody>
      </p:sp>
      <p:sp>
        <p:nvSpPr>
          <p:cNvPr id="3" name="Content Placeholder 2">
            <a:extLst>
              <a:ext uri="{FF2B5EF4-FFF2-40B4-BE49-F238E27FC236}">
                <a16:creationId xmlns:a16="http://schemas.microsoft.com/office/drawing/2014/main" id="{4BD889E6-B285-47EF-BF82-003812CEDA7F}"/>
              </a:ext>
            </a:extLst>
          </p:cNvPr>
          <p:cNvSpPr>
            <a:spLocks noGrp="1"/>
          </p:cNvSpPr>
          <p:nvPr>
            <p:ph idx="1"/>
          </p:nvPr>
        </p:nvSpPr>
        <p:spPr>
          <a:xfrm>
            <a:off x="1257301" y="2738438"/>
            <a:ext cx="8284264" cy="6100763"/>
          </a:xfrm>
        </p:spPr>
        <p:txBody>
          <a:bodyPr>
            <a:normAutofit/>
          </a:bodyPr>
          <a:lstStyle/>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ਗੈਲਰੀ ਅਤੇ ਸਪੀਕਰ ਵਿਊ</a:t>
            </a:r>
          </a:p>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ਤੁਹਾਡਾ ਸਕ੍ਰੀਨ ਦਾ ਨਾਮ ਬਦਲਣਾ</a:t>
            </a:r>
          </a:p>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ਤੁਹਾਡੇ ਮਾਈਕ੍ਰੋਫਫੋਨ ਅਤੇ ਵੀਡੀਓ ਨੂੰ ਨਿਯੰਤਰਿਤ ਕਰਨਾ</a:t>
            </a:r>
          </a:p>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ਆਪਣੇ ਹੱਥ ਨੂੰ ਚੁੱਕਣਾ ਅਤੇ ਹੇਠਾਂ ਕਰਨਾ</a:t>
            </a:r>
          </a:p>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 ਦੀ ਵਰਤੋਂ ਕਰਨਾ</a:t>
            </a:r>
          </a:p>
          <a:p>
            <a:pPr algn="l" rtl="0">
              <a:lnSpc>
                <a:spcPct val="150000"/>
              </a:lnSpc>
            </a:pPr>
            <a:r>
              <a:rPr lang="pa" sz="3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p:txBody>
      </p:sp>
      <p:pic>
        <p:nvPicPr>
          <p:cNvPr id="6" name="Picture 5">
            <a:extLst>
              <a:ext uri="{FF2B5EF4-FFF2-40B4-BE49-F238E27FC236}">
                <a16:creationId xmlns:a16="http://schemas.microsoft.com/office/drawing/2014/main" id="{5B80594A-C960-4770-8EAE-2CB02C11D627}"/>
              </a:ext>
            </a:extLst>
          </p:cNvPr>
          <p:cNvPicPr>
            <a:picLocks noChangeAspect="1"/>
          </p:cNvPicPr>
          <p:nvPr/>
        </p:nvPicPr>
        <p:blipFill rotWithShape="1">
          <a:blip r:embed="rId2"/>
          <a:srcRect b="8159"/>
          <a:stretch/>
        </p:blipFill>
        <p:spPr>
          <a:xfrm>
            <a:off x="10208712" y="1211163"/>
            <a:ext cx="6821987" cy="7864673"/>
          </a:xfrm>
          <a:prstGeom prst="rect">
            <a:avLst/>
          </a:prstGeom>
        </p:spPr>
      </p:pic>
      <p:sp>
        <p:nvSpPr>
          <p:cNvPr id="5" name="Rectangle 4">
            <a:extLst>
              <a:ext uri="{FF2B5EF4-FFF2-40B4-BE49-F238E27FC236}">
                <a16:creationId xmlns:a16="http://schemas.microsoft.com/office/drawing/2014/main" id="{EB3791F9-FC61-43BD-ADA4-11534C49D124}"/>
              </a:ext>
            </a:extLst>
          </p:cNvPr>
          <p:cNvSpPr/>
          <p:nvPr/>
        </p:nvSpPr>
        <p:spPr>
          <a:xfrm>
            <a:off x="15988938" y="8798837"/>
            <a:ext cx="1176418" cy="276999"/>
          </a:xfrm>
          <a:prstGeom prst="rect">
            <a:avLst/>
          </a:prstGeom>
        </p:spPr>
        <p:txBody>
          <a:bodyPr wrap="square">
            <a:spAutoFit/>
          </a:bodyPr>
          <a:lstStyle/>
          <a:p>
            <a:pPr algn="l" rtl="0"/>
            <a:r>
              <a:rPr lang="pa" sz="1200" b="0" i="0" u="none" baseline="0">
                <a:solidFill>
                  <a:schemeClr val="bg1">
                    <a:lumMod val="95000"/>
                  </a:schemeClr>
                </a:solidFill>
              </a:rPr>
              <a:t>(ਸਵਿਫਟ, 2021)</a:t>
            </a:r>
          </a:p>
        </p:txBody>
      </p:sp>
    </p:spTree>
    <p:extLst>
      <p:ext uri="{BB962C8B-B14F-4D97-AF65-F5344CB8AC3E}">
        <p14:creationId xmlns:p14="http://schemas.microsoft.com/office/powerpoint/2010/main" val="2754757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ਰੀਐਕਸ਼ਨਜ਼ ਬਾਕਸ ਖੁੱਲ੍ਹ ਜਾਵੇਗਾ।</a:t>
            </a:r>
          </a:p>
        </p:txBody>
      </p:sp>
      <p:pic>
        <p:nvPicPr>
          <p:cNvPr id="3" name="Picture 2">
            <a:extLst>
              <a:ext uri="{FF2B5EF4-FFF2-40B4-BE49-F238E27FC236}">
                <a16:creationId xmlns:a16="http://schemas.microsoft.com/office/drawing/2014/main" id="{A062D45E-9E40-4ADF-86E1-80E9AA2E5319}"/>
              </a:ext>
            </a:extLst>
          </p:cNvPr>
          <p:cNvPicPr>
            <a:picLocks noChangeAspect="1"/>
          </p:cNvPicPr>
          <p:nvPr/>
        </p:nvPicPr>
        <p:blipFill rotWithShape="1">
          <a:blip r:embed="rId2"/>
          <a:srcRect t="19031" b="8784"/>
          <a:stretch/>
        </p:blipFill>
        <p:spPr>
          <a:xfrm>
            <a:off x="2203637" y="1716252"/>
            <a:ext cx="13546194" cy="6854496"/>
          </a:xfrm>
          <a:prstGeom prst="rect">
            <a:avLst/>
          </a:prstGeom>
        </p:spPr>
      </p:pic>
      <p:pic>
        <p:nvPicPr>
          <p:cNvPr id="17" name="Picture 16">
            <a:extLst>
              <a:ext uri="{FF2B5EF4-FFF2-40B4-BE49-F238E27FC236}">
                <a16:creationId xmlns:a16="http://schemas.microsoft.com/office/drawing/2014/main" id="{0A007FBD-3D94-4413-95D8-EB7864EEE67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35260" t="9213" r="15342" b="34186"/>
          <a:stretch/>
        </p:blipFill>
        <p:spPr>
          <a:xfrm>
            <a:off x="9389648" y="6466115"/>
            <a:ext cx="4278276" cy="1339900"/>
          </a:xfrm>
          <a:prstGeom prst="rect">
            <a:avLst/>
          </a:prstGeom>
          <a:ln w="38100">
            <a:solidFill>
              <a:schemeClr val="bg2">
                <a:lumMod val="50000"/>
              </a:schemeClr>
            </a:solidFill>
          </a:ln>
        </p:spPr>
      </p:pic>
      <p:cxnSp>
        <p:nvCxnSpPr>
          <p:cNvPr id="6" name="Straight Arrow Connector 5">
            <a:extLst>
              <a:ext uri="{FF2B5EF4-FFF2-40B4-BE49-F238E27FC236}">
                <a16:creationId xmlns:a16="http://schemas.microsoft.com/office/drawing/2014/main" id="{9A3A288F-B910-465C-A877-564F646F05AE}"/>
              </a:ext>
            </a:extLst>
          </p:cNvPr>
          <p:cNvCxnSpPr>
            <a:cxnSpLocks/>
          </p:cNvCxnSpPr>
          <p:nvPr/>
        </p:nvCxnSpPr>
        <p:spPr>
          <a:xfrm>
            <a:off x="6752492" y="1530864"/>
            <a:ext cx="2637156" cy="512064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9BC5149A-3720-4562-A808-8E052AE227DA}"/>
              </a:ext>
            </a:extLst>
          </p:cNvPr>
          <p:cNvGraphicFramePr>
            <a:graphicFrameLocks noGrp="1"/>
          </p:cNvGraphicFramePr>
          <p:nvPr>
            <p:extLst>
              <p:ext uri="{D42A27DB-BD31-4B8C-83A1-F6EECF244321}">
                <p14:modId xmlns:p14="http://schemas.microsoft.com/office/powerpoint/2010/main" val="217225518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8" name="Rectangle 7">
            <a:extLst>
              <a:ext uri="{FF2B5EF4-FFF2-40B4-BE49-F238E27FC236}">
                <a16:creationId xmlns:a16="http://schemas.microsoft.com/office/drawing/2014/main" id="{1E8FBD14-2C04-49AD-8058-C0B77C95C430}"/>
              </a:ext>
            </a:extLst>
          </p:cNvPr>
          <p:cNvSpPr/>
          <p:nvPr/>
        </p:nvSpPr>
        <p:spPr>
          <a:xfrm>
            <a:off x="13631471" y="6125616"/>
            <a:ext cx="1341027" cy="276999"/>
          </a:xfrm>
          <a:prstGeom prst="rect">
            <a:avLst/>
          </a:prstGeom>
        </p:spPr>
        <p:txBody>
          <a:bodyPr wrap="square">
            <a:spAutoFit/>
          </a:bodyPr>
          <a:lstStyle/>
          <a:p>
            <a:pPr algn="l" rtl="0"/>
            <a:r>
              <a:rPr lang="pa" sz="1200" b="0" i="0" u="none" baseline="0">
                <a:solidFill>
                  <a:schemeClr val="bg1">
                    <a:lumMod val="75000"/>
                  </a:schemeClr>
                </a:solidFill>
              </a:rPr>
              <a:t>(Visuals, 2020b)</a:t>
            </a:r>
          </a:p>
        </p:txBody>
      </p:sp>
    </p:spTree>
    <p:extLst>
      <p:ext uri="{BB962C8B-B14F-4D97-AF65-F5344CB8AC3E}">
        <p14:creationId xmlns:p14="http://schemas.microsoft.com/office/powerpoint/2010/main" val="3236680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"ਹੱਥ ਚੁੱਕੋ" 'ਤੇ ਕਲਿੱਕ ਕਰੋ।   ਤੁਸੀਂ ਆਪਣੇ ਵੀਡੀਓ 'ਤੇ ਇੱਕ ਹੱਥ ਦੇਖੋਗੇ।</a:t>
            </a:r>
          </a:p>
        </p:txBody>
      </p:sp>
      <p:pic>
        <p:nvPicPr>
          <p:cNvPr id="2" name="Picture 1">
            <a:extLst>
              <a:ext uri="{FF2B5EF4-FFF2-40B4-BE49-F238E27FC236}">
                <a16:creationId xmlns:a16="http://schemas.microsoft.com/office/drawing/2014/main" id="{AFB74012-79D8-46E8-85F0-444D2B1601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31932" r="11796"/>
          <a:stretch/>
        </p:blipFill>
        <p:spPr>
          <a:xfrm>
            <a:off x="1425603" y="2927018"/>
            <a:ext cx="9027651" cy="4384964"/>
          </a:xfrm>
          <a:prstGeom prst="rect">
            <a:avLst/>
          </a:prstGeom>
        </p:spPr>
      </p:pic>
      <p:pic>
        <p:nvPicPr>
          <p:cNvPr id="11" name="Picture 10">
            <a:extLst>
              <a:ext uri="{FF2B5EF4-FFF2-40B4-BE49-F238E27FC236}">
                <a16:creationId xmlns:a16="http://schemas.microsoft.com/office/drawing/2014/main" id="{0A224590-29C3-4694-9FCA-BAE5B80CC095}"/>
              </a:ext>
            </a:extLst>
          </p:cNvPr>
          <p:cNvPicPr>
            <a:picLocks noChangeAspect="1"/>
          </p:cNvPicPr>
          <p:nvPr/>
        </p:nvPicPr>
        <p:blipFill>
          <a:blip r:embed="rId4"/>
          <a:stretch>
            <a:fillRect/>
          </a:stretch>
        </p:blipFill>
        <p:spPr>
          <a:xfrm>
            <a:off x="11275262" y="2927018"/>
            <a:ext cx="5587135" cy="4384964"/>
          </a:xfrm>
          <a:prstGeom prst="rect">
            <a:avLst/>
          </a:prstGeom>
        </p:spPr>
      </p:pic>
      <p:pic>
        <p:nvPicPr>
          <p:cNvPr id="15" name="Graphic 14" descr="Female Profile">
            <a:extLst>
              <a:ext uri="{FF2B5EF4-FFF2-40B4-BE49-F238E27FC236}">
                <a16:creationId xmlns:a16="http://schemas.microsoft.com/office/drawing/2014/main" id="{3D671FA1-5A63-4A5E-8ADA-098A215DA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7966" y="4033217"/>
            <a:ext cx="2962275" cy="2962275"/>
          </a:xfrm>
          <a:prstGeom prst="rect">
            <a:avLst/>
          </a:prstGeom>
        </p:spPr>
      </p:pic>
      <p:cxnSp>
        <p:nvCxnSpPr>
          <p:cNvPr id="17" name="Straight Arrow Connector 16">
            <a:extLst>
              <a:ext uri="{FF2B5EF4-FFF2-40B4-BE49-F238E27FC236}">
                <a16:creationId xmlns:a16="http://schemas.microsoft.com/office/drawing/2014/main" id="{4B3EA84C-AECE-44B9-9ACC-A07B3B8435A9}"/>
              </a:ext>
            </a:extLst>
          </p:cNvPr>
          <p:cNvCxnSpPr>
            <a:cxnSpLocks/>
          </p:cNvCxnSpPr>
          <p:nvPr/>
        </p:nvCxnSpPr>
        <p:spPr>
          <a:xfrm>
            <a:off x="4696691" y="1566977"/>
            <a:ext cx="831273" cy="3295968"/>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388B20EA-A18A-4F33-9597-BDCD02100CC5}"/>
              </a:ext>
            </a:extLst>
          </p:cNvPr>
          <p:cNvGraphicFramePr>
            <a:graphicFrameLocks noGrp="1"/>
          </p:cNvGraphicFramePr>
          <p:nvPr>
            <p:extLst>
              <p:ext uri="{D42A27DB-BD31-4B8C-83A1-F6EECF244321}">
                <p14:modId xmlns:p14="http://schemas.microsoft.com/office/powerpoint/2010/main" val="2284214056"/>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90770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"ਹੱਥ ਹੇਠਾਂ ਕਰੋ" 'ਤੇ ਕਲਿੱਕ ਕਰੋ।    ਹੱਥ ਚਲਾ ਜਾਵੇਗਾ।</a:t>
            </a:r>
          </a:p>
        </p:txBody>
      </p:sp>
      <p:pic>
        <p:nvPicPr>
          <p:cNvPr id="8" name="Picture 7">
            <a:extLst>
              <a:ext uri="{FF2B5EF4-FFF2-40B4-BE49-F238E27FC236}">
                <a16:creationId xmlns:a16="http://schemas.microsoft.com/office/drawing/2014/main" id="{21351DB9-D730-4714-B7B5-1C4945E3778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32439" t="4957" r="13850" b="2226"/>
          <a:stretch/>
        </p:blipFill>
        <p:spPr>
          <a:xfrm>
            <a:off x="1425603" y="2927018"/>
            <a:ext cx="8994567" cy="4384964"/>
          </a:xfrm>
          <a:prstGeom prst="rect">
            <a:avLst/>
          </a:prstGeom>
        </p:spPr>
      </p:pic>
      <p:pic>
        <p:nvPicPr>
          <p:cNvPr id="3" name="Picture 2">
            <a:extLst>
              <a:ext uri="{FF2B5EF4-FFF2-40B4-BE49-F238E27FC236}">
                <a16:creationId xmlns:a16="http://schemas.microsoft.com/office/drawing/2014/main" id="{28181754-4C3D-4DDF-B6FE-9D9052A4CB82}"/>
              </a:ext>
            </a:extLst>
          </p:cNvPr>
          <p:cNvPicPr>
            <a:picLocks noChangeAspect="1"/>
          </p:cNvPicPr>
          <p:nvPr/>
        </p:nvPicPr>
        <p:blipFill>
          <a:blip r:embed="rId4"/>
          <a:stretch>
            <a:fillRect/>
          </a:stretch>
        </p:blipFill>
        <p:spPr>
          <a:xfrm>
            <a:off x="11107274" y="2922482"/>
            <a:ext cx="5755123" cy="4389500"/>
          </a:xfrm>
          <a:prstGeom prst="rect">
            <a:avLst/>
          </a:prstGeom>
        </p:spPr>
      </p:pic>
      <p:pic>
        <p:nvPicPr>
          <p:cNvPr id="10" name="Graphic 9" descr="Female Profile">
            <a:extLst>
              <a:ext uri="{FF2B5EF4-FFF2-40B4-BE49-F238E27FC236}">
                <a16:creationId xmlns:a16="http://schemas.microsoft.com/office/drawing/2014/main" id="{F0BBF9FF-1CA9-4736-904D-8DFC31619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3697" y="4122173"/>
            <a:ext cx="2962275" cy="2962275"/>
          </a:xfrm>
          <a:prstGeom prst="rect">
            <a:avLst/>
          </a:prstGeom>
        </p:spPr>
      </p:pic>
      <p:cxnSp>
        <p:nvCxnSpPr>
          <p:cNvPr id="17" name="Straight Arrow Connector 16">
            <a:extLst>
              <a:ext uri="{FF2B5EF4-FFF2-40B4-BE49-F238E27FC236}">
                <a16:creationId xmlns:a16="http://schemas.microsoft.com/office/drawing/2014/main" id="{4B3EA84C-AECE-44B9-9ACC-A07B3B8435A9}"/>
              </a:ext>
            </a:extLst>
          </p:cNvPr>
          <p:cNvCxnSpPr>
            <a:cxnSpLocks/>
          </p:cNvCxnSpPr>
          <p:nvPr/>
        </p:nvCxnSpPr>
        <p:spPr>
          <a:xfrm>
            <a:off x="4696691" y="1566977"/>
            <a:ext cx="898566" cy="3222737"/>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87A6528C-D1A8-465A-B835-F8C7527977A0}"/>
              </a:ext>
            </a:extLst>
          </p:cNvPr>
          <p:cNvGraphicFramePr>
            <a:graphicFrameLocks noGrp="1"/>
          </p:cNvGraphicFramePr>
          <p:nvPr>
            <p:extLst>
              <p:ext uri="{D42A27DB-BD31-4B8C-83A1-F6EECF244321}">
                <p14:modId xmlns:p14="http://schemas.microsoft.com/office/powerpoint/2010/main" val="385462121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2186311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ਹੁਣੇ ਇਸ ਨੂੰ ਅਜ਼ਮਾਓ।</a:t>
            </a:r>
          </a:p>
        </p:txBody>
      </p:sp>
      <p:pic>
        <p:nvPicPr>
          <p:cNvPr id="7" name="Picture 6">
            <a:extLst>
              <a:ext uri="{FF2B5EF4-FFF2-40B4-BE49-F238E27FC236}">
                <a16:creationId xmlns:a16="http://schemas.microsoft.com/office/drawing/2014/main" id="{1E857135-E837-490B-8473-C0BA370E095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33360" t="2957" r="13172" b="1218"/>
          <a:stretch/>
        </p:blipFill>
        <p:spPr>
          <a:xfrm>
            <a:off x="770499" y="3544418"/>
            <a:ext cx="7998614" cy="3918103"/>
          </a:xfrm>
          <a:prstGeom prst="rect">
            <a:avLst/>
          </a:prstGeom>
        </p:spPr>
      </p:pic>
      <p:sp>
        <p:nvSpPr>
          <p:cNvPr id="4" name="TextBox 3">
            <a:extLst>
              <a:ext uri="{FF2B5EF4-FFF2-40B4-BE49-F238E27FC236}">
                <a16:creationId xmlns:a16="http://schemas.microsoft.com/office/drawing/2014/main" id="{1BC43D6F-CD39-4E5F-9840-606DB7C6562C}"/>
              </a:ext>
            </a:extLst>
          </p:cNvPr>
          <p:cNvSpPr txBox="1"/>
          <p:nvPr/>
        </p:nvSpPr>
        <p:spPr>
          <a:xfrm>
            <a:off x="770499" y="6191847"/>
            <a:ext cx="2503714" cy="1270673"/>
          </a:xfrm>
          <a:prstGeom prst="rect">
            <a:avLst/>
          </a:prstGeom>
          <a:solidFill>
            <a:srgbClr val="494949"/>
          </a:solidFill>
        </p:spPr>
        <p:txBody>
          <a:bodyPr wrap="square" rtlCol="0">
            <a:spAutoFit/>
          </a:bodyPr>
          <a:lstStyle/>
          <a:p>
            <a:endParaRPr lang="pa" dirty="0"/>
          </a:p>
        </p:txBody>
      </p:sp>
      <p:sp>
        <p:nvSpPr>
          <p:cNvPr id="9" name="TextBox 8">
            <a:extLst>
              <a:ext uri="{FF2B5EF4-FFF2-40B4-BE49-F238E27FC236}">
                <a16:creationId xmlns:a16="http://schemas.microsoft.com/office/drawing/2014/main" id="{4CCBB5FA-90C8-48A3-974A-B700D9720F14}"/>
              </a:ext>
            </a:extLst>
          </p:cNvPr>
          <p:cNvSpPr txBox="1"/>
          <p:nvPr/>
        </p:nvSpPr>
        <p:spPr>
          <a:xfrm>
            <a:off x="6104499" y="6191847"/>
            <a:ext cx="2664614" cy="1270673"/>
          </a:xfrm>
          <a:prstGeom prst="rect">
            <a:avLst/>
          </a:prstGeom>
          <a:solidFill>
            <a:srgbClr val="494949"/>
          </a:solidFill>
        </p:spPr>
        <p:txBody>
          <a:bodyPr wrap="square" rtlCol="0">
            <a:spAutoFit/>
          </a:bodyPr>
          <a:lstStyle/>
          <a:p>
            <a:endParaRPr lang="pa" dirty="0"/>
          </a:p>
        </p:txBody>
      </p:sp>
      <p:pic>
        <p:nvPicPr>
          <p:cNvPr id="10" name="Picture 9">
            <a:extLst>
              <a:ext uri="{FF2B5EF4-FFF2-40B4-BE49-F238E27FC236}">
                <a16:creationId xmlns:a16="http://schemas.microsoft.com/office/drawing/2014/main" id="{CA09FB22-0775-47C1-910B-7B4B739EE43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32970" t="7628" r="13850" b="2226"/>
          <a:stretch/>
        </p:blipFill>
        <p:spPr>
          <a:xfrm>
            <a:off x="9518889" y="3544418"/>
            <a:ext cx="8193207" cy="3918102"/>
          </a:xfrm>
          <a:prstGeom prst="rect">
            <a:avLst/>
          </a:prstGeom>
        </p:spPr>
      </p:pic>
      <p:sp>
        <p:nvSpPr>
          <p:cNvPr id="11" name="TextBox 10">
            <a:extLst>
              <a:ext uri="{FF2B5EF4-FFF2-40B4-BE49-F238E27FC236}">
                <a16:creationId xmlns:a16="http://schemas.microsoft.com/office/drawing/2014/main" id="{B117E8F5-6EAC-4DAC-B11F-265127500B1F}"/>
              </a:ext>
            </a:extLst>
          </p:cNvPr>
          <p:cNvSpPr txBox="1"/>
          <p:nvPr/>
        </p:nvSpPr>
        <p:spPr>
          <a:xfrm>
            <a:off x="9521276" y="6139259"/>
            <a:ext cx="2503714" cy="1270673"/>
          </a:xfrm>
          <a:prstGeom prst="rect">
            <a:avLst/>
          </a:prstGeom>
          <a:solidFill>
            <a:srgbClr val="494949"/>
          </a:solidFill>
        </p:spPr>
        <p:txBody>
          <a:bodyPr wrap="square" rtlCol="0">
            <a:spAutoFit/>
          </a:bodyPr>
          <a:lstStyle/>
          <a:p>
            <a:endParaRPr lang="pa" dirty="0"/>
          </a:p>
        </p:txBody>
      </p:sp>
      <p:sp>
        <p:nvSpPr>
          <p:cNvPr id="13" name="TextBox 12">
            <a:extLst>
              <a:ext uri="{FF2B5EF4-FFF2-40B4-BE49-F238E27FC236}">
                <a16:creationId xmlns:a16="http://schemas.microsoft.com/office/drawing/2014/main" id="{0F02AEE7-F9D0-4DAB-BB3A-A94F67C8A85C}"/>
              </a:ext>
            </a:extLst>
          </p:cNvPr>
          <p:cNvSpPr txBox="1"/>
          <p:nvPr/>
        </p:nvSpPr>
        <p:spPr>
          <a:xfrm>
            <a:off x="15208382" y="6139259"/>
            <a:ext cx="2503714" cy="1270673"/>
          </a:xfrm>
          <a:prstGeom prst="rect">
            <a:avLst/>
          </a:prstGeom>
          <a:solidFill>
            <a:srgbClr val="494949"/>
          </a:solidFill>
        </p:spPr>
        <p:txBody>
          <a:bodyPr wrap="square" rtlCol="0">
            <a:spAutoFit/>
          </a:bodyPr>
          <a:lstStyle/>
          <a:p>
            <a:endParaRPr lang="pa" dirty="0"/>
          </a:p>
        </p:txBody>
      </p:sp>
      <p:pic>
        <p:nvPicPr>
          <p:cNvPr id="8" name="Graphic 7" descr="Raised hand">
            <a:extLst>
              <a:ext uri="{FF2B5EF4-FFF2-40B4-BE49-F238E27FC236}">
                <a16:creationId xmlns:a16="http://schemas.microsoft.com/office/drawing/2014/main" id="{6EFED96B-454B-426E-9D00-0A5D143331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3795" y="1916829"/>
            <a:ext cx="1277736" cy="1277736"/>
          </a:xfrm>
          <a:prstGeom prst="rect">
            <a:avLst/>
          </a:prstGeom>
        </p:spPr>
      </p:pic>
      <p:pic>
        <p:nvPicPr>
          <p:cNvPr id="12" name="Graphic 11" descr="Cursor">
            <a:extLst>
              <a:ext uri="{FF2B5EF4-FFF2-40B4-BE49-F238E27FC236}">
                <a16:creationId xmlns:a16="http://schemas.microsoft.com/office/drawing/2014/main" id="{C0B56189-B45C-4036-B88A-D7B8ACA2D2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4499" y="5167708"/>
            <a:ext cx="1943101" cy="1943101"/>
          </a:xfrm>
          <a:prstGeom prst="rect">
            <a:avLst/>
          </a:prstGeom>
        </p:spPr>
      </p:pic>
      <p:pic>
        <p:nvPicPr>
          <p:cNvPr id="14" name="Graphic 13" descr="Cursor">
            <a:extLst>
              <a:ext uri="{FF2B5EF4-FFF2-40B4-BE49-F238E27FC236}">
                <a16:creationId xmlns:a16="http://schemas.microsoft.com/office/drawing/2014/main" id="{295AEC42-5D3E-4E98-B984-843408370A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87599" y="5143500"/>
            <a:ext cx="1943101" cy="1943101"/>
          </a:xfrm>
          <a:prstGeom prst="rect">
            <a:avLst/>
          </a:prstGeom>
        </p:spPr>
      </p:pic>
      <p:graphicFrame>
        <p:nvGraphicFramePr>
          <p:cNvPr id="16" name="Table 15">
            <a:extLst>
              <a:ext uri="{FF2B5EF4-FFF2-40B4-BE49-F238E27FC236}">
                <a16:creationId xmlns:a16="http://schemas.microsoft.com/office/drawing/2014/main" id="{3B1C4D7B-999C-48E5-A6A4-023E8AA7817C}"/>
              </a:ext>
            </a:extLst>
          </p:cNvPr>
          <p:cNvGraphicFramePr>
            <a:graphicFrameLocks noGrp="1"/>
          </p:cNvGraphicFramePr>
          <p:nvPr>
            <p:extLst>
              <p:ext uri="{D42A27DB-BD31-4B8C-83A1-F6EECF244321}">
                <p14:modId xmlns:p14="http://schemas.microsoft.com/office/powerpoint/2010/main" val="154490405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2515154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 ਦੀ ਵਰਤੋਂ ਕਰਨਾ </a:t>
            </a:r>
          </a:p>
        </p:txBody>
      </p:sp>
      <p:graphicFrame>
        <p:nvGraphicFramePr>
          <p:cNvPr id="7" name="Table 6">
            <a:extLst>
              <a:ext uri="{FF2B5EF4-FFF2-40B4-BE49-F238E27FC236}">
                <a16:creationId xmlns:a16="http://schemas.microsoft.com/office/drawing/2014/main" id="{716A3EE6-FDF7-4208-B688-EB5B323237EA}"/>
              </a:ext>
            </a:extLst>
          </p:cNvPr>
          <p:cNvGraphicFramePr>
            <a:graphicFrameLocks noGrp="1"/>
          </p:cNvGraphicFramePr>
          <p:nvPr>
            <p:extLst>
              <p:ext uri="{D42A27DB-BD31-4B8C-83A1-F6EECF244321}">
                <p14:modId xmlns:p14="http://schemas.microsoft.com/office/powerpoint/2010/main" val="730525943"/>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3074" name="Picture 2" descr="Person Using Macbook">
            <a:extLst>
              <a:ext uri="{FF2B5EF4-FFF2-40B4-BE49-F238E27FC236}">
                <a16:creationId xmlns:a16="http://schemas.microsoft.com/office/drawing/2014/main" id="{652EBA62-4392-429E-953E-DD5E4778A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0" y="2734458"/>
            <a:ext cx="8570913" cy="5713942"/>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437946F3-7519-4ED2-AE58-8550BCF14642}"/>
              </a:ext>
            </a:extLst>
          </p:cNvPr>
          <p:cNvSpPr/>
          <p:nvPr/>
        </p:nvSpPr>
        <p:spPr>
          <a:xfrm>
            <a:off x="10547927" y="2249641"/>
            <a:ext cx="3142673" cy="1988345"/>
          </a:xfrm>
          <a:prstGeom prst="wedgeRoundRectCallout">
            <a:avLst>
              <a:gd name="adj1" fmla="val -28763"/>
              <a:gd name="adj2" fmla="val 81509"/>
              <a:gd name="adj3" fmla="val 16667"/>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pa" sz="5000" b="0" i="0" u="none" baseline="0">
                <a:solidFill>
                  <a:sysClr val="windowText" lastClr="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5000" b="0"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ਹੈਲੋ।</a:t>
            </a:r>
          </a:p>
        </p:txBody>
      </p:sp>
      <p:sp>
        <p:nvSpPr>
          <p:cNvPr id="9" name="Rectangle 8">
            <a:extLst>
              <a:ext uri="{FF2B5EF4-FFF2-40B4-BE49-F238E27FC236}">
                <a16:creationId xmlns:a16="http://schemas.microsoft.com/office/drawing/2014/main" id="{6C78E6DE-2EED-4789-81C6-4627DA03A7C7}"/>
              </a:ext>
            </a:extLst>
          </p:cNvPr>
          <p:cNvSpPr/>
          <p:nvPr/>
        </p:nvSpPr>
        <p:spPr>
          <a:xfrm>
            <a:off x="11814586" y="8171401"/>
            <a:ext cx="1341027" cy="276999"/>
          </a:xfrm>
          <a:prstGeom prst="rect">
            <a:avLst/>
          </a:prstGeom>
        </p:spPr>
        <p:txBody>
          <a:bodyPr wrap="square">
            <a:spAutoFit/>
          </a:bodyPr>
          <a:lstStyle/>
          <a:p>
            <a:pPr algn="l" rtl="0"/>
            <a:r>
              <a:rPr lang="pa" sz="1200" b="0" i="0" u="none" baseline="0">
                <a:solidFill>
                  <a:schemeClr val="bg1">
                    <a:lumMod val="65000"/>
                  </a:schemeClr>
                </a:solidFill>
              </a:rPr>
              <a:t>(Burst, 2017)</a:t>
            </a:r>
          </a:p>
        </p:txBody>
      </p:sp>
    </p:spTree>
    <p:extLst>
      <p:ext uri="{BB962C8B-B14F-4D97-AF65-F5344CB8AC3E}">
        <p14:creationId xmlns:p14="http://schemas.microsoft.com/office/powerpoint/2010/main" val="2376721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1569660"/>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ਲੋਕਾਂ ਨੂੰ ਸੁਨੇਹੇ ਭੇਜਣ ਲਈ ਚੈਟ ਬਾਕਸ ਦੀ ਵਰਤੋਂ ਕਰੋ  </a:t>
            </a:r>
          </a:p>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ਆਪਣੀ Zoom ਮੀਟਿੰਗ ਵਿੱਚ।</a:t>
            </a:r>
          </a:p>
        </p:txBody>
      </p:sp>
      <p:pic>
        <p:nvPicPr>
          <p:cNvPr id="2" name="Picture 1">
            <a:extLst>
              <a:ext uri="{FF2B5EF4-FFF2-40B4-BE49-F238E27FC236}">
                <a16:creationId xmlns:a16="http://schemas.microsoft.com/office/drawing/2014/main" id="{3CB84A8B-A9BC-4616-B491-6DA15C0DA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012" b="37286"/>
          <a:stretch/>
        </p:blipFill>
        <p:spPr>
          <a:xfrm>
            <a:off x="1271242" y="2888671"/>
            <a:ext cx="15414458" cy="5174673"/>
          </a:xfrm>
          <a:prstGeom prst="rect">
            <a:avLst/>
          </a:prstGeom>
          <a:ln>
            <a:solidFill>
              <a:schemeClr val="bg1">
                <a:lumMod val="50000"/>
              </a:schemeClr>
            </a:solidFill>
          </a:ln>
        </p:spPr>
      </p:pic>
      <p:sp>
        <p:nvSpPr>
          <p:cNvPr id="3" name="Rectangle 2">
            <a:extLst>
              <a:ext uri="{FF2B5EF4-FFF2-40B4-BE49-F238E27FC236}">
                <a16:creationId xmlns:a16="http://schemas.microsoft.com/office/drawing/2014/main" id="{BD755027-B644-4123-BE44-B4D854760D98}"/>
              </a:ext>
            </a:extLst>
          </p:cNvPr>
          <p:cNvSpPr/>
          <p:nvPr/>
        </p:nvSpPr>
        <p:spPr>
          <a:xfrm>
            <a:off x="13002016" y="2793304"/>
            <a:ext cx="3782861" cy="5361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a"/>
          </a:p>
        </p:txBody>
      </p:sp>
      <p:graphicFrame>
        <p:nvGraphicFramePr>
          <p:cNvPr id="7" name="Table 6">
            <a:extLst>
              <a:ext uri="{FF2B5EF4-FFF2-40B4-BE49-F238E27FC236}">
                <a16:creationId xmlns:a16="http://schemas.microsoft.com/office/drawing/2014/main" id="{8EFBA2E9-E619-40B7-AF41-CAF3657CC477}"/>
              </a:ext>
            </a:extLst>
          </p:cNvPr>
          <p:cNvGraphicFramePr>
            <a:graphicFrameLocks noGrp="1"/>
          </p:cNvGraphicFramePr>
          <p:nvPr>
            <p:extLst>
              <p:ext uri="{D42A27DB-BD31-4B8C-83A1-F6EECF244321}">
                <p14:modId xmlns:p14="http://schemas.microsoft.com/office/powerpoint/2010/main" val="526992334"/>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86279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ਤੁਸੀਂ ਸਵਾਲ ਪੁੱਛਣ ਲਈ ਵੀ ਇਸ ਫੰਕਸ਼ਨ ਦੀ ਵਰਤੋਂ ਕਰ ਸਕਦੇ ਹੋ।</a:t>
            </a:r>
          </a:p>
        </p:txBody>
      </p:sp>
      <p:graphicFrame>
        <p:nvGraphicFramePr>
          <p:cNvPr id="7" name="Table 6">
            <a:extLst>
              <a:ext uri="{FF2B5EF4-FFF2-40B4-BE49-F238E27FC236}">
                <a16:creationId xmlns:a16="http://schemas.microsoft.com/office/drawing/2014/main" id="{8EFBA2E9-E619-40B7-AF41-CAF3657CC477}"/>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4" name="Picture 3">
            <a:extLst>
              <a:ext uri="{FF2B5EF4-FFF2-40B4-BE49-F238E27FC236}">
                <a16:creationId xmlns:a16="http://schemas.microsoft.com/office/drawing/2014/main" id="{389B467C-4974-47A8-BD70-0343F5E4A841}"/>
              </a:ext>
            </a:extLst>
          </p:cNvPr>
          <p:cNvPicPr>
            <a:picLocks noChangeAspect="1"/>
          </p:cNvPicPr>
          <p:nvPr/>
        </p:nvPicPr>
        <p:blipFill>
          <a:blip r:embed="rId2"/>
          <a:stretch>
            <a:fillRect/>
          </a:stretch>
        </p:blipFill>
        <p:spPr>
          <a:xfrm>
            <a:off x="11937285" y="2829967"/>
            <a:ext cx="4329345" cy="4627065"/>
          </a:xfrm>
          <a:prstGeom prst="rect">
            <a:avLst/>
          </a:prstGeom>
        </p:spPr>
      </p:pic>
      <p:sp>
        <p:nvSpPr>
          <p:cNvPr id="3" name="Rectangle 2">
            <a:extLst>
              <a:ext uri="{FF2B5EF4-FFF2-40B4-BE49-F238E27FC236}">
                <a16:creationId xmlns:a16="http://schemas.microsoft.com/office/drawing/2014/main" id="{BD755027-B644-4123-BE44-B4D854760D98}"/>
              </a:ext>
            </a:extLst>
          </p:cNvPr>
          <p:cNvSpPr/>
          <p:nvPr/>
        </p:nvSpPr>
        <p:spPr>
          <a:xfrm>
            <a:off x="11820916" y="2653429"/>
            <a:ext cx="4485884" cy="50300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a"/>
          </a:p>
        </p:txBody>
      </p:sp>
      <p:sp>
        <p:nvSpPr>
          <p:cNvPr id="8" name="TextBox 7">
            <a:extLst>
              <a:ext uri="{FF2B5EF4-FFF2-40B4-BE49-F238E27FC236}">
                <a16:creationId xmlns:a16="http://schemas.microsoft.com/office/drawing/2014/main" id="{89F9DD81-91C8-4731-A75B-E70F7A897482}"/>
              </a:ext>
            </a:extLst>
          </p:cNvPr>
          <p:cNvSpPr txBox="1"/>
          <p:nvPr/>
        </p:nvSpPr>
        <p:spPr>
          <a:xfrm>
            <a:off x="1271242" y="3619500"/>
            <a:ext cx="10057158" cy="3046988"/>
          </a:xfrm>
          <a:prstGeom prst="rect">
            <a:avLst/>
          </a:prstGeom>
          <a:noFill/>
        </p:spPr>
        <p:txBody>
          <a:bodyPr wrap="square" rtlCol="0">
            <a:spAutoFit/>
          </a:bodyPr>
          <a:lstStyle/>
          <a:p>
            <a:pPr algn="l" defTabSz="1371600" rtl="0">
              <a:lnSpc>
                <a:spcPct val="120000"/>
              </a:lnSpc>
              <a:buClrTx/>
            </a:pPr>
            <a:r>
              <a:rPr lang="pa" sz="4000" b="0" i="0" u="none" kern="1200" baseline="0" dirty="0">
                <a:solidFill>
                  <a:srgbClr val="003366"/>
                </a:solidFill>
                <a:latin typeface="Arial" panose="020B0604020202020204" pitchFamily="34" charset="0"/>
                <a:ea typeface="+mn-ea"/>
                <a:cs typeface="Arial" panose="020B0604020202020204" pitchFamily="34" charset="0"/>
              </a:rPr>
              <a:t>ਉਦਾਹਰਨ ਲਈ, iCON ਪੁਰਾਣੀ ਬਿਮਾਰੀ ਦੇ ਪ੍ਰਬੰਧਨ ਸੰਬੰਧੀ ਵੈਬੀਨਾਰਾਂ ਦੌਰਾਨ, ਤੁਸੀਂ ਆਪਣੇ ਸਿਹਤ ਪ੍ਰਬੰਧਨ ਸਬੰਧੀ ਸਹਾਇਤਾ ਲੈਣ ਬਾਰੇ ਸਵਾਲ ਪੁੱਛਣ ਲਈ ਚੈਟ ਬਾਕਸ ਦੀ ਵਰਤੋਂ ਕਰ ਸਕਦੇ ਹੋ।</a:t>
            </a:r>
          </a:p>
        </p:txBody>
      </p:sp>
    </p:spTree>
    <p:extLst>
      <p:ext uri="{BB962C8B-B14F-4D97-AF65-F5344CB8AC3E}">
        <p14:creationId xmlns:p14="http://schemas.microsoft.com/office/powerpoint/2010/main" val="2972857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7872758" cy="2171428"/>
          </a:xfrm>
          <a:prstGeom prst="rect">
            <a:avLst/>
          </a:prstGeom>
          <a:no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ਤੁਸੀਂ ਹਰ ਵਿਅਕਤੀ ਨੂੰ ਸੁਨੇਹਾ ਭੇਜ ਸਕਦੇ ਹੋ।</a:t>
            </a:r>
          </a:p>
        </p:txBody>
      </p:sp>
      <p:pic>
        <p:nvPicPr>
          <p:cNvPr id="7" name="Picture 6">
            <a:extLst>
              <a:ext uri="{FF2B5EF4-FFF2-40B4-BE49-F238E27FC236}">
                <a16:creationId xmlns:a16="http://schemas.microsoft.com/office/drawing/2014/main" id="{87FE2927-3BFF-4ADD-9998-5A5BA0165F9E}"/>
              </a:ext>
            </a:extLst>
          </p:cNvPr>
          <p:cNvPicPr>
            <a:picLocks noChangeAspect="1"/>
          </p:cNvPicPr>
          <p:nvPr/>
        </p:nvPicPr>
        <p:blipFill>
          <a:blip r:embed="rId2"/>
          <a:stretch>
            <a:fillRect/>
          </a:stretch>
        </p:blipFill>
        <p:spPr>
          <a:xfrm>
            <a:off x="10016837" y="735980"/>
            <a:ext cx="5044408" cy="7758721"/>
          </a:xfrm>
          <a:prstGeom prst="rect">
            <a:avLst/>
          </a:prstGeom>
        </p:spPr>
      </p:pic>
      <p:cxnSp>
        <p:nvCxnSpPr>
          <p:cNvPr id="9" name="Straight Arrow Connector 8">
            <a:extLst>
              <a:ext uri="{FF2B5EF4-FFF2-40B4-BE49-F238E27FC236}">
                <a16:creationId xmlns:a16="http://schemas.microsoft.com/office/drawing/2014/main" id="{F0FDE4EA-FED3-41AA-BA4D-B38F3E21D9CF}"/>
              </a:ext>
            </a:extLst>
          </p:cNvPr>
          <p:cNvCxnSpPr>
            <a:cxnSpLocks/>
          </p:cNvCxnSpPr>
          <p:nvPr/>
        </p:nvCxnSpPr>
        <p:spPr>
          <a:xfrm>
            <a:off x="5257800" y="2556164"/>
            <a:ext cx="5507182" cy="4180705"/>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69658B4E-CCE6-49ED-9CFE-69EA8D4EFD8B}"/>
              </a:ext>
            </a:extLst>
          </p:cNvPr>
          <p:cNvGraphicFramePr>
            <a:graphicFrameLocks noGrp="1"/>
          </p:cNvGraphicFramePr>
          <p:nvPr>
            <p:extLst>
              <p:ext uri="{D42A27DB-BD31-4B8C-83A1-F6EECF244321}">
                <p14:modId xmlns:p14="http://schemas.microsoft.com/office/powerpoint/2010/main" val="419550493"/>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310686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7872758" cy="2171428"/>
          </a:xfrm>
          <a:prstGeom prst="rect">
            <a:avLst/>
          </a:prstGeom>
          <a:no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ਤੁਸੀਂ ਇੱਕ ਵਿਅਕਤੀ ਨੂੰ ਸੁਨੇਹਾ ਭੇਜ ਸਕਦੇ ਹੋ।</a:t>
            </a:r>
          </a:p>
        </p:txBody>
      </p:sp>
      <p:pic>
        <p:nvPicPr>
          <p:cNvPr id="8" name="Picture 7">
            <a:extLst>
              <a:ext uri="{FF2B5EF4-FFF2-40B4-BE49-F238E27FC236}">
                <a16:creationId xmlns:a16="http://schemas.microsoft.com/office/drawing/2014/main" id="{E7EE07D7-A629-4AB1-BE3E-49C3574719B3}"/>
              </a:ext>
            </a:extLst>
          </p:cNvPr>
          <p:cNvPicPr>
            <a:picLocks noChangeAspect="1"/>
          </p:cNvPicPr>
          <p:nvPr/>
        </p:nvPicPr>
        <p:blipFill>
          <a:blip r:embed="rId2"/>
          <a:stretch>
            <a:fillRect/>
          </a:stretch>
        </p:blipFill>
        <p:spPr>
          <a:xfrm>
            <a:off x="9996057" y="735980"/>
            <a:ext cx="5378938" cy="8061767"/>
          </a:xfrm>
          <a:prstGeom prst="rect">
            <a:avLst/>
          </a:prstGeom>
        </p:spPr>
      </p:pic>
      <p:cxnSp>
        <p:nvCxnSpPr>
          <p:cNvPr id="9" name="Straight Arrow Connector 8">
            <a:extLst>
              <a:ext uri="{FF2B5EF4-FFF2-40B4-BE49-F238E27FC236}">
                <a16:creationId xmlns:a16="http://schemas.microsoft.com/office/drawing/2014/main" id="{F0FDE4EA-FED3-41AA-BA4D-B38F3E21D9CF}"/>
              </a:ext>
            </a:extLst>
          </p:cNvPr>
          <p:cNvCxnSpPr>
            <a:cxnSpLocks/>
          </p:cNvCxnSpPr>
          <p:nvPr/>
        </p:nvCxnSpPr>
        <p:spPr>
          <a:xfrm>
            <a:off x="5798127" y="2535382"/>
            <a:ext cx="4987637" cy="2805545"/>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D3C8FBB6-0E7B-4B72-B2CC-4D89CA624403}"/>
              </a:ext>
            </a:extLst>
          </p:cNvPr>
          <p:cNvGraphicFramePr>
            <a:graphicFrameLocks noGrp="1"/>
          </p:cNvGraphicFramePr>
          <p:nvPr>
            <p:extLst>
              <p:ext uri="{D42A27DB-BD31-4B8C-83A1-F6EECF244321}">
                <p14:modId xmlns:p14="http://schemas.microsoft.com/office/powerpoint/2010/main" val="2395051805"/>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42785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ਚੈਟ ਬਾਕਸ ਖੋਲ੍ਹਣ ਲਈ ਚੈਟ</a:t>
            </a:r>
            <a:r>
              <a:rPr lang="en-US" sz="4800" b="0" i="0" u="none" kern="1200" baseline="0" dirty="0">
                <a:solidFill>
                  <a:srgbClr val="003366"/>
                </a:solidFill>
                <a:latin typeface="Arial" panose="020B0604020202020204" pitchFamily="34" charset="0"/>
                <a:ea typeface="+mn-ea"/>
                <a:cs typeface="Arial" panose="020B0604020202020204" pitchFamily="34" charset="0"/>
              </a:rPr>
              <a:t>     </a:t>
            </a:r>
            <a:r>
              <a:rPr lang="pa" sz="4800" b="0" i="0" u="none" kern="1200" baseline="0" dirty="0">
                <a:solidFill>
                  <a:srgbClr val="003366"/>
                </a:solidFill>
                <a:latin typeface="Arial" panose="020B0604020202020204" pitchFamily="34" charset="0"/>
                <a:ea typeface="+mn-ea"/>
                <a:cs typeface="Arial" panose="020B0604020202020204" pitchFamily="34" charset="0"/>
              </a:rPr>
              <a:t> ਆਈਕਨ 'ਤੇ ਕਲਿੱਕ ਕਰੋ।</a:t>
            </a:r>
          </a:p>
        </p:txBody>
      </p:sp>
      <p:pic>
        <p:nvPicPr>
          <p:cNvPr id="3" name="Picture 2">
            <a:extLst>
              <a:ext uri="{FF2B5EF4-FFF2-40B4-BE49-F238E27FC236}">
                <a16:creationId xmlns:a16="http://schemas.microsoft.com/office/drawing/2014/main" id="{66C4DC36-17F1-49F1-9950-6E881B0C3888}"/>
              </a:ext>
            </a:extLst>
          </p:cNvPr>
          <p:cNvPicPr>
            <a:picLocks noChangeAspect="1"/>
          </p:cNvPicPr>
          <p:nvPr/>
        </p:nvPicPr>
        <p:blipFill rotWithShape="1">
          <a:blip r:embed="rId2"/>
          <a:srcRect t="11235" b="2910"/>
          <a:stretch/>
        </p:blipFill>
        <p:spPr>
          <a:xfrm>
            <a:off x="1405842" y="2078181"/>
            <a:ext cx="12690728" cy="6130637"/>
          </a:xfrm>
          <a:prstGeom prst="rect">
            <a:avLst/>
          </a:prstGeom>
          <a:ln>
            <a:solidFill>
              <a:schemeClr val="bg1">
                <a:lumMod val="50000"/>
              </a:schemeClr>
            </a:solidFill>
          </a:ln>
        </p:spPr>
      </p:pic>
      <p:pic>
        <p:nvPicPr>
          <p:cNvPr id="7" name="Graphic 6" descr="Female Profile">
            <a:extLst>
              <a:ext uri="{FF2B5EF4-FFF2-40B4-BE49-F238E27FC236}">
                <a16:creationId xmlns:a16="http://schemas.microsoft.com/office/drawing/2014/main" id="{FE35F597-E393-48D4-A36D-BE8E024AB6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0479" y="2856488"/>
            <a:ext cx="1289484" cy="1289484"/>
          </a:xfrm>
          <a:prstGeom prst="rect">
            <a:avLst/>
          </a:prstGeom>
        </p:spPr>
      </p:pic>
      <p:pic>
        <p:nvPicPr>
          <p:cNvPr id="9" name="Picture 8">
            <a:extLst>
              <a:ext uri="{FF2B5EF4-FFF2-40B4-BE49-F238E27FC236}">
                <a16:creationId xmlns:a16="http://schemas.microsoft.com/office/drawing/2014/main" id="{48A98D6B-FA13-43FB-A5D5-68E1414D5BF8}"/>
              </a:ext>
            </a:extLst>
          </p:cNvPr>
          <p:cNvPicPr>
            <a:picLocks noChangeAspect="1"/>
          </p:cNvPicPr>
          <p:nvPr/>
        </p:nvPicPr>
        <p:blipFill rotWithShape="1">
          <a:blip r:embed="rId5"/>
          <a:srcRect l="14853" r="10223"/>
          <a:stretch/>
        </p:blipFill>
        <p:spPr>
          <a:xfrm>
            <a:off x="3872740" y="4379590"/>
            <a:ext cx="13009418" cy="2194858"/>
          </a:xfrm>
          <a:prstGeom prst="rect">
            <a:avLst/>
          </a:prstGeom>
          <a:ln w="38100">
            <a:solidFill>
              <a:schemeClr val="bg1">
                <a:lumMod val="65000"/>
              </a:schemeClr>
            </a:solidFill>
          </a:ln>
        </p:spPr>
      </p:pic>
      <p:cxnSp>
        <p:nvCxnSpPr>
          <p:cNvPr id="12" name="Straight Arrow Connector 11">
            <a:extLst>
              <a:ext uri="{FF2B5EF4-FFF2-40B4-BE49-F238E27FC236}">
                <a16:creationId xmlns:a16="http://schemas.microsoft.com/office/drawing/2014/main" id="{75949347-F28B-4E7C-8C66-E034322D36E8}"/>
              </a:ext>
            </a:extLst>
          </p:cNvPr>
          <p:cNvCxnSpPr>
            <a:cxnSpLocks/>
          </p:cNvCxnSpPr>
          <p:nvPr/>
        </p:nvCxnSpPr>
        <p:spPr>
          <a:xfrm flipH="1">
            <a:off x="6483927" y="5985164"/>
            <a:ext cx="2971294" cy="1662545"/>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5085DAB-5287-4455-AEAE-5C7743C6A72C}"/>
              </a:ext>
            </a:extLst>
          </p:cNvPr>
          <p:cNvPicPr>
            <a:picLocks noChangeAspect="1"/>
          </p:cNvPicPr>
          <p:nvPr/>
        </p:nvPicPr>
        <p:blipFill>
          <a:blip r:embed="rId6"/>
          <a:stretch>
            <a:fillRect/>
          </a:stretch>
        </p:blipFill>
        <p:spPr>
          <a:xfrm>
            <a:off x="7370173" y="795509"/>
            <a:ext cx="762066" cy="670618"/>
          </a:xfrm>
          <a:prstGeom prst="rect">
            <a:avLst/>
          </a:prstGeom>
        </p:spPr>
      </p:pic>
      <p:graphicFrame>
        <p:nvGraphicFramePr>
          <p:cNvPr id="11" name="Table 10">
            <a:extLst>
              <a:ext uri="{FF2B5EF4-FFF2-40B4-BE49-F238E27FC236}">
                <a16:creationId xmlns:a16="http://schemas.microsoft.com/office/drawing/2014/main" id="{31B49BD6-B0D9-460C-ACB9-78A04DFA51C5}"/>
              </a:ext>
            </a:extLst>
          </p:cNvPr>
          <p:cNvGraphicFramePr>
            <a:graphicFrameLocks noGrp="1"/>
          </p:cNvGraphicFramePr>
          <p:nvPr>
            <p:extLst>
              <p:ext uri="{D42A27DB-BD31-4B8C-83A1-F6EECF244321}">
                <p14:modId xmlns:p14="http://schemas.microsoft.com/office/powerpoint/2010/main" val="647455538"/>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375631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a:xfrm>
            <a:off x="1257300" y="547688"/>
            <a:ext cx="15773400" cy="1988345"/>
          </a:xfrm>
        </p:spPr>
        <p:txBody>
          <a:bodyPr>
            <a:normAutofit/>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ਸਪੀਕਰ ਵਿਊ ਅਤੇ ਗੈਲਰੀ ਵਿਊ</a:t>
            </a:r>
          </a:p>
        </p:txBody>
      </p:sp>
      <p:sp>
        <p:nvSpPr>
          <p:cNvPr id="3" name="TextBox 2">
            <a:extLst>
              <a:ext uri="{FF2B5EF4-FFF2-40B4-BE49-F238E27FC236}">
                <a16:creationId xmlns:a16="http://schemas.microsoft.com/office/drawing/2014/main" id="{9FBF804A-563D-4EF7-AEBB-C20536F96E2E}"/>
              </a:ext>
            </a:extLst>
          </p:cNvPr>
          <p:cNvSpPr txBox="1"/>
          <p:nvPr/>
        </p:nvSpPr>
        <p:spPr>
          <a:xfrm flipH="1">
            <a:off x="5004946" y="6416341"/>
            <a:ext cx="545186" cy="215444"/>
          </a:xfrm>
          <a:prstGeom prst="rect">
            <a:avLst/>
          </a:prstGeom>
          <a:solidFill>
            <a:schemeClr val="tx1">
              <a:lumMod val="65000"/>
              <a:lumOff val="35000"/>
            </a:schemeClr>
          </a:solidFill>
        </p:spPr>
        <p:txBody>
          <a:bodyPr wrap="square" rtlCol="0">
            <a:spAutoFit/>
          </a:bodyPr>
          <a:lstStyle/>
          <a:p>
            <a:endParaRPr lang="pa" sz="800" dirty="0"/>
          </a:p>
        </p:txBody>
      </p:sp>
      <p:graphicFrame>
        <p:nvGraphicFramePr>
          <p:cNvPr id="11" name="Table 10">
            <a:extLst>
              <a:ext uri="{FF2B5EF4-FFF2-40B4-BE49-F238E27FC236}">
                <a16:creationId xmlns:a16="http://schemas.microsoft.com/office/drawing/2014/main" id="{B4ADF6AC-E58F-43F7-AF5C-00F3FD49B33B}"/>
              </a:ext>
            </a:extLst>
          </p:cNvPr>
          <p:cNvGraphicFramePr>
            <a:graphicFrameLocks noGrp="1"/>
          </p:cNvGraphicFramePr>
          <p:nvPr>
            <p:extLst>
              <p:ext uri="{D42A27DB-BD31-4B8C-83A1-F6EECF244321}">
                <p14:modId xmlns:p14="http://schemas.microsoft.com/office/powerpoint/2010/main" val="838638521"/>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2050" name="Picture 2" descr="People on a Video Call">
            <a:extLst>
              <a:ext uri="{FF2B5EF4-FFF2-40B4-BE49-F238E27FC236}">
                <a16:creationId xmlns:a16="http://schemas.microsoft.com/office/drawing/2014/main" id="{7B25A420-2516-4D23-A6F3-96973A609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52" y="3327547"/>
            <a:ext cx="5645176" cy="40899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ople on a Video Call">
            <a:extLst>
              <a:ext uri="{FF2B5EF4-FFF2-40B4-BE49-F238E27FC236}">
                <a16:creationId xmlns:a16="http://schemas.microsoft.com/office/drawing/2014/main" id="{6B44239E-2990-43B9-AF96-CB4C71EF1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33" b="16755"/>
          <a:stretch/>
        </p:blipFill>
        <p:spPr bwMode="auto">
          <a:xfrm>
            <a:off x="10134061" y="3327547"/>
            <a:ext cx="5626152" cy="40899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A990E8D-C4F2-4282-A375-FB7A1E385A34}"/>
              </a:ext>
            </a:extLst>
          </p:cNvPr>
          <p:cNvSpPr/>
          <p:nvPr/>
        </p:nvSpPr>
        <p:spPr>
          <a:xfrm>
            <a:off x="6222638" y="7102370"/>
            <a:ext cx="1308462" cy="276999"/>
          </a:xfrm>
          <a:prstGeom prst="rect">
            <a:avLst/>
          </a:prstGeom>
        </p:spPr>
        <p:txBody>
          <a:bodyPr wrap="square">
            <a:spAutoFit/>
          </a:bodyPr>
          <a:lstStyle/>
          <a:p>
            <a:pPr algn="l" rtl="0"/>
            <a:r>
              <a:rPr lang="pa" sz="1200" b="0" i="0" u="none" baseline="0">
                <a:solidFill>
                  <a:schemeClr val="bg1">
                    <a:lumMod val="65000"/>
                  </a:schemeClr>
                </a:solidFill>
              </a:rPr>
              <a:t>(Shvets, 2020a)</a:t>
            </a:r>
          </a:p>
        </p:txBody>
      </p:sp>
      <p:sp>
        <p:nvSpPr>
          <p:cNvPr id="22" name="Rectangle 21">
            <a:extLst>
              <a:ext uri="{FF2B5EF4-FFF2-40B4-BE49-F238E27FC236}">
                <a16:creationId xmlns:a16="http://schemas.microsoft.com/office/drawing/2014/main" id="{0C268914-ED97-4459-BFED-CD3E23007DFF}"/>
              </a:ext>
            </a:extLst>
          </p:cNvPr>
          <p:cNvSpPr/>
          <p:nvPr/>
        </p:nvSpPr>
        <p:spPr>
          <a:xfrm>
            <a:off x="14553838" y="7102370"/>
            <a:ext cx="1308462" cy="276999"/>
          </a:xfrm>
          <a:prstGeom prst="rect">
            <a:avLst/>
          </a:prstGeom>
        </p:spPr>
        <p:txBody>
          <a:bodyPr wrap="square">
            <a:spAutoFit/>
          </a:bodyPr>
          <a:lstStyle/>
          <a:p>
            <a:pPr algn="l" rtl="0"/>
            <a:r>
              <a:rPr lang="pa" sz="1200" b="0" i="0" u="none" baseline="0">
                <a:solidFill>
                  <a:schemeClr val="bg1">
                    <a:lumMod val="65000"/>
                  </a:schemeClr>
                </a:solidFill>
              </a:rPr>
              <a:t>(Shvets, 2020b)</a:t>
            </a:r>
          </a:p>
        </p:txBody>
      </p:sp>
    </p:spTree>
    <p:extLst>
      <p:ext uri="{BB962C8B-B14F-4D97-AF65-F5344CB8AC3E}">
        <p14:creationId xmlns:p14="http://schemas.microsoft.com/office/powerpoint/2010/main" val="244457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2171428"/>
          </a:xfrm>
          <a:prstGeom prst="rect">
            <a:avLst/>
          </a:prstGeom>
          <a:noFill/>
        </p:spPr>
        <p:txBody>
          <a:bodyPr wrap="square" rtlCol="0">
            <a:spAutoFit/>
          </a:bodyPr>
          <a:lstStyle/>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ਚੈਟ ਬਾਕਸ ਵਿੱਚ ਆਪਣਾ ਸੁਨੇਹਾ ਟਾਈਪ ਕਰੋ।  </a:t>
            </a:r>
          </a:p>
          <a:p>
            <a:pPr algn="l" defTabSz="1371600" rtl="0">
              <a:lnSpc>
                <a:spcPct val="150000"/>
              </a:lnSpc>
              <a:buClrTx/>
            </a:pPr>
            <a:r>
              <a:rPr lang="pa" sz="4800" b="0" i="0" u="none" kern="1200" baseline="0">
                <a:solidFill>
                  <a:srgbClr val="003366"/>
                </a:solidFill>
                <a:latin typeface="Arial" panose="020B0604020202020204" pitchFamily="34" charset="0"/>
                <a:ea typeface="+mn-ea"/>
                <a:cs typeface="Arial" panose="020B0604020202020204" pitchFamily="34" charset="0"/>
              </a:rPr>
              <a:t>ਫਿਰ, ਆਪਣਾ ਸੁਨੇਹਾ ਭੇਜਣ ਲਈ "ਐਂਟਰ" ਟਾਈਪ ਕਰੋ।</a:t>
            </a:r>
          </a:p>
        </p:txBody>
      </p:sp>
      <p:graphicFrame>
        <p:nvGraphicFramePr>
          <p:cNvPr id="7" name="Table 6">
            <a:extLst>
              <a:ext uri="{FF2B5EF4-FFF2-40B4-BE49-F238E27FC236}">
                <a16:creationId xmlns:a16="http://schemas.microsoft.com/office/drawing/2014/main" id="{F23536F9-84C2-4003-9D33-9500B99B8F02}"/>
              </a:ext>
            </a:extLst>
          </p:cNvPr>
          <p:cNvGraphicFramePr>
            <a:graphicFrameLocks noGrp="1"/>
          </p:cNvGraphicFramePr>
          <p:nvPr>
            <p:extLst>
              <p:ext uri="{D42A27DB-BD31-4B8C-83A1-F6EECF244321}">
                <p14:modId xmlns:p14="http://schemas.microsoft.com/office/powerpoint/2010/main" val="9908364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6" name="Picture 2" descr="Person Using Macbook">
            <a:extLst>
              <a:ext uri="{FF2B5EF4-FFF2-40B4-BE49-F238E27FC236}">
                <a16:creationId xmlns:a16="http://schemas.microsoft.com/office/drawing/2014/main" id="{AC63D236-1B8D-44A0-A8D8-1EFF5E08D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5800" y="4523441"/>
            <a:ext cx="6170613" cy="41137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CA06A5-435A-4B1B-8A45-57CEE2465480}"/>
              </a:ext>
            </a:extLst>
          </p:cNvPr>
          <p:cNvPicPr>
            <a:picLocks noChangeAspect="1"/>
          </p:cNvPicPr>
          <p:nvPr/>
        </p:nvPicPr>
        <p:blipFill rotWithShape="1">
          <a:blip r:embed="rId3"/>
          <a:srcRect l="1897" r="2457" b="6641"/>
          <a:stretch/>
        </p:blipFill>
        <p:spPr>
          <a:xfrm>
            <a:off x="1754187" y="3597874"/>
            <a:ext cx="8535856" cy="4182041"/>
          </a:xfrm>
          <a:prstGeom prst="rect">
            <a:avLst/>
          </a:prstGeom>
          <a:ln w="38100">
            <a:solidFill>
              <a:schemeClr val="bg1">
                <a:lumMod val="50000"/>
              </a:schemeClr>
            </a:solidFill>
          </a:ln>
        </p:spPr>
      </p:pic>
      <p:sp>
        <p:nvSpPr>
          <p:cNvPr id="8" name="Rectangle 7">
            <a:extLst>
              <a:ext uri="{FF2B5EF4-FFF2-40B4-BE49-F238E27FC236}">
                <a16:creationId xmlns:a16="http://schemas.microsoft.com/office/drawing/2014/main" id="{D0515E4C-5D29-463E-88D4-FA7AC09A2C8D}"/>
              </a:ext>
            </a:extLst>
          </p:cNvPr>
          <p:cNvSpPr/>
          <p:nvPr/>
        </p:nvSpPr>
        <p:spPr>
          <a:xfrm>
            <a:off x="14697486" y="8354949"/>
            <a:ext cx="1341027" cy="276999"/>
          </a:xfrm>
          <a:prstGeom prst="rect">
            <a:avLst/>
          </a:prstGeom>
        </p:spPr>
        <p:txBody>
          <a:bodyPr wrap="square">
            <a:spAutoFit/>
          </a:bodyPr>
          <a:lstStyle/>
          <a:p>
            <a:pPr algn="l" rtl="0"/>
            <a:r>
              <a:rPr lang="pa" sz="1200" b="0" i="0" u="none" baseline="0">
                <a:solidFill>
                  <a:schemeClr val="bg1">
                    <a:lumMod val="65000"/>
                  </a:schemeClr>
                </a:solidFill>
              </a:rPr>
              <a:t>(Burst, 2017)</a:t>
            </a:r>
          </a:p>
        </p:txBody>
      </p:sp>
    </p:spTree>
    <p:extLst>
      <p:ext uri="{BB962C8B-B14F-4D97-AF65-F5344CB8AC3E}">
        <p14:creationId xmlns:p14="http://schemas.microsoft.com/office/powerpoint/2010/main" val="334355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6896013" cy="2215991"/>
          </a:xfrm>
          <a:prstGeom prst="rect">
            <a:avLst/>
          </a:prstGeom>
          <a:noFill/>
        </p:spPr>
        <p:txBody>
          <a:bodyPr wrap="square" rtlCol="0">
            <a:spAutoFit/>
          </a:bodyPr>
          <a:lstStyle/>
          <a:p>
            <a:pPr algn="l" defTabSz="1371600" rtl="0">
              <a:lnSpc>
                <a:spcPct val="150000"/>
              </a:lnSpc>
              <a:buClrTx/>
            </a:pPr>
            <a:r>
              <a:rPr lang="pa" sz="4800" b="0" i="0" u="none" kern="1200" baseline="0" dirty="0">
                <a:solidFill>
                  <a:srgbClr val="003366"/>
                </a:solidFill>
                <a:latin typeface="Arial" panose="020B0604020202020204" pitchFamily="34" charset="0"/>
                <a:ea typeface="+mn-ea"/>
                <a:cs typeface="Arial" panose="020B0604020202020204" pitchFamily="34" charset="0"/>
              </a:rPr>
              <a:t>ਤੁਹਾਡੇ ਸੁਨੇਹੇ ਵੱਖਰੇ ਰੰਗ </a:t>
            </a:r>
            <a:br>
              <a:rPr lang="en-US" sz="4800" b="0" i="0" u="none" kern="1200" baseline="0" dirty="0">
                <a:solidFill>
                  <a:srgbClr val="003366"/>
                </a:solidFill>
                <a:latin typeface="Arial" panose="020B0604020202020204" pitchFamily="34" charset="0"/>
                <a:ea typeface="+mn-ea"/>
                <a:cs typeface="Arial" panose="020B0604020202020204" pitchFamily="34" charset="0"/>
              </a:rPr>
            </a:br>
            <a:r>
              <a:rPr lang="pa" sz="4800" b="0" i="0" u="none" kern="1200" baseline="0" dirty="0">
                <a:solidFill>
                  <a:srgbClr val="003366"/>
                </a:solidFill>
                <a:latin typeface="Arial" panose="020B0604020202020204" pitchFamily="34" charset="0"/>
                <a:ea typeface="+mn-ea"/>
                <a:cs typeface="Arial" panose="020B0604020202020204" pitchFamily="34" charset="0"/>
              </a:rPr>
              <a:t>ਵਿੱਚ ਹੋਣਗੇ।</a:t>
            </a:r>
          </a:p>
        </p:txBody>
      </p:sp>
      <p:pic>
        <p:nvPicPr>
          <p:cNvPr id="2" name="Picture 1">
            <a:extLst>
              <a:ext uri="{FF2B5EF4-FFF2-40B4-BE49-F238E27FC236}">
                <a16:creationId xmlns:a16="http://schemas.microsoft.com/office/drawing/2014/main" id="{6A5596B5-E050-4975-876F-F8D72478DEF8}"/>
              </a:ext>
            </a:extLst>
          </p:cNvPr>
          <p:cNvPicPr>
            <a:picLocks noChangeAspect="1"/>
          </p:cNvPicPr>
          <p:nvPr/>
        </p:nvPicPr>
        <p:blipFill>
          <a:blip r:embed="rId2"/>
          <a:stretch>
            <a:fillRect/>
          </a:stretch>
        </p:blipFill>
        <p:spPr>
          <a:xfrm>
            <a:off x="9912927" y="704099"/>
            <a:ext cx="4422978" cy="7996420"/>
          </a:xfrm>
          <a:prstGeom prst="rect">
            <a:avLst/>
          </a:prstGeom>
        </p:spPr>
      </p:pic>
      <p:cxnSp>
        <p:nvCxnSpPr>
          <p:cNvPr id="6" name="Straight Arrow Connector 5">
            <a:extLst>
              <a:ext uri="{FF2B5EF4-FFF2-40B4-BE49-F238E27FC236}">
                <a16:creationId xmlns:a16="http://schemas.microsoft.com/office/drawing/2014/main" id="{AF95D0AE-7DA3-4D96-A95D-7DB6D9052CF5}"/>
              </a:ext>
            </a:extLst>
          </p:cNvPr>
          <p:cNvCxnSpPr>
            <a:cxnSpLocks/>
          </p:cNvCxnSpPr>
          <p:nvPr/>
        </p:nvCxnSpPr>
        <p:spPr>
          <a:xfrm>
            <a:off x="7585364" y="2410691"/>
            <a:ext cx="2743200" cy="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55884A-4929-4A80-991E-EE36110D1E67}"/>
              </a:ext>
            </a:extLst>
          </p:cNvPr>
          <p:cNvCxnSpPr>
            <a:cxnSpLocks/>
          </p:cNvCxnSpPr>
          <p:nvPr/>
        </p:nvCxnSpPr>
        <p:spPr>
          <a:xfrm>
            <a:off x="7268308" y="3118338"/>
            <a:ext cx="3060256" cy="1628922"/>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3E9FB42E-A5AF-475D-98E2-68A0AE535B76}"/>
              </a:ext>
            </a:extLst>
          </p:cNvPr>
          <p:cNvGraphicFramePr>
            <a:graphicFrameLocks noGrp="1"/>
          </p:cNvGraphicFramePr>
          <p:nvPr>
            <p:extLst>
              <p:ext uri="{D42A27DB-BD31-4B8C-83A1-F6EECF244321}">
                <p14:modId xmlns:p14="http://schemas.microsoft.com/office/powerpoint/2010/main" val="2494218567"/>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279799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ਹੁਣੇ ਚੈਟ ਵਿੱਚ ਸੁਨੇਹਾ ਭੇਜਣ ਦੀ ਕੋਸ਼ਿਸ਼ ਕਰੋ।</a:t>
            </a:r>
          </a:p>
        </p:txBody>
      </p:sp>
      <p:pic>
        <p:nvPicPr>
          <p:cNvPr id="3" name="Picture 2">
            <a:extLst>
              <a:ext uri="{FF2B5EF4-FFF2-40B4-BE49-F238E27FC236}">
                <a16:creationId xmlns:a16="http://schemas.microsoft.com/office/drawing/2014/main" id="{1114A3F4-C352-4CDE-AE81-84C97CF743AF}"/>
              </a:ext>
            </a:extLst>
          </p:cNvPr>
          <p:cNvPicPr>
            <a:picLocks noChangeAspect="1"/>
          </p:cNvPicPr>
          <p:nvPr/>
        </p:nvPicPr>
        <p:blipFill>
          <a:blip r:embed="rId2"/>
          <a:stretch>
            <a:fillRect/>
          </a:stretch>
        </p:blipFill>
        <p:spPr>
          <a:xfrm>
            <a:off x="8783686" y="2530688"/>
            <a:ext cx="8233072" cy="5661782"/>
          </a:xfrm>
          <a:prstGeom prst="rect">
            <a:avLst/>
          </a:prstGeom>
        </p:spPr>
      </p:pic>
      <p:pic>
        <p:nvPicPr>
          <p:cNvPr id="2" name="Picture 1">
            <a:extLst>
              <a:ext uri="{FF2B5EF4-FFF2-40B4-BE49-F238E27FC236}">
                <a16:creationId xmlns:a16="http://schemas.microsoft.com/office/drawing/2014/main" id="{6559DDCE-6658-4856-9C50-A8DAAF83676F}"/>
              </a:ext>
            </a:extLst>
          </p:cNvPr>
          <p:cNvPicPr>
            <a:picLocks noChangeAspect="1"/>
          </p:cNvPicPr>
          <p:nvPr/>
        </p:nvPicPr>
        <p:blipFill rotWithShape="1">
          <a:blip r:embed="rId3"/>
          <a:srcRect l="16626" r="12545"/>
          <a:stretch/>
        </p:blipFill>
        <p:spPr>
          <a:xfrm>
            <a:off x="1271242" y="2283155"/>
            <a:ext cx="10889673" cy="1943428"/>
          </a:xfrm>
          <a:prstGeom prst="rect">
            <a:avLst/>
          </a:prstGeom>
          <a:ln w="38100">
            <a:solidFill>
              <a:schemeClr val="bg1">
                <a:lumMod val="50000"/>
              </a:schemeClr>
            </a:solidFill>
          </a:ln>
        </p:spPr>
      </p:pic>
      <p:sp>
        <p:nvSpPr>
          <p:cNvPr id="6" name="TextBox 5">
            <a:extLst>
              <a:ext uri="{FF2B5EF4-FFF2-40B4-BE49-F238E27FC236}">
                <a16:creationId xmlns:a16="http://schemas.microsoft.com/office/drawing/2014/main" id="{FDFCB129-E1CB-4ED5-80E0-F1B7F5E3788A}"/>
              </a:ext>
            </a:extLst>
          </p:cNvPr>
          <p:cNvSpPr txBox="1"/>
          <p:nvPr/>
        </p:nvSpPr>
        <p:spPr>
          <a:xfrm>
            <a:off x="1271242" y="5001407"/>
            <a:ext cx="6503643" cy="2785378"/>
          </a:xfrm>
          <a:prstGeom prst="rect">
            <a:avLst/>
          </a:prstGeom>
          <a:noFill/>
        </p:spPr>
        <p:txBody>
          <a:bodyPr wrap="square" rtlCol="0">
            <a:spAutoFit/>
          </a:bodyPr>
          <a:lstStyle/>
          <a:p>
            <a:pPr marL="514350" indent="-514350" algn="l" rtl="0">
              <a:lnSpc>
                <a:spcPct val="150000"/>
              </a:lnSpc>
              <a:buAutoNum type="arabicPeriod"/>
            </a:pPr>
            <a:r>
              <a:rPr lang="pa" sz="3500" b="0" i="0" u="none" baseline="0"/>
              <a:t>"ਚੈਟ" 'ਤੇ ਕਲਿੱਕ ਕਰੋ।</a:t>
            </a:r>
          </a:p>
          <a:p>
            <a:pPr marL="514350" indent="-514350" algn="l" rtl="0">
              <a:lnSpc>
                <a:spcPct val="150000"/>
              </a:lnSpc>
              <a:buAutoNum type="arabicPeriod"/>
            </a:pPr>
            <a:r>
              <a:rPr lang="pa" sz="3500" b="0" i="0" u="none" baseline="0"/>
              <a:t>ਚੈਟ ਬਾਕਸ ਵਿੱਚ "ਹੈਲੋ" ਟਾਈਪ ਕਰੋ।</a:t>
            </a:r>
          </a:p>
          <a:p>
            <a:pPr marL="514350" indent="-514350" algn="l" rtl="0">
              <a:buAutoNum type="arabicPeriod"/>
            </a:pPr>
            <a:r>
              <a:rPr lang="pa" sz="3500" b="0" i="0" u="none" baseline="0"/>
              <a:t>ਆਪਣੇ ਕੀਬੋਰਡ 'ਤੇ ਐਂਟਰ ਬਟਨ ਦਬਾਓ।</a:t>
            </a:r>
          </a:p>
        </p:txBody>
      </p:sp>
      <p:pic>
        <p:nvPicPr>
          <p:cNvPr id="7" name="Graphic 6" descr="Cursor">
            <a:extLst>
              <a:ext uri="{FF2B5EF4-FFF2-40B4-BE49-F238E27FC236}">
                <a16:creationId xmlns:a16="http://schemas.microsoft.com/office/drawing/2014/main" id="{CEB955B9-E446-4DC4-8C63-F89650AAC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8766" y="3847068"/>
            <a:ext cx="1517789" cy="1517789"/>
          </a:xfrm>
          <a:prstGeom prst="rect">
            <a:avLst/>
          </a:prstGeom>
        </p:spPr>
      </p:pic>
      <p:cxnSp>
        <p:nvCxnSpPr>
          <p:cNvPr id="9" name="Straight Arrow Connector 8">
            <a:extLst>
              <a:ext uri="{FF2B5EF4-FFF2-40B4-BE49-F238E27FC236}">
                <a16:creationId xmlns:a16="http://schemas.microsoft.com/office/drawing/2014/main" id="{6D0A3B16-C878-40D1-AE7C-BA0DF7D92357}"/>
              </a:ext>
            </a:extLst>
          </p:cNvPr>
          <p:cNvCxnSpPr>
            <a:cxnSpLocks/>
          </p:cNvCxnSpPr>
          <p:nvPr/>
        </p:nvCxnSpPr>
        <p:spPr>
          <a:xfrm>
            <a:off x="7774885" y="6304346"/>
            <a:ext cx="1008801"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88BF0093-BE56-46C2-800B-1F7E3067F3E9}"/>
              </a:ext>
            </a:extLst>
          </p:cNvPr>
          <p:cNvGraphicFramePr>
            <a:graphicFrameLocks noGrp="1"/>
          </p:cNvGraphicFramePr>
          <p:nvPr>
            <p:extLst>
              <p:ext uri="{D42A27DB-BD31-4B8C-83A1-F6EECF244321}">
                <p14:modId xmlns:p14="http://schemas.microsoft.com/office/powerpoint/2010/main" val="2796143599"/>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4215011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E9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a:bodyPr>
          <a:lstStyle/>
          <a:p>
            <a:pPr algn="l" rtl="0"/>
            <a:r>
              <a:rPr lang="pa" sz="7500" b="1"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p:txBody>
      </p:sp>
      <p:graphicFrame>
        <p:nvGraphicFramePr>
          <p:cNvPr id="6" name="Table 5">
            <a:extLst>
              <a:ext uri="{FF2B5EF4-FFF2-40B4-BE49-F238E27FC236}">
                <a16:creationId xmlns:a16="http://schemas.microsoft.com/office/drawing/2014/main" id="{45293E33-DF15-42CE-9C6F-AE8AE9AE219F}"/>
              </a:ext>
            </a:extLst>
          </p:cNvPr>
          <p:cNvGraphicFramePr>
            <a:graphicFrameLocks noGrp="1"/>
          </p:cNvGraphicFramePr>
          <p:nvPr>
            <p:extLst>
              <p:ext uri="{D42A27DB-BD31-4B8C-83A1-F6EECF244321}">
                <p14:modId xmlns:p14="http://schemas.microsoft.com/office/powerpoint/2010/main" val="283997451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tx1">
                              <a:lumMod val="50000"/>
                              <a:lumOff val="5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9" name="Picture 2" descr="Fa C B - Zoom Clip Art Video Conferencing - Png Download (960x540), Png Download">
            <a:extLst>
              <a:ext uri="{FF2B5EF4-FFF2-40B4-BE49-F238E27FC236}">
                <a16:creationId xmlns:a16="http://schemas.microsoft.com/office/drawing/2014/main" id="{1E4AEAA5-716E-4162-94F6-A2DC60A36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11" y="2948399"/>
            <a:ext cx="7823178" cy="48544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55FFB87-69DA-4679-89E4-659D8994E6FE}"/>
              </a:ext>
            </a:extLst>
          </p:cNvPr>
          <p:cNvPicPr>
            <a:picLocks noChangeAspect="1"/>
          </p:cNvPicPr>
          <p:nvPr/>
        </p:nvPicPr>
        <p:blipFill>
          <a:blip r:embed="rId3"/>
          <a:stretch>
            <a:fillRect/>
          </a:stretch>
        </p:blipFill>
        <p:spPr>
          <a:xfrm>
            <a:off x="6466078" y="3186868"/>
            <a:ext cx="866356" cy="820413"/>
          </a:xfrm>
          <a:prstGeom prst="rect">
            <a:avLst/>
          </a:prstGeom>
        </p:spPr>
      </p:pic>
      <p:sp>
        <p:nvSpPr>
          <p:cNvPr id="11" name="Rectangle 10">
            <a:extLst>
              <a:ext uri="{FF2B5EF4-FFF2-40B4-BE49-F238E27FC236}">
                <a16:creationId xmlns:a16="http://schemas.microsoft.com/office/drawing/2014/main" id="{9B7748C8-35D8-48F3-BA05-BB3EEFCD9593}"/>
              </a:ext>
            </a:extLst>
          </p:cNvPr>
          <p:cNvSpPr/>
          <p:nvPr/>
        </p:nvSpPr>
        <p:spPr>
          <a:xfrm>
            <a:off x="9118600" y="6189763"/>
            <a:ext cx="2290310" cy="279065"/>
          </a:xfrm>
          <a:prstGeom prst="rect">
            <a:avLst/>
          </a:prstGeom>
        </p:spPr>
        <p:txBody>
          <a:bodyPr wrap="square">
            <a:spAutoFit/>
          </a:bodyPr>
          <a:lstStyle/>
          <a:p>
            <a:pPr algn="l" rtl="0"/>
            <a:r>
              <a:rPr lang="pa" sz="1200" b="0" i="0" u="none" baseline="0">
                <a:solidFill>
                  <a:srgbClr val="EEEEEE"/>
                </a:solidFill>
              </a:rPr>
              <a:t>(ਲੇਖਕ ਅਗਿਆਤ, n.d.)</a:t>
            </a:r>
          </a:p>
        </p:txBody>
      </p:sp>
    </p:spTree>
    <p:extLst>
      <p:ext uri="{BB962C8B-B14F-4D97-AF65-F5344CB8AC3E}">
        <p14:creationId xmlns:p14="http://schemas.microsoft.com/office/powerpoint/2010/main" val="52869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a:xfrm>
            <a:off x="1468316" y="823601"/>
            <a:ext cx="15773400" cy="1988345"/>
          </a:xfrm>
        </p:spPr>
        <p:txBody>
          <a:bodyPr>
            <a:normAutofit/>
          </a:bodyPr>
          <a:lstStyle/>
          <a:p>
            <a:pPr algn="l" rtl="0"/>
            <a:r>
              <a:rPr lang="pa" sz="9000" b="0" i="0" u="none" baseline="0" dirty="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ਅਸੀਂ </a:t>
            </a:r>
            <a:r>
              <a:rPr lang="pa-IN" sz="9000" b="0" i="0" u="none" baseline="0" dirty="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ਅੱਜ </a:t>
            </a:r>
            <a:r>
              <a:rPr lang="pa" sz="9000" b="0" i="0" u="none" baseline="0" dirty="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ਇਸ ਬਾਰੇ ਸਿੱਖਿਆ : </a:t>
            </a:r>
            <a:endParaRPr lang="pa" sz="3600" dirty="0">
              <a:solidFill>
                <a:srgbClr val="003366"/>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EF9216-6EC9-4370-AC2E-8D190F459F7A}"/>
              </a:ext>
            </a:extLst>
          </p:cNvPr>
          <p:cNvSpPr txBox="1"/>
          <p:nvPr/>
        </p:nvSpPr>
        <p:spPr>
          <a:xfrm>
            <a:off x="1286836" y="3186909"/>
            <a:ext cx="3145464" cy="3277820"/>
          </a:xfrm>
          <a:prstGeom prst="rect">
            <a:avLst/>
          </a:prstGeom>
          <a:noFill/>
          <a:ln>
            <a:noFill/>
          </a:ln>
        </p:spPr>
        <p:txBody>
          <a:bodyPr wrap="square" rtlCol="0">
            <a:spAutoFit/>
          </a:bodyPr>
          <a:lstStyle/>
          <a:p>
            <a:pPr algn="l" rtl="0"/>
            <a:r>
              <a:rPr lang="pa" sz="30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ਸਪੀਕਰ ਵਿਊ ਅਤੇ ਗੈਲਰੀ ਵਿਊ।</a:t>
            </a:r>
          </a:p>
          <a:p>
            <a:endParaRPr lang="pa" sz="2100" dirty="0"/>
          </a:p>
          <a:p>
            <a:endParaRPr lang="pa" sz="2100" dirty="0"/>
          </a:p>
          <a:p>
            <a:endParaRPr lang="pa" sz="2100" dirty="0"/>
          </a:p>
          <a:p>
            <a:endParaRPr lang="pa" sz="2100" dirty="0"/>
          </a:p>
          <a:p>
            <a:endParaRPr lang="pa" sz="2100" dirty="0"/>
          </a:p>
          <a:p>
            <a:endParaRPr lang="pa" sz="2100" dirty="0"/>
          </a:p>
          <a:p>
            <a:endParaRPr lang="pa" sz="2100" dirty="0"/>
          </a:p>
        </p:txBody>
      </p:sp>
      <p:sp>
        <p:nvSpPr>
          <p:cNvPr id="11" name="TextBox 10">
            <a:extLst>
              <a:ext uri="{FF2B5EF4-FFF2-40B4-BE49-F238E27FC236}">
                <a16:creationId xmlns:a16="http://schemas.microsoft.com/office/drawing/2014/main" id="{378E7EA6-6C6E-4256-8126-A34C081763DB}"/>
              </a:ext>
            </a:extLst>
          </p:cNvPr>
          <p:cNvSpPr txBox="1"/>
          <p:nvPr/>
        </p:nvSpPr>
        <p:spPr>
          <a:xfrm>
            <a:off x="5777695" y="3188052"/>
            <a:ext cx="2853872" cy="4616648"/>
          </a:xfrm>
          <a:prstGeom prst="rect">
            <a:avLst/>
          </a:prstGeom>
          <a:noFill/>
          <a:ln>
            <a:noFill/>
          </a:ln>
        </p:spPr>
        <p:txBody>
          <a:bodyPr wrap="square" rtlCol="0">
            <a:spAutoFit/>
          </a:bodyPr>
          <a:lstStyle/>
          <a:p>
            <a:pPr algn="l" rtl="0">
              <a:lnSpc>
                <a:spcPts val="4200"/>
              </a:lnSpc>
            </a:pPr>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ਤੁਹਾਡੇ ਮਾਈਕ੍ਰੋਫਫੋਨ ਅਤੇ ਵੀਡੀਓ ਨੂੰ ਨਿਯੰਤਰਿਤ ਕਰਨਾ।</a:t>
            </a:r>
            <a:endParaRPr lang="pa" sz="2100" dirty="0"/>
          </a:p>
          <a:p>
            <a:endParaRPr lang="pa" sz="2100" dirty="0"/>
          </a:p>
          <a:p>
            <a:endParaRPr lang="pa" sz="2100" dirty="0"/>
          </a:p>
          <a:p>
            <a:endParaRPr lang="pa" sz="2100" dirty="0"/>
          </a:p>
          <a:p>
            <a:endParaRPr lang="pa" sz="2100" dirty="0"/>
          </a:p>
          <a:p>
            <a:endParaRPr lang="pa" sz="2100" dirty="0"/>
          </a:p>
          <a:p>
            <a:endParaRPr lang="pa" sz="2100" dirty="0"/>
          </a:p>
          <a:p>
            <a:endParaRPr lang="pa" sz="2100" dirty="0"/>
          </a:p>
          <a:p>
            <a:endParaRPr lang="pa" sz="2100" dirty="0"/>
          </a:p>
          <a:p>
            <a:endParaRPr lang="pa" sz="2100" dirty="0"/>
          </a:p>
        </p:txBody>
      </p:sp>
      <p:sp>
        <p:nvSpPr>
          <p:cNvPr id="19" name="TextBox 18">
            <a:extLst>
              <a:ext uri="{FF2B5EF4-FFF2-40B4-BE49-F238E27FC236}">
                <a16:creationId xmlns:a16="http://schemas.microsoft.com/office/drawing/2014/main" id="{9747B339-70E5-4A9F-8628-F0FDC4F7B15C}"/>
              </a:ext>
            </a:extLst>
          </p:cNvPr>
          <p:cNvSpPr txBox="1"/>
          <p:nvPr/>
        </p:nvSpPr>
        <p:spPr>
          <a:xfrm>
            <a:off x="9844439" y="3180478"/>
            <a:ext cx="3014286" cy="4478149"/>
          </a:xfrm>
          <a:prstGeom prst="rect">
            <a:avLst/>
          </a:prstGeom>
          <a:noFill/>
          <a:ln>
            <a:noFill/>
          </a:ln>
        </p:spPr>
        <p:txBody>
          <a:bodyPr wrap="square" rtlCol="0">
            <a:spAutoFit/>
          </a:bodyPr>
          <a:lstStyle/>
          <a:p>
            <a:pPr algn="l" rtl="0"/>
            <a:r>
              <a:rPr lang="pa" sz="30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ਆਪਣੇ ਹੱਥ ਨੂੰ ਚੁੱਕਣਾ ਅਤੇ ਹੇਠਾਂ ਕਰਨਾ।</a:t>
            </a:r>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3000" dirty="0"/>
          </a:p>
        </p:txBody>
      </p:sp>
      <p:sp>
        <p:nvSpPr>
          <p:cNvPr id="21" name="TextBox 20">
            <a:extLst>
              <a:ext uri="{FF2B5EF4-FFF2-40B4-BE49-F238E27FC236}">
                <a16:creationId xmlns:a16="http://schemas.microsoft.com/office/drawing/2014/main" id="{8D0691EF-DA7B-4807-A639-994029F6DECF}"/>
              </a:ext>
            </a:extLst>
          </p:cNvPr>
          <p:cNvSpPr txBox="1"/>
          <p:nvPr/>
        </p:nvSpPr>
        <p:spPr>
          <a:xfrm>
            <a:off x="13986881" y="3180477"/>
            <a:ext cx="3014286" cy="4708981"/>
          </a:xfrm>
          <a:prstGeom prst="rect">
            <a:avLst/>
          </a:prstGeom>
          <a:noFill/>
          <a:ln>
            <a:noFill/>
          </a:ln>
        </p:spPr>
        <p:txBody>
          <a:bodyPr wrap="square" rtlCol="0">
            <a:spAutoFit/>
          </a:bodyPr>
          <a:lstStyle/>
          <a:p>
            <a:pPr algn="l" rtl="0"/>
            <a:r>
              <a:rPr lang="pa" sz="30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 ਦੀ ਵਰਤੋਂ ਕਰਨਾ।</a:t>
            </a:r>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a:p>
            <a:endParaRPr lang="pa" sz="1500" dirty="0"/>
          </a:p>
        </p:txBody>
      </p:sp>
      <p:pic>
        <p:nvPicPr>
          <p:cNvPr id="4" name="Picture 3">
            <a:extLst>
              <a:ext uri="{FF2B5EF4-FFF2-40B4-BE49-F238E27FC236}">
                <a16:creationId xmlns:a16="http://schemas.microsoft.com/office/drawing/2014/main" id="{C8A0DDC6-D8B2-4BEB-B390-8B79F6FDE000}"/>
              </a:ext>
            </a:extLst>
          </p:cNvPr>
          <p:cNvPicPr>
            <a:picLocks noChangeAspect="1"/>
          </p:cNvPicPr>
          <p:nvPr/>
        </p:nvPicPr>
        <p:blipFill rotWithShape="1">
          <a:blip r:embed="rId2"/>
          <a:srcRect l="7928" r="9599"/>
          <a:stretch/>
        </p:blipFill>
        <p:spPr>
          <a:xfrm>
            <a:off x="1289517" y="5028198"/>
            <a:ext cx="2851191" cy="2671748"/>
          </a:xfrm>
          <a:prstGeom prst="rect">
            <a:avLst/>
          </a:prstGeom>
          <a:ln w="28575">
            <a:solidFill>
              <a:schemeClr val="bg1">
                <a:lumMod val="65000"/>
              </a:schemeClr>
            </a:solidFill>
          </a:ln>
        </p:spPr>
      </p:pic>
      <p:pic>
        <p:nvPicPr>
          <p:cNvPr id="9" name="Picture 8">
            <a:extLst>
              <a:ext uri="{FF2B5EF4-FFF2-40B4-BE49-F238E27FC236}">
                <a16:creationId xmlns:a16="http://schemas.microsoft.com/office/drawing/2014/main" id="{0DBA28FD-816A-4E3D-800C-76ACDD5C7F97}"/>
              </a:ext>
            </a:extLst>
          </p:cNvPr>
          <p:cNvPicPr>
            <a:picLocks noChangeAspect="1"/>
          </p:cNvPicPr>
          <p:nvPr/>
        </p:nvPicPr>
        <p:blipFill>
          <a:blip r:embed="rId3"/>
          <a:stretch>
            <a:fillRect/>
          </a:stretch>
        </p:blipFill>
        <p:spPr>
          <a:xfrm>
            <a:off x="5986884" y="5670352"/>
            <a:ext cx="759342" cy="1387439"/>
          </a:xfrm>
          <a:prstGeom prst="rect">
            <a:avLst/>
          </a:prstGeom>
        </p:spPr>
      </p:pic>
      <p:pic>
        <p:nvPicPr>
          <p:cNvPr id="13" name="Picture 12">
            <a:extLst>
              <a:ext uri="{FF2B5EF4-FFF2-40B4-BE49-F238E27FC236}">
                <a16:creationId xmlns:a16="http://schemas.microsoft.com/office/drawing/2014/main" id="{870FC31B-E63A-4141-B061-E953B978F340}"/>
              </a:ext>
            </a:extLst>
          </p:cNvPr>
          <p:cNvPicPr>
            <a:picLocks noChangeAspect="1"/>
          </p:cNvPicPr>
          <p:nvPr/>
        </p:nvPicPr>
        <p:blipFill>
          <a:blip r:embed="rId4"/>
          <a:stretch>
            <a:fillRect/>
          </a:stretch>
        </p:blipFill>
        <p:spPr>
          <a:xfrm>
            <a:off x="7148945" y="5882218"/>
            <a:ext cx="1482622" cy="963705"/>
          </a:xfrm>
          <a:prstGeom prst="rect">
            <a:avLst/>
          </a:prstGeom>
        </p:spPr>
      </p:pic>
      <p:pic>
        <p:nvPicPr>
          <p:cNvPr id="17" name="Graphic 16" descr="Raised hand">
            <a:extLst>
              <a:ext uri="{FF2B5EF4-FFF2-40B4-BE49-F238E27FC236}">
                <a16:creationId xmlns:a16="http://schemas.microsoft.com/office/drawing/2014/main" id="{1464DA2E-4347-4409-A5BF-DF71F1D58A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8554" y="5484796"/>
            <a:ext cx="1758547" cy="1758547"/>
          </a:xfrm>
          <a:prstGeom prst="rect">
            <a:avLst/>
          </a:prstGeom>
        </p:spPr>
      </p:pic>
      <p:pic>
        <p:nvPicPr>
          <p:cNvPr id="31" name="Picture 30">
            <a:extLst>
              <a:ext uri="{FF2B5EF4-FFF2-40B4-BE49-F238E27FC236}">
                <a16:creationId xmlns:a16="http://schemas.microsoft.com/office/drawing/2014/main" id="{F0A82090-41F0-443A-9419-189A517B68AB}"/>
              </a:ext>
            </a:extLst>
          </p:cNvPr>
          <p:cNvPicPr>
            <a:picLocks noChangeAspect="1"/>
          </p:cNvPicPr>
          <p:nvPr/>
        </p:nvPicPr>
        <p:blipFill>
          <a:blip r:embed="rId7"/>
          <a:stretch>
            <a:fillRect/>
          </a:stretch>
        </p:blipFill>
        <p:spPr>
          <a:xfrm>
            <a:off x="15265660" y="4287595"/>
            <a:ext cx="1447540" cy="1282780"/>
          </a:xfrm>
          <a:prstGeom prst="rect">
            <a:avLst/>
          </a:prstGeom>
        </p:spPr>
      </p:pic>
      <p:graphicFrame>
        <p:nvGraphicFramePr>
          <p:cNvPr id="14" name="Table 13">
            <a:extLst>
              <a:ext uri="{FF2B5EF4-FFF2-40B4-BE49-F238E27FC236}">
                <a16:creationId xmlns:a16="http://schemas.microsoft.com/office/drawing/2014/main" id="{0B0ACC78-6367-446B-A59B-26F19B9DC420}"/>
              </a:ext>
            </a:extLst>
          </p:cNvPr>
          <p:cNvGraphicFramePr>
            <a:graphicFrameLocks noGrp="1"/>
          </p:cNvGraphicFramePr>
          <p:nvPr>
            <p:extLst>
              <p:ext uri="{D42A27DB-BD31-4B8C-83A1-F6EECF244321}">
                <p14:modId xmlns:p14="http://schemas.microsoft.com/office/powerpoint/2010/main" val="1874836054"/>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15" name="Picture 2" descr="Person Using Macbook">
            <a:extLst>
              <a:ext uri="{FF2B5EF4-FFF2-40B4-BE49-F238E27FC236}">
                <a16:creationId xmlns:a16="http://schemas.microsoft.com/office/drawing/2014/main" id="{BF0F9274-2441-4FB7-B5BC-FFEC1B69DA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0151" y="5670352"/>
            <a:ext cx="2587745" cy="17251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C828662-6EFD-4DCC-8960-E40BE847702F}"/>
              </a:ext>
            </a:extLst>
          </p:cNvPr>
          <p:cNvSpPr/>
          <p:nvPr/>
        </p:nvSpPr>
        <p:spPr>
          <a:xfrm>
            <a:off x="15779475" y="7131429"/>
            <a:ext cx="1341027" cy="276999"/>
          </a:xfrm>
          <a:prstGeom prst="rect">
            <a:avLst/>
          </a:prstGeom>
        </p:spPr>
        <p:txBody>
          <a:bodyPr wrap="square">
            <a:spAutoFit/>
          </a:bodyPr>
          <a:lstStyle/>
          <a:p>
            <a:pPr algn="l" rtl="0"/>
            <a:r>
              <a:rPr lang="pa" sz="1200" b="0" i="0" u="none" baseline="0">
                <a:solidFill>
                  <a:schemeClr val="bg1">
                    <a:lumMod val="85000"/>
                  </a:schemeClr>
                </a:solidFill>
              </a:rPr>
              <a:t>(Burst, 2017)</a:t>
            </a:r>
          </a:p>
        </p:txBody>
      </p:sp>
    </p:spTree>
    <p:extLst>
      <p:ext uri="{BB962C8B-B14F-4D97-AF65-F5344CB8AC3E}">
        <p14:creationId xmlns:p14="http://schemas.microsoft.com/office/powerpoint/2010/main" val="2731564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a:xfrm>
            <a:off x="1257300" y="547694"/>
            <a:ext cx="16098716" cy="2779706"/>
          </a:xfrm>
        </p:spPr>
        <p:txBody>
          <a:bodyPr>
            <a:noAutofit/>
          </a:bodyPr>
          <a:lstStyle/>
          <a:p>
            <a:pPr algn="l" rtl="0"/>
            <a:r>
              <a:rPr lang="pa" b="0"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ਪ੍ਰਸ਼ਨ? </a:t>
            </a:r>
            <a:br>
              <a:rPr lang="pa" sz="5500">
                <a:solidFill>
                  <a:srgbClr val="003366"/>
                </a:solidFill>
                <a:latin typeface="Arial" panose="020B0604020202020204" pitchFamily="34" charset="0"/>
                <a:cs typeface="Arial" panose="020B0604020202020204" pitchFamily="34" charset="0"/>
              </a:rPr>
            </a:br>
            <a:br>
              <a:rPr lang="pa" sz="4400">
                <a:solidFill>
                  <a:srgbClr val="003366"/>
                </a:solidFill>
                <a:latin typeface="Arial" panose="020B0604020202020204" pitchFamily="34" charset="0"/>
                <a:cs typeface="Arial" panose="020B0604020202020204" pitchFamily="34" charset="0"/>
              </a:rPr>
            </a:br>
            <a:r>
              <a:rPr lang="pa" sz="3200" b="0"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ਇੱਥੇ Zoom ਦੀ ਵਰਤੋਂ ਕਰਦਿਆਂ ਸਿਹਤ ਪ੍ਰਬੰਧਨ ਲਈ ਮੁਫ਼ਤ ਸਰੋਤਾਂ ਦੀਆਂ ਕੁਝ ਉਦਾਹਰਣਾਂ ਦਿੱਤੀਆਂ ਗਈਆਂ ਹਨ:</a:t>
            </a:r>
            <a:endParaRPr lang="pa" sz="5500" dirty="0">
              <a:solidFill>
                <a:srgbClr val="003366"/>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D889E6-B285-47EF-BF82-003812CEDA7F}"/>
              </a:ext>
            </a:extLst>
          </p:cNvPr>
          <p:cNvSpPr>
            <a:spLocks noGrp="1"/>
          </p:cNvSpPr>
          <p:nvPr>
            <p:ph idx="1"/>
          </p:nvPr>
        </p:nvSpPr>
        <p:spPr>
          <a:xfrm>
            <a:off x="1257300" y="3564378"/>
            <a:ext cx="16098716" cy="6118469"/>
          </a:xfrm>
        </p:spPr>
        <p:txBody>
          <a:bodyPr>
            <a:normAutofit lnSpcReduction="10000"/>
          </a:bodyPr>
          <a:lstStyle/>
          <a:p>
            <a:pPr algn="l" rtl="0"/>
            <a:r>
              <a:rPr lang="pa" sz="2850" b="1"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iCON ਪੁਰਾਣੀ ਬਿਮਾਰੀ ਦੇ ਪ੍ਰਬੰਧਨ ਸੰਬੰਧੀ Zoom ਵੈਬੀਨਾਰ</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3"/>
              </a:rPr>
              <a:t>https://iconproject.org/events/</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lvl="1" algn="l" rtl="0"/>
            <a:r>
              <a:rPr lang="pa" sz="2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ਆਉਣ ਵਾਲੇ ਸਮਾਗਮਾਂ ਲਈ ਸਾਡੀ ਵੈਬਸਾਈਟ ਦੇਖੋ! ਪਿਛਲੇ ਵੈਬੀਨਾਰ ਸਿਹਤ ਵਿਸ਼ਿਆਂ ਵਿੱਚ ਘਰ ਵਿੱਚ ਪੁਰਾਣੀਆਂ ਬਿਮਾਰੀਆਂ ਦਾ ਮੁਕਾਬਲਾ ਕਰਨਾ, ਗਠੀਆ ਅਤੇ ਓਸਟੀਓਪੋਰੋਸਿਸ, ਸਟ੍ਰੋਕ, ਕਾਰਡੀਓਵੈਸਕੁਲਰ ਬਿਮਾਰੀ ਅਤੇ ਸ਼ੂਗਰ, ਸਿਹਤਮੰਦ ਖਾਣਾ, ਅਤੇ ਹੋਰ ਬਹੁਤ ਸਾਰੇ ਸ਼ਾਮਲ ਹਨ!</a:t>
            </a:r>
          </a:p>
          <a:p>
            <a:pPr algn="l" rtl="0"/>
            <a:r>
              <a:rPr lang="pa" sz="2850" b="1"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ਸਵੈ-ਪ੍ਰਬੰਧਨ ਬੀਸੀ ਵਰਚੁਅਲ ਪ੍ਰੋਗਰਾਮ</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4"/>
              </a:rPr>
              <a:t>https://www.selfmanagementbc.ca/virtualself-managementprograms</a:t>
            </a:r>
            <a:r>
              <a:rPr lang="pa" sz="30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lvl="1" algn="l" rtl="0"/>
            <a:r>
              <a:rPr lang="pa" sz="2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ਪੁਰਾਣੀਆਂ ਬਿਮਾਰੀਆਂ, ਗੰਭੀਰ ਦਰਦ, ਸ਼ੂਗਰ, ਅਤੇ ਕੈਂਸਰ ਸਮੇਤ ਸਵੈ-ਪ੍ਰਬੰਧਨ ਦੀਆਂ ਵਿਸ਼ਿਆਂ 'ਤੇ 6 Zoom ਵਰਕਸ਼ਾਪਾਂ ਦੀ ਇੱਕ ਲੜੀ</a:t>
            </a:r>
          </a:p>
          <a:p>
            <a:pPr algn="l" rtl="0"/>
            <a:r>
              <a:rPr lang="pa" sz="2850" b="1"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ਦਰਦ ਬੀਸੀ ਆਨਲਾਈਨ ਦਰਦ ਸਹਾਇਤਾ ਅਤੇ ਤੰਦਰੁਸਤੀ ਸਮੂਹ</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5"/>
              </a:rPr>
              <a:t>https://painbc.ca/about/programs/pain-support-wellness-groups</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lvl="1" algn="l" rtl="0"/>
            <a:r>
              <a:rPr lang="pa" sz="2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ਸਾਥੀ ਸਹਾਇਕ ਦੁਆਰਾ ਹੋਸਟ ਕੀਤੇ Zoom ਸਹਾਇਤਾ ਸਮੂਹ ਜੋ ਸਾਂਝੇ ਅਨੁਭਵ ਵਾਲੇ ਲੋਕਾਂ ਦੇ ਭਾਈਚਾਰੇ ਵਿੱਚ ਰਹਿ ਕੇ ਤਾਕਤ ਮਹਿਸੂਸ ਕਰਨ ਵਿੱਚ ਭਾਗੀਦਾਰਾਂ ਦਾ ਸਮਰਥਨ ਕਰਦੇ ਹਨ ਅਤੇ ਦਰਦ ਅਤੇ ਮੁਕਾਬਲਾ ਕਰਨ ਬਾਰੇ ਜਾਣਕਾਰੀ ਦਿੰਦੇ ਹਨ ਅਤੇ ਸਿਖਾਉਂਦੇ ਹਨ।</a:t>
            </a:r>
          </a:p>
          <a:p>
            <a:pPr algn="l" rtl="0"/>
            <a:r>
              <a:rPr lang="pa" sz="2850" b="1"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ਬੀਸੀ ਵਰਚੁਅਲ ਸਹਾਇਤਾ ਸਮੂਹਾਂ ਦੇ ਪਰਿਵਾਰਕ ਦੇਖਭਾਲਕਰਤਾ</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6"/>
              </a:rPr>
              <a:t>https://www.familycaregiversbc.ca/family-caregiver-support-groups/</a:t>
            </a:r>
            <a:r>
              <a:rPr lang="pa" sz="285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lvl="1" algn="l" rtl="0"/>
            <a:r>
              <a:rPr lang="pa" sz="2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Zoom ਸਮੂਹਾਂ ਦੀ ਸਹਾਇਤਾ ਕਰਦਾ ਹੈ ਜੋ ਪਰਿਵਾਰ ਦੇ ਕਿਸੇ ਸਦੱਸ ਜਾਂ ਦੋਸਤ ਦੀ ਦੇਖਭਾਲ ਕਰਨ ਦੇ ਆਪਸੀ ਅਨੁਭਵ ਦੇ ਸੰਬੰਧ ਵਿੱਚ ਬੀਸੀ ਦੇ ਲੋਕਾਂ ਨੂੰ ਮਹੀਨੇ ਵਿੱਚ ਦੋ ਵਾਰ ਜੋੜਦੇ ਹਨ।</a:t>
            </a:r>
          </a:p>
        </p:txBody>
      </p:sp>
    </p:spTree>
    <p:extLst>
      <p:ext uri="{BB962C8B-B14F-4D97-AF65-F5344CB8AC3E}">
        <p14:creationId xmlns:p14="http://schemas.microsoft.com/office/powerpoint/2010/main" val="1840115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E0A-0CFC-4E12-8365-963F96E3C501}"/>
              </a:ext>
            </a:extLst>
          </p:cNvPr>
          <p:cNvSpPr>
            <a:spLocks noGrp="1"/>
          </p:cNvSpPr>
          <p:nvPr>
            <p:ph type="title"/>
          </p:nvPr>
        </p:nvSpPr>
        <p:spPr/>
        <p:txBody>
          <a:bodyPr>
            <a:normAutofit/>
          </a:bodyPr>
          <a:lstStyle/>
          <a:p>
            <a:pPr algn="l" rtl="0"/>
            <a:r>
              <a:rPr lang="pa" sz="9000" b="0" i="0" u="none" baseline="0" dirty="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ਇਮੇਜ ਕ੍ਰੈਡਿਟਜ਼</a:t>
            </a:r>
          </a:p>
        </p:txBody>
      </p:sp>
      <p:sp>
        <p:nvSpPr>
          <p:cNvPr id="3" name="Content Placeholder 2">
            <a:extLst>
              <a:ext uri="{FF2B5EF4-FFF2-40B4-BE49-F238E27FC236}">
                <a16:creationId xmlns:a16="http://schemas.microsoft.com/office/drawing/2014/main" id="{4BD889E6-B285-47EF-BF82-003812CEDA7F}"/>
              </a:ext>
            </a:extLst>
          </p:cNvPr>
          <p:cNvSpPr>
            <a:spLocks noGrp="1"/>
          </p:cNvSpPr>
          <p:nvPr>
            <p:ph idx="1"/>
          </p:nvPr>
        </p:nvSpPr>
        <p:spPr>
          <a:xfrm>
            <a:off x="1257300" y="2536031"/>
            <a:ext cx="16090900" cy="6660977"/>
          </a:xfrm>
        </p:spPr>
        <p:txBody>
          <a:bodyPr>
            <a:normAutofit fontScale="47500" lnSpcReduction="20000"/>
          </a:bodyPr>
          <a:lstStyle/>
          <a:p>
            <a:pPr lvl="0" algn="l" rtl="0">
              <a:lnSpc>
                <a:spcPts val="2400"/>
              </a:lnSpc>
            </a:pPr>
            <a:r>
              <a:rPr lang="pa" b="0" i="0" u="none" baseline="0" dirty="0"/>
              <a:t>ਲੇਖਕ ਅਗਿਆਤ। (n.d.). </a:t>
            </a:r>
            <a:r>
              <a:rPr lang="pa" b="0" i="1" u="none" baseline="0" dirty="0"/>
              <a:t>Zoom ਕਲਿੱਪ ਆਰਟ ਵੀਡੀਓ ਕਾਨਫਰੰਸਿੰਗ।</a:t>
            </a:r>
            <a:r>
              <a:rPr lang="pa" b="0" i="0" u="none" baseline="0" dirty="0"/>
              <a:t> </a:t>
            </a:r>
            <a:r>
              <a:rPr lang="pa" b="0" i="0" u="sng" baseline="0" dirty="0">
                <a:hlinkClick r:id="rId2"/>
              </a:rPr>
              <a:t>https://www.pinclipart.com/pindetail/ibhxxJb_fa-c-b-zoom-clip-art-video-conferencing/</a:t>
            </a:r>
            <a:r>
              <a:rPr lang="pa" b="0" i="0" u="none" baseline="0" dirty="0"/>
              <a:t> ਤੋਂ ਪ੍ਰਾਪਤ ਕੀਤਾ ਗਿਆ </a:t>
            </a:r>
          </a:p>
          <a:p>
            <a:pPr lvl="0" algn="l" rtl="0"/>
            <a:r>
              <a:rPr lang="pa" b="0" i="0" u="none" baseline="0" dirty="0"/>
              <a:t>ਬਰੱਸਟ। (2017). </a:t>
            </a:r>
            <a:r>
              <a:rPr lang="pa" b="0" i="1" u="none" baseline="0" dirty="0"/>
              <a:t>ਮੈਕਬੁੱਕ ਦੀ ਵਰਤੋਂ ਕਰਦਾ ਵਿਅਕਤੀ</a:t>
            </a:r>
            <a:r>
              <a:rPr lang="pa" b="0" i="0" u="none" baseline="0" dirty="0"/>
              <a:t>। </a:t>
            </a:r>
            <a:r>
              <a:rPr lang="pa" b="0" i="0" u="none" baseline="0" dirty="0">
                <a:hlinkClick r:id="rId3"/>
              </a:rPr>
              <a:t>https://www.pexels.com/photo/person-using-macbook-374720/</a:t>
            </a:r>
            <a:r>
              <a:rPr lang="pa" b="0" i="0" u="none" baseline="0" dirty="0"/>
              <a:t>ਤੋਂ ਪ੍ਰਾਪਤ ਕੀਤਾ ਗਿਆ</a:t>
            </a:r>
            <a:endParaRPr lang="pa" dirty="0"/>
          </a:p>
          <a:p>
            <a:pPr lvl="0" algn="l" rtl="0">
              <a:lnSpc>
                <a:spcPts val="2600"/>
              </a:lnSpc>
            </a:pPr>
            <a:r>
              <a:rPr lang="pa" b="0" i="0" u="none" baseline="0" dirty="0"/>
              <a:t>Fischer, M. (2020). </a:t>
            </a:r>
            <a:r>
              <a:rPr lang="pa" b="0" i="1" u="none" baseline="0" dirty="0"/>
              <a:t>ਆਪਣੇ ਵਿਦਿਆਰਥੀਆਂ ਨੂੰ ਪੜ੍ਹਾਉਂਦਾ ਅਧਿਆਪਕ</a:t>
            </a:r>
            <a:r>
              <a:rPr lang="pa" b="0" i="0" u="none" baseline="0" dirty="0"/>
              <a:t>। </a:t>
            </a:r>
            <a:r>
              <a:rPr lang="pa" b="0" i="0" u="none" baseline="0" dirty="0">
                <a:hlinkClick r:id="rId4"/>
              </a:rPr>
              <a:t>https://www.pexels.com/photo/teacher-teaching-his-students-5212342/</a:t>
            </a:r>
            <a:r>
              <a:rPr lang="pa" b="0" i="0" u="none" baseline="0" dirty="0"/>
              <a:t>ਤੋਂ ਪ੍ਰਾਪਤ ਕੀਤਾ ਗਿਆ </a:t>
            </a:r>
          </a:p>
          <a:p>
            <a:pPr lvl="0" algn="l" rtl="0"/>
            <a:r>
              <a:rPr lang="pa" b="0" i="0" u="none" baseline="0" dirty="0"/>
              <a:t>Huang, J. (2018). [No title]. </a:t>
            </a:r>
            <a:r>
              <a:rPr lang="pa" b="0" i="0" u="sng" baseline="0" dirty="0">
                <a:hlinkClick r:id="rId5"/>
              </a:rPr>
              <a:t>https://unsplash.com/photos/I1Plc-FAAnQ/info</a:t>
            </a:r>
            <a:r>
              <a:rPr lang="pa" b="0" i="0" u="none" baseline="0" dirty="0"/>
              <a:t> ਤੋਂ ਪ੍ਰਾਪਤ ਕੀਤਾ ਗਿਆ</a:t>
            </a:r>
          </a:p>
          <a:p>
            <a:pPr lvl="0" algn="l" rtl="0"/>
            <a:r>
              <a:rPr lang="pa" b="0" i="0" u="none" baseline="0" dirty="0"/>
              <a:t>Pădureț, DC. (2020). [No title]. </a:t>
            </a:r>
            <a:r>
              <a:rPr lang="pa" b="0" i="0" u="sng" baseline="0" dirty="0">
                <a:hlinkClick r:id="rId6"/>
              </a:rPr>
              <a:t>https://unsplash.com/photos/bw2rUF3TNaM</a:t>
            </a:r>
            <a:r>
              <a:rPr lang="pa" b="0" i="0" u="none" baseline="0" dirty="0"/>
              <a:t>ਤੋਂ ਪ੍ਰਾਪਤ ਕੀਤਾ ਗਿਆ।</a:t>
            </a:r>
          </a:p>
          <a:p>
            <a:pPr lvl="0" algn="l" rtl="0"/>
            <a:r>
              <a:rPr lang="pa" b="0" i="0" u="none" baseline="0" dirty="0"/>
              <a:t>Public Domain Pictures. (2016). </a:t>
            </a:r>
            <a:r>
              <a:rPr lang="pa" b="0" i="1" u="none" baseline="0" dirty="0"/>
              <a:t>ਕਾਲਾ ਮਾਈਕ੍ਰੋਫੋਨ। </a:t>
            </a:r>
            <a:r>
              <a:rPr lang="pa" b="0" i="0" u="sng" baseline="0" dirty="0">
                <a:hlinkClick r:id="rId7"/>
              </a:rPr>
              <a:t>https://www.pexels.com/photo/blur-close-up-device-focus-41941/</a:t>
            </a:r>
            <a:r>
              <a:rPr lang="pa" b="0" i="0" u="none" baseline="0" dirty="0"/>
              <a:t> ਤੋਂ ਪ੍ਰਾਪਤ ਕੀਤਾ ਗਿਆ।</a:t>
            </a:r>
          </a:p>
          <a:p>
            <a:pPr lvl="0" algn="l" rtl="0"/>
            <a:r>
              <a:rPr lang="pa" b="0" i="0" u="none" baseline="0" dirty="0"/>
              <a:t>Shvets, A. (2020a). </a:t>
            </a:r>
            <a:r>
              <a:rPr lang="pa" b="0" i="1" u="none" baseline="0" dirty="0"/>
              <a:t>ਵੀਡੀਓ ਕਾਲ 'ਤੇ ਲੋਕ।</a:t>
            </a:r>
            <a:r>
              <a:rPr lang="pa" b="0" i="0" u="none" baseline="0" dirty="0"/>
              <a:t> </a:t>
            </a:r>
            <a:r>
              <a:rPr lang="pa" b="0" i="0" u="none" baseline="0" dirty="0">
                <a:hlinkClick r:id="rId8"/>
              </a:rPr>
              <a:t>https://www.pexels.com/photo/people-on-a-video-call-4226256/</a:t>
            </a:r>
            <a:r>
              <a:rPr lang="pa" b="0" i="0" u="none" baseline="0" dirty="0"/>
              <a:t>ਤੋਂ ਪ੍ਰਾਪਤ ਕੀਤਾ ਗਿਆ </a:t>
            </a:r>
          </a:p>
          <a:p>
            <a:pPr lvl="0" algn="l" rtl="0"/>
            <a:r>
              <a:rPr lang="pa" b="0" i="0" u="none" baseline="0" dirty="0"/>
              <a:t>Shvets, A. (2020b). </a:t>
            </a:r>
            <a:r>
              <a:rPr lang="pa" b="0" i="1" u="none" baseline="0" dirty="0"/>
              <a:t>ਵੀਡੀਓ ਕਾਲ 'ਤੇ ਲੋਕ।</a:t>
            </a:r>
            <a:r>
              <a:rPr lang="pa" b="0" i="0" u="none" baseline="0" dirty="0"/>
              <a:t> </a:t>
            </a:r>
            <a:r>
              <a:rPr lang="pa" b="0" i="0" u="none" baseline="0" dirty="0">
                <a:hlinkClick r:id="rId9"/>
              </a:rPr>
              <a:t>https://www.pexels.com/photo/people-on-a-video-call-4226140/</a:t>
            </a:r>
            <a:r>
              <a:rPr lang="pa" b="0" i="0" u="none" baseline="0" dirty="0"/>
              <a:t>ਤੋਂ ਪ੍ਰਾਪਤ ਕੀਤਾ ਗਿਆ। </a:t>
            </a:r>
          </a:p>
          <a:p>
            <a:pPr lvl="0" algn="l" rtl="0">
              <a:lnSpc>
                <a:spcPts val="2600"/>
              </a:lnSpc>
            </a:pPr>
            <a:r>
              <a:rPr lang="pa" b="0" i="0" u="none" baseline="0" dirty="0"/>
              <a:t>Swift, T. (2021). </a:t>
            </a:r>
            <a:r>
              <a:rPr lang="pa" b="0" i="1" u="none" baseline="0" dirty="0"/>
              <a:t>ਲੈਪਟਾਪ ਦੀ ਵਰਤੋਂ ਕਰਦਿਆਂ ਸਮਾਰਟਫੋਨ ਦੀ ਜਾਂਚ ਕਰ ਰਹੀ ਕਾਰੋਬਾਰੀ ਔਰਤ</a:t>
            </a:r>
            <a:r>
              <a:rPr lang="pa" b="0" i="0" u="none" baseline="0" dirty="0"/>
              <a:t>। </a:t>
            </a:r>
            <a:r>
              <a:rPr lang="pa" b="0" i="0" u="none" baseline="0" dirty="0">
                <a:hlinkClick r:id="rId10"/>
              </a:rPr>
              <a:t>https://www.pexels.com/photo/businesswoman-checking-smartphone-while-using-laptop-6913714/</a:t>
            </a:r>
            <a:r>
              <a:rPr lang="pa" b="0" i="0" u="none" baseline="0" dirty="0"/>
              <a:t>ਤੋਂ ਪ੍ਰਾਪਤ ਕੀਤਾ ਗਿਆ।</a:t>
            </a:r>
          </a:p>
          <a:p>
            <a:pPr lvl="0" algn="l" rtl="0"/>
            <a:r>
              <a:rPr lang="pa" b="0" i="0" u="none" baseline="0" dirty="0"/>
              <a:t>ਵਿਜ਼ੁਅਲਸ। (2020a). </a:t>
            </a:r>
            <a:r>
              <a:rPr lang="pa" b="0" i="1" u="none" baseline="0" dirty="0"/>
              <a:t>Zoom (ਵੀਡੀਓ ਚੈਟ)।</a:t>
            </a:r>
            <a:r>
              <a:rPr lang="pa" b="0" i="0" u="none" baseline="0" dirty="0"/>
              <a:t> </a:t>
            </a:r>
            <a:r>
              <a:rPr lang="pa" b="0" i="0" u="sng" baseline="0" dirty="0">
                <a:hlinkClick r:id="rId11"/>
              </a:rPr>
              <a:t>https://unsplash.com/photos/Y4qzW3AsvqI</a:t>
            </a:r>
            <a:r>
              <a:rPr lang="pa" b="0" i="0" u="none" baseline="0" dirty="0"/>
              <a:t>ਤੋਂ ਪ੍ਰਾਪਤ ਕੀਤਾ ਗਿਆ। </a:t>
            </a:r>
          </a:p>
          <a:p>
            <a:pPr lvl="0" algn="l" rtl="0"/>
            <a:r>
              <a:rPr lang="pa" b="0" i="0" u="none" baseline="0" dirty="0"/>
              <a:t>ਵਿਜ਼ੁਅਲਸ। (2020b). </a:t>
            </a:r>
            <a:r>
              <a:rPr lang="pa" b="0" i="1" u="none" baseline="0" dirty="0"/>
              <a:t>Zoom (ਵੀਡੀਓ ਚੈਟ)।</a:t>
            </a:r>
            <a:r>
              <a:rPr lang="pa" b="0" i="0" u="none" baseline="0" dirty="0"/>
              <a:t> </a:t>
            </a:r>
            <a:r>
              <a:rPr lang="pa" b="0" i="0" u="none" baseline="0" dirty="0">
                <a:hlinkClick r:id="rId12"/>
              </a:rPr>
              <a:t>https://unsplash.com/photos/ufK-deiLqY8/info</a:t>
            </a:r>
            <a:r>
              <a:rPr lang="pa" b="0" i="0" u="none" baseline="0" dirty="0"/>
              <a:t>ਤੋਂ ਪ੍ਰਾਪਤ ਕੀਤਾ ਗਿਆ</a:t>
            </a:r>
            <a:endParaRPr lang="pa" u="sng" dirty="0"/>
          </a:p>
          <a:p>
            <a:pPr lvl="0" algn="l" rtl="0"/>
            <a:endParaRPr lang="pa" u="sng" dirty="0"/>
          </a:p>
          <a:p>
            <a:pPr algn="l" rtl="0"/>
            <a:r>
              <a:rPr lang="pa" b="0" i="0" u="none" baseline="0" dirty="0"/>
              <a:t>ਨੋਟ: ਸਲਾਈਡਾਂ 5-17, 19, 22-24, 26-31, 33-39, 41-42 'ਤੇ ਪੀਟਹਿਰੀਚ, ਐਲ ਦੁਆਰਾ ਸਕ੍ਰੀਨ ਕੈਪਚਰ ਪ੍ਰਦਾਨ ਕੀਤੇ ਗਏ ਸਨ।</a:t>
            </a:r>
          </a:p>
        </p:txBody>
      </p:sp>
    </p:spTree>
    <p:extLst>
      <p:ext uri="{BB962C8B-B14F-4D97-AF65-F5344CB8AC3E}">
        <p14:creationId xmlns:p14="http://schemas.microsoft.com/office/powerpoint/2010/main" val="85623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BDB9F-52D0-4EA0-8BCA-F2D343A48E45}"/>
              </a:ext>
            </a:extLst>
          </p:cNvPr>
          <p:cNvSpPr txBox="1"/>
          <p:nvPr/>
        </p:nvSpPr>
        <p:spPr>
          <a:xfrm>
            <a:off x="1449659" y="639081"/>
            <a:ext cx="10642914" cy="1477328"/>
          </a:xfrm>
          <a:prstGeom prst="rect">
            <a:avLst/>
          </a:prstGeom>
          <a:noFill/>
        </p:spPr>
        <p:txBody>
          <a:bodyPr wrap="none" rtlCol="0">
            <a:spAutoFit/>
          </a:bodyPr>
          <a:lstStyle/>
          <a:p>
            <a:pPr algn="l" defTabSz="1371600" rtl="0">
              <a:buClrTx/>
            </a:pPr>
            <a:r>
              <a:rPr lang="pa" sz="9000" b="0" i="0" u="none" kern="1200" baseline="0">
                <a:solidFill>
                  <a:srgbClr val="003366"/>
                </a:solidFill>
                <a:latin typeface="Calibri" panose="020F0502020204030204"/>
                <a:ea typeface="+mn-ea"/>
                <a:cs typeface="+mn-cs"/>
              </a:rPr>
              <a:t>ਤੁਹਾਡਾ ਮੁੜ ਧੰਨਵਾਦ : </a:t>
            </a:r>
          </a:p>
        </p:txBody>
      </p:sp>
      <p:sp>
        <p:nvSpPr>
          <p:cNvPr id="9" name="TextBox 8">
            <a:extLst>
              <a:ext uri="{FF2B5EF4-FFF2-40B4-BE49-F238E27FC236}">
                <a16:creationId xmlns:a16="http://schemas.microsoft.com/office/drawing/2014/main" id="{BFD7C7EA-8585-4616-B277-90B5EEE111D1}"/>
              </a:ext>
            </a:extLst>
          </p:cNvPr>
          <p:cNvSpPr txBox="1"/>
          <p:nvPr/>
        </p:nvSpPr>
        <p:spPr>
          <a:xfrm>
            <a:off x="0" y="9783433"/>
            <a:ext cx="18288000" cy="507831"/>
          </a:xfrm>
          <a:prstGeom prst="rect">
            <a:avLst/>
          </a:prstGeom>
          <a:solidFill>
            <a:srgbClr val="002060"/>
          </a:solidFill>
        </p:spPr>
        <p:txBody>
          <a:bodyPr wrap="square" bIns="0" rtlCol="0" anchor="b" anchorCtr="0">
            <a:noAutofit/>
          </a:bodyPr>
          <a:lstStyle/>
          <a:p>
            <a:pPr algn="ctr" defTabSz="1371600" rtl="0">
              <a:buClrTx/>
            </a:pPr>
            <a:r>
              <a:rPr lang="pa" sz="2700" b="1" i="0" u="none" kern="1200" baseline="0" dirty="0">
                <a:solidFill>
                  <a:prstClr val="white"/>
                </a:solidFill>
                <a:latin typeface="Calibri" panose="020F0502020204030204"/>
                <a:ea typeface="+mn-ea"/>
                <a:cs typeface="+mn-cs"/>
              </a:rPr>
              <a:t> ਬੀਸੀ ਸਿਹਤ ਮੰਤਰਾਲੇਾ ਦੇ ਮਰੀਜ਼ਾਂ ਦੀ ਭਾਈਵਾਲਾਂ ਵਜੋਂ ਪਹਿਲਕਦਮੀ ਦੇ ਉਹਨਾਂ ਦੇ ਸਮਰਥਨ ਲਈ ਧੰਨਵਾਦ।</a:t>
            </a:r>
          </a:p>
        </p:txBody>
      </p:sp>
      <p:grpSp>
        <p:nvGrpSpPr>
          <p:cNvPr id="10" name="Group 9">
            <a:extLst>
              <a:ext uri="{FF2B5EF4-FFF2-40B4-BE49-F238E27FC236}">
                <a16:creationId xmlns:a16="http://schemas.microsoft.com/office/drawing/2014/main" id="{56D568C9-E644-4F25-BD6B-12B6E6877EB2}"/>
              </a:ext>
            </a:extLst>
          </p:cNvPr>
          <p:cNvGrpSpPr/>
          <p:nvPr/>
        </p:nvGrpSpPr>
        <p:grpSpPr>
          <a:xfrm>
            <a:off x="2138502" y="4230723"/>
            <a:ext cx="13992468" cy="1825553"/>
            <a:chOff x="1139800" y="5469144"/>
            <a:chExt cx="9328312" cy="1217035"/>
          </a:xfrm>
        </p:grpSpPr>
        <p:pic>
          <p:nvPicPr>
            <p:cNvPr id="11" name="Picture 10">
              <a:extLst>
                <a:ext uri="{FF2B5EF4-FFF2-40B4-BE49-F238E27FC236}">
                  <a16:creationId xmlns:a16="http://schemas.microsoft.com/office/drawing/2014/main" id="{F2458801-96E2-4B67-8E98-EBC73DD64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200" y="5469144"/>
              <a:ext cx="2573981" cy="1217035"/>
            </a:xfrm>
            <a:prstGeom prst="rect">
              <a:avLst/>
            </a:prstGeom>
          </p:spPr>
        </p:pic>
        <p:pic>
          <p:nvPicPr>
            <p:cNvPr id="12" name="Picture 11">
              <a:extLst>
                <a:ext uri="{FF2B5EF4-FFF2-40B4-BE49-F238E27FC236}">
                  <a16:creationId xmlns:a16="http://schemas.microsoft.com/office/drawing/2014/main" id="{F6C71D76-D30F-4A98-885C-FE1CF4B86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00" y="5729761"/>
              <a:ext cx="1241703" cy="687800"/>
            </a:xfrm>
            <a:prstGeom prst="rect">
              <a:avLst/>
            </a:prstGeom>
          </p:spPr>
        </p:pic>
        <p:pic>
          <p:nvPicPr>
            <p:cNvPr id="13" name="Picture 12">
              <a:extLst>
                <a:ext uri="{FF2B5EF4-FFF2-40B4-BE49-F238E27FC236}">
                  <a16:creationId xmlns:a16="http://schemas.microsoft.com/office/drawing/2014/main" id="{CC5812F5-FDD3-4A08-BDDD-D38CD63E1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57" y="5530731"/>
              <a:ext cx="4885455" cy="1131608"/>
            </a:xfrm>
            <a:prstGeom prst="rect">
              <a:avLst/>
            </a:prstGeom>
          </p:spPr>
        </p:pic>
      </p:grpSp>
    </p:spTree>
    <p:extLst>
      <p:ext uri="{BB962C8B-B14F-4D97-AF65-F5344CB8AC3E}">
        <p14:creationId xmlns:p14="http://schemas.microsoft.com/office/powerpoint/2010/main" val="143646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D1216-3611-40D3-B3B5-9E35F38A0CE1}"/>
              </a:ext>
            </a:extLst>
          </p:cNvPr>
          <p:cNvPicPr>
            <a:picLocks noChangeAspect="1"/>
          </p:cNvPicPr>
          <p:nvPr/>
        </p:nvPicPr>
        <p:blipFill>
          <a:blip r:embed="rId2"/>
          <a:stretch>
            <a:fillRect/>
          </a:stretch>
        </p:blipFill>
        <p:spPr>
          <a:xfrm>
            <a:off x="1672684" y="1118758"/>
            <a:ext cx="4515422" cy="1579838"/>
          </a:xfrm>
          <a:prstGeom prst="rect">
            <a:avLst/>
          </a:prstGeom>
        </p:spPr>
      </p:pic>
      <p:sp>
        <p:nvSpPr>
          <p:cNvPr id="3" name="TextBox 2">
            <a:extLst>
              <a:ext uri="{FF2B5EF4-FFF2-40B4-BE49-F238E27FC236}">
                <a16:creationId xmlns:a16="http://schemas.microsoft.com/office/drawing/2014/main" id="{D5D15499-19F2-4559-8547-F79ABFDA380A}"/>
              </a:ext>
            </a:extLst>
          </p:cNvPr>
          <p:cNvSpPr txBox="1"/>
          <p:nvPr/>
        </p:nvSpPr>
        <p:spPr>
          <a:xfrm>
            <a:off x="1672683" y="3628320"/>
            <a:ext cx="14942634" cy="4247317"/>
          </a:xfrm>
          <a:prstGeom prst="rect">
            <a:avLst/>
          </a:prstGeom>
          <a:noFill/>
        </p:spPr>
        <p:txBody>
          <a:bodyPr wrap="square" rtlCol="0">
            <a:spAutoFit/>
          </a:bodyPr>
          <a:lstStyle/>
          <a:p>
            <a:pPr algn="just" defTabSz="1371669" rtl="0">
              <a:buClrTx/>
            </a:pPr>
            <a:r>
              <a:rPr lang="pa" sz="3000" b="0" i="0" u="none" kern="1200" baseline="0">
                <a:solidFill>
                  <a:prstClr val="black"/>
                </a:solidFill>
                <a:latin typeface="Arial" panose="020B0604020202020204" pitchFamily="34" charset="0"/>
                <a:ea typeface="+mn-ea"/>
                <a:cs typeface="Arial" panose="020B0604020202020204" pitchFamily="34" charset="0"/>
              </a:rPr>
              <a:t>© 2020 ਬ੍ਰਿਟਿਸ਼ ਕੋਲੰਬੀਆ ਯੂਨੀਵਰਸਿਟੀ।  </a:t>
            </a:r>
          </a:p>
          <a:p>
            <a:pPr algn="just" defTabSz="1371669" rtl="0">
              <a:buClrTx/>
            </a:pPr>
            <a:endParaRPr lang="pa" sz="3000" kern="1200" dirty="0">
              <a:solidFill>
                <a:prstClr val="black"/>
              </a:solidFill>
              <a:latin typeface="Arial" panose="020B0604020202020204" pitchFamily="34" charset="0"/>
              <a:ea typeface="+mn-ea"/>
              <a:cs typeface="Arial" panose="020B0604020202020204" pitchFamily="34" charset="0"/>
            </a:endParaRPr>
          </a:p>
          <a:p>
            <a:pPr algn="l" defTabSz="1371669" rtl="0">
              <a:buClrTx/>
            </a:pPr>
            <a:r>
              <a:rPr lang="pa" sz="3000" b="0" i="0" u="none" kern="1200" baseline="0">
                <a:solidFill>
                  <a:prstClr val="black"/>
                </a:solidFill>
                <a:latin typeface="Arial" panose="020B0604020202020204" pitchFamily="34" charset="0"/>
                <a:ea typeface="+mn-ea"/>
                <a:cs typeface="Arial" panose="020B0604020202020204" pitchFamily="34" charset="0"/>
              </a:rPr>
              <a:t>ਇਹ ਕੰਮ ਕ੍ਰੀਏਟਿਵ ਕਾਮਨਜ਼ ਐਟ੍ਰਬਿਊਸ਼ਨ-ਗੈਰ-ਵਪਾਰਕ-ਨੋ ਡੇਰੀਵੇਟਿਵਜ਼ 4.0 ਅੰਤਰਰਾਸ਼ਟਰੀ ਲਾਇਸੈਂਸ (</a:t>
            </a:r>
            <a:r>
              <a:rPr lang="pa" sz="3000" b="0" i="0" u="sng" kern="1200" baseline="0">
                <a:solidFill>
                  <a:prstClr val="black"/>
                </a:solidFill>
                <a:latin typeface="Arial" panose="020B0604020202020204" pitchFamily="34" charset="0"/>
                <a:ea typeface="+mn-ea"/>
                <a:cs typeface="Arial" panose="020B0604020202020204" pitchFamily="34" charset="0"/>
                <a:hlinkClick r:id="rId3"/>
              </a:rPr>
              <a:t>http://creativecommons.org/licenses/by-nc-nd/4.0/</a:t>
            </a:r>
            <a:r>
              <a:rPr lang="pa" sz="3000" b="0" i="0" u="none" kern="1200" baseline="0">
                <a:solidFill>
                  <a:prstClr val="black"/>
                </a:solidFill>
                <a:latin typeface="Arial" panose="020B0604020202020204" pitchFamily="34" charset="0"/>
                <a:ea typeface="+mn-ea"/>
                <a:cs typeface="Arial" panose="020B0604020202020204" pitchFamily="34" charset="0"/>
              </a:rPr>
              <a:t>) ਦੇ ਤਹਿਤ ਲਾਇਸੰਸਸ਼ੁਦਾ ਹੈ </a:t>
            </a:r>
          </a:p>
          <a:p>
            <a:pPr algn="l" defTabSz="1371669" rtl="0">
              <a:buClrTx/>
            </a:pPr>
            <a:endParaRPr lang="pa" sz="3000" kern="1200" dirty="0">
              <a:solidFill>
                <a:prstClr val="black"/>
              </a:solidFill>
              <a:latin typeface="Arial" panose="020B0604020202020204" pitchFamily="34" charset="0"/>
              <a:ea typeface="+mn-ea"/>
              <a:cs typeface="Arial" panose="020B0604020202020204" pitchFamily="34" charset="0"/>
            </a:endParaRPr>
          </a:p>
          <a:p>
            <a:pPr algn="l" defTabSz="1371669" rtl="0">
              <a:buClrTx/>
            </a:pPr>
            <a:r>
              <a:rPr lang="pa" sz="3000" b="0" i="0" u="none" kern="1200" baseline="0">
                <a:solidFill>
                  <a:prstClr val="black"/>
                </a:solidFill>
                <a:latin typeface="Arial" panose="020B0604020202020204" pitchFamily="34" charset="0"/>
                <a:ea typeface="+mn-ea"/>
                <a:cs typeface="Arial" panose="020B0604020202020204" pitchFamily="34" charset="0"/>
              </a:rPr>
              <a:t>ਇਹ UBC ਡਿਜੀਟਲ ਐਮਰਜੈਂਸੀ ਮੈਡੀਸਨ ਦੁਆਰਾ ਤਿਆਰ ਕੀਤਾ ਗਿਆ ਸੀ। ਵਪਾਰਕ ਉੱਦੇਸ਼ਾਂ ਲਈ ਇਸ ਕੰਮ ਦੀ ਵਰਤੋਂ ਕਰਨ ਦੀ ਮਨਜ਼ੂਰੀ ਲਈ ਕਿਰਪਾ ਕਰਕੇ ਬ੍ਰਿਟਿਸ਼ ਕੋਲੰਬੀਆ ਯੂਨੀਵਰਸਿਟੀ ਦੇ ਯੂਨੀਵਰਸਿਟੀ-ਇੰਡਸਟਰੀ ਸੰਪਰਕ ਦਫ਼ਤਰ ਨਾਲ ਸੰਪਰਕ ਕਰੋ।</a:t>
            </a:r>
          </a:p>
        </p:txBody>
      </p:sp>
    </p:spTree>
    <p:extLst>
      <p:ext uri="{BB962C8B-B14F-4D97-AF65-F5344CB8AC3E}">
        <p14:creationId xmlns:p14="http://schemas.microsoft.com/office/powerpoint/2010/main" val="242649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ਸਪੀਕਰ ਦੀ ਵੀਡੀਓ ਤਸਵੀਰ ਸਪੀਕਰ ਵਿਊ ਵਿੱਚ ਵੱਡੀ ਹੁੰਦੀ ਹੈ।</a:t>
            </a:r>
          </a:p>
        </p:txBody>
      </p:sp>
      <p:pic>
        <p:nvPicPr>
          <p:cNvPr id="4" name="Picture 3">
            <a:extLst>
              <a:ext uri="{FF2B5EF4-FFF2-40B4-BE49-F238E27FC236}">
                <a16:creationId xmlns:a16="http://schemas.microsoft.com/office/drawing/2014/main" id="{0C09CEC0-7CDB-4ADC-AC6F-6AFDCB866D2D}"/>
              </a:ext>
            </a:extLst>
          </p:cNvPr>
          <p:cNvPicPr>
            <a:picLocks noChangeAspect="1"/>
          </p:cNvPicPr>
          <p:nvPr/>
        </p:nvPicPr>
        <p:blipFill>
          <a:blip r:embed="rId2"/>
          <a:stretch>
            <a:fillRect/>
          </a:stretch>
        </p:blipFill>
        <p:spPr>
          <a:xfrm>
            <a:off x="9923231" y="2077346"/>
            <a:ext cx="6324600" cy="4657725"/>
          </a:xfrm>
          <a:prstGeom prst="rect">
            <a:avLst/>
          </a:prstGeom>
          <a:ln>
            <a:solidFill>
              <a:schemeClr val="bg1">
                <a:lumMod val="75000"/>
              </a:schemeClr>
            </a:solidFill>
          </a:ln>
        </p:spPr>
      </p:pic>
      <p:graphicFrame>
        <p:nvGraphicFramePr>
          <p:cNvPr id="8" name="Table 7">
            <a:extLst>
              <a:ext uri="{FF2B5EF4-FFF2-40B4-BE49-F238E27FC236}">
                <a16:creationId xmlns:a16="http://schemas.microsoft.com/office/drawing/2014/main" id="{E0EAB3AB-F532-48F6-811A-08B50A86DCC1}"/>
              </a:ext>
            </a:extLst>
          </p:cNvPr>
          <p:cNvGraphicFramePr>
            <a:graphicFrameLocks noGrp="1"/>
          </p:cNvGraphicFramePr>
          <p:nvPr>
            <p:extLst>
              <p:ext uri="{D42A27DB-BD31-4B8C-83A1-F6EECF244321}">
                <p14:modId xmlns:p14="http://schemas.microsoft.com/office/powerpoint/2010/main" val="418335176"/>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6" name="Picture 2" descr="People on a Video Call">
            <a:extLst>
              <a:ext uri="{FF2B5EF4-FFF2-40B4-BE49-F238E27FC236}">
                <a16:creationId xmlns:a16="http://schemas.microsoft.com/office/drawing/2014/main" id="{34C737E3-C2B0-45AB-A862-5491F97D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52" y="2190065"/>
            <a:ext cx="6197548" cy="44901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ADAA80D-2E1B-4D82-A24E-DF9F7C782FD8}"/>
              </a:ext>
            </a:extLst>
          </p:cNvPr>
          <p:cNvSpPr/>
          <p:nvPr/>
        </p:nvSpPr>
        <p:spPr>
          <a:xfrm>
            <a:off x="6756038" y="6352381"/>
            <a:ext cx="1308462" cy="276999"/>
          </a:xfrm>
          <a:prstGeom prst="rect">
            <a:avLst/>
          </a:prstGeom>
        </p:spPr>
        <p:txBody>
          <a:bodyPr wrap="square">
            <a:spAutoFit/>
          </a:bodyPr>
          <a:lstStyle/>
          <a:p>
            <a:pPr algn="l" rtl="0"/>
            <a:r>
              <a:rPr lang="pa" sz="1200" b="0" i="0" u="none" baseline="0">
                <a:solidFill>
                  <a:schemeClr val="bg1">
                    <a:lumMod val="65000"/>
                  </a:schemeClr>
                </a:solidFill>
              </a:rPr>
              <a:t>(Shvets, 2020a)</a:t>
            </a:r>
          </a:p>
        </p:txBody>
      </p:sp>
      <p:sp>
        <p:nvSpPr>
          <p:cNvPr id="2" name="TextBox 1">
            <a:extLst>
              <a:ext uri="{FF2B5EF4-FFF2-40B4-BE49-F238E27FC236}">
                <a16:creationId xmlns:a16="http://schemas.microsoft.com/office/drawing/2014/main" id="{140182F2-74A7-4EB8-B964-1B1194CF9BBF}"/>
              </a:ext>
            </a:extLst>
          </p:cNvPr>
          <p:cNvSpPr txBox="1"/>
          <p:nvPr/>
        </p:nvSpPr>
        <p:spPr>
          <a:xfrm>
            <a:off x="1271242" y="7231159"/>
            <a:ext cx="15410984" cy="1344022"/>
          </a:xfrm>
          <a:prstGeom prst="rect">
            <a:avLst/>
          </a:prstGeom>
          <a:noFill/>
        </p:spPr>
        <p:txBody>
          <a:bodyPr wrap="square" rtlCol="0">
            <a:spAutoFit/>
          </a:bodyPr>
          <a:lstStyle/>
          <a:p>
            <a:pPr algn="l" defTabSz="1371600" rtl="0">
              <a:lnSpc>
                <a:spcPct val="130000"/>
              </a:lnSpc>
              <a:buClrTx/>
            </a:pPr>
            <a:r>
              <a:rPr lang="pa" sz="3300" b="0" i="0" u="none" kern="1200" baseline="0">
                <a:solidFill>
                  <a:srgbClr val="003366"/>
                </a:solidFill>
                <a:latin typeface="Arial" panose="020B0604020202020204" pitchFamily="34" charset="0"/>
                <a:ea typeface="+mn-ea"/>
                <a:cs typeface="Arial" panose="020B0604020202020204" pitchFamily="34" charset="0"/>
              </a:rPr>
              <a:t>ਸਪੀਕਰ ਵਿਊ ਉਦੋਂ ਮਦਦਗਾਰ ਹੋ ਸਕਦਾ ਹੈ ਜਦੋਂ ਇੱਕ ਸਮੇਂ ਵਿੱਚ ਸਿਰਫ਼ ਇੱਕ ਸਪੀਕਰ ਪੇਸ਼ ਹੁੰਦਾ ਹੈ, ਜੋ ਅਕਸਰ iCON ਪੁਰਾਣੀ ਬਿਮਾਰੀ ਦੇ ਪ੍ਰਬੰਧਨ ਸੰਬੰਧੀ ਵੈਬੀਨਾਰਾਂ ਅਤੇ ਫੋਰਮਜ਼ ਦੌਰਾਨ ਹੁੰਦਾ ਹੈ।</a:t>
            </a:r>
          </a:p>
        </p:txBody>
      </p:sp>
    </p:spTree>
    <p:extLst>
      <p:ext uri="{BB962C8B-B14F-4D97-AF65-F5344CB8AC3E}">
        <p14:creationId xmlns:p14="http://schemas.microsoft.com/office/powerpoint/2010/main" val="1225449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773400" cy="800219"/>
          </a:xfrm>
          <a:prstGeom prst="rect">
            <a:avLst/>
          </a:prstGeom>
          <a:noFill/>
        </p:spPr>
        <p:txBody>
          <a:bodyPr wrap="square" rtlCol="0">
            <a:spAutoFit/>
          </a:bodyPr>
          <a:lstStyle/>
          <a:p>
            <a:pPr algn="l" defTabSz="1371600" rtl="0">
              <a:buClrTx/>
            </a:pPr>
            <a:r>
              <a:rPr lang="pa" sz="4600" b="0" i="0" u="none" kern="1200" baseline="0" dirty="0">
                <a:solidFill>
                  <a:srgbClr val="003366"/>
                </a:solidFill>
                <a:latin typeface="Arial" panose="020B0604020202020204" pitchFamily="34" charset="0"/>
                <a:ea typeface="+mn-ea"/>
                <a:cs typeface="Arial" panose="020B0604020202020204" pitchFamily="34" charset="0"/>
              </a:rPr>
              <a:t>ਗੈਲਰੀ ਵਿਊ ਵਿੱਚ ਹਰੇਕ ਵਿਅਕਤੀ ਦਾ ਵੀਡੀਓ ਇੱਕੋ ਜਿਹੇ ਆਕਾਰ ਦਾ ਹੁੰਦਾ ਹੈ।</a:t>
            </a:r>
          </a:p>
        </p:txBody>
      </p:sp>
      <p:pic>
        <p:nvPicPr>
          <p:cNvPr id="10" name="Picture 9">
            <a:extLst>
              <a:ext uri="{FF2B5EF4-FFF2-40B4-BE49-F238E27FC236}">
                <a16:creationId xmlns:a16="http://schemas.microsoft.com/office/drawing/2014/main" id="{E22AC114-75DD-470B-B9A8-67365DB4C6DE}"/>
              </a:ext>
            </a:extLst>
          </p:cNvPr>
          <p:cNvPicPr>
            <a:picLocks noChangeAspect="1"/>
          </p:cNvPicPr>
          <p:nvPr/>
        </p:nvPicPr>
        <p:blipFill rotWithShape="1">
          <a:blip r:embed="rId2"/>
          <a:srcRect l="11694" b="8518"/>
          <a:stretch/>
        </p:blipFill>
        <p:spPr>
          <a:xfrm>
            <a:off x="1804642" y="2257758"/>
            <a:ext cx="6259858" cy="4323293"/>
          </a:xfrm>
          <a:prstGeom prst="rect">
            <a:avLst/>
          </a:prstGeom>
        </p:spPr>
      </p:pic>
      <p:pic>
        <p:nvPicPr>
          <p:cNvPr id="12" name="Picture 11">
            <a:extLst>
              <a:ext uri="{FF2B5EF4-FFF2-40B4-BE49-F238E27FC236}">
                <a16:creationId xmlns:a16="http://schemas.microsoft.com/office/drawing/2014/main" id="{31160C77-E09E-49BB-9470-EBC8F00E488F}"/>
              </a:ext>
            </a:extLst>
          </p:cNvPr>
          <p:cNvPicPr>
            <a:picLocks noChangeAspect="1"/>
          </p:cNvPicPr>
          <p:nvPr/>
        </p:nvPicPr>
        <p:blipFill>
          <a:blip r:embed="rId3"/>
          <a:stretch>
            <a:fillRect/>
          </a:stretch>
        </p:blipFill>
        <p:spPr>
          <a:xfrm>
            <a:off x="10492133" y="2109786"/>
            <a:ext cx="5991225" cy="4619625"/>
          </a:xfrm>
          <a:prstGeom prst="rect">
            <a:avLst/>
          </a:prstGeom>
          <a:ln>
            <a:solidFill>
              <a:schemeClr val="bg1">
                <a:lumMod val="75000"/>
              </a:schemeClr>
            </a:solidFill>
          </a:ln>
        </p:spPr>
      </p:pic>
      <p:graphicFrame>
        <p:nvGraphicFramePr>
          <p:cNvPr id="8" name="Table 7">
            <a:extLst>
              <a:ext uri="{FF2B5EF4-FFF2-40B4-BE49-F238E27FC236}">
                <a16:creationId xmlns:a16="http://schemas.microsoft.com/office/drawing/2014/main" id="{9123C80C-250B-4FA5-AFCD-02C32535E17F}"/>
              </a:ext>
            </a:extLst>
          </p:cNvPr>
          <p:cNvGraphicFramePr>
            <a:graphicFrameLocks noGrp="1"/>
          </p:cNvGraphicFramePr>
          <p:nvPr>
            <p:extLst>
              <p:ext uri="{D42A27DB-BD31-4B8C-83A1-F6EECF244321}">
                <p14:modId xmlns:p14="http://schemas.microsoft.com/office/powerpoint/2010/main" val="2618506157"/>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
        <p:nvSpPr>
          <p:cNvPr id="6" name="Rectangle 5">
            <a:extLst>
              <a:ext uri="{FF2B5EF4-FFF2-40B4-BE49-F238E27FC236}">
                <a16:creationId xmlns:a16="http://schemas.microsoft.com/office/drawing/2014/main" id="{54AD5840-AD1D-4FA5-A368-A2C59D888837}"/>
              </a:ext>
            </a:extLst>
          </p:cNvPr>
          <p:cNvSpPr/>
          <p:nvPr/>
        </p:nvSpPr>
        <p:spPr>
          <a:xfrm>
            <a:off x="6832238" y="6268403"/>
            <a:ext cx="1308462" cy="276999"/>
          </a:xfrm>
          <a:prstGeom prst="rect">
            <a:avLst/>
          </a:prstGeom>
        </p:spPr>
        <p:txBody>
          <a:bodyPr wrap="square">
            <a:spAutoFit/>
          </a:bodyPr>
          <a:lstStyle/>
          <a:p>
            <a:pPr algn="l" rtl="0"/>
            <a:r>
              <a:rPr lang="pa" sz="1200" b="0" i="0" u="none" baseline="0">
                <a:solidFill>
                  <a:schemeClr val="bg1">
                    <a:lumMod val="65000"/>
                  </a:schemeClr>
                </a:solidFill>
              </a:rPr>
              <a:t>(Shvets, 2020b)</a:t>
            </a:r>
          </a:p>
        </p:txBody>
      </p:sp>
      <p:sp>
        <p:nvSpPr>
          <p:cNvPr id="7" name="TextBox 6">
            <a:extLst>
              <a:ext uri="{FF2B5EF4-FFF2-40B4-BE49-F238E27FC236}">
                <a16:creationId xmlns:a16="http://schemas.microsoft.com/office/drawing/2014/main" id="{B82D8147-36F9-406B-94B2-483FCDDC0485}"/>
              </a:ext>
            </a:extLst>
          </p:cNvPr>
          <p:cNvSpPr txBox="1"/>
          <p:nvPr/>
        </p:nvSpPr>
        <p:spPr>
          <a:xfrm>
            <a:off x="1271242" y="7022712"/>
            <a:ext cx="15594358" cy="1724896"/>
          </a:xfrm>
          <a:prstGeom prst="rect">
            <a:avLst/>
          </a:prstGeom>
          <a:noFill/>
        </p:spPr>
        <p:txBody>
          <a:bodyPr wrap="square" rtlCol="0">
            <a:spAutoFit/>
          </a:bodyPr>
          <a:lstStyle/>
          <a:p>
            <a:pPr algn="l" defTabSz="1371600" rtl="0">
              <a:lnSpc>
                <a:spcPct val="110000"/>
              </a:lnSpc>
              <a:buClrTx/>
            </a:pPr>
            <a:r>
              <a:rPr lang="pa" sz="3300" b="0" i="0" u="none" kern="1200" baseline="0">
                <a:solidFill>
                  <a:srgbClr val="003366"/>
                </a:solidFill>
                <a:latin typeface="Arial" panose="020B0604020202020204" pitchFamily="34" charset="0"/>
                <a:ea typeface="+mn-ea"/>
                <a:cs typeface="Arial" panose="020B0604020202020204" pitchFamily="34" charset="0"/>
              </a:rPr>
              <a:t>ਗੈਲਰੀ ਵਿਊ ਉਦੋਂ ਮਦਦਗਾਰ ਹੋ ਸਕਦਾ ਹੈ ਜਦੋਂ ਇੱਕ ਸਮੇਂ ਵਿੱਚ ਕਈ ਸਪੀਕਰ ਪੇਸ਼ ਹੁੰਦੇ ਹਨ, ਜਿਵੇਂ ਕਿ ਚਰਚਾ ਦੌਰਾਨ, ਜੋ ਅਕਸਰ ਸਿਹਤ ਪ੍ਰਬੰਧਨ ਲਈ ਵਰਚੁਅਲ ਸਹਾਇਤਾ ਅਤੇ ਤੰਦਰੁਸਤੀ ਸਮੂਹਾਂ ਵਿੱਚ ਹੁੰਦਾ ਹੈ।</a:t>
            </a:r>
          </a:p>
        </p:txBody>
      </p:sp>
    </p:spTree>
    <p:extLst>
      <p:ext uri="{BB962C8B-B14F-4D97-AF65-F5344CB8AC3E}">
        <p14:creationId xmlns:p14="http://schemas.microsoft.com/office/powerpoint/2010/main" val="185329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"ਵਿਊ" 'ਤੇ ਕਲਿੱਕ ਕਰਕੇ ਆਪਣੀ ਸਕ੍ਰੀਨ 'ਤੇ ਵਿਊ ਨੂੰ ਬਦਲੋ।</a:t>
            </a:r>
          </a:p>
        </p:txBody>
      </p:sp>
      <p:pic>
        <p:nvPicPr>
          <p:cNvPr id="2" name="Picture 1">
            <a:extLst>
              <a:ext uri="{FF2B5EF4-FFF2-40B4-BE49-F238E27FC236}">
                <a16:creationId xmlns:a16="http://schemas.microsoft.com/office/drawing/2014/main" id="{DA990A99-C407-4950-B315-29B9708BDFF7}"/>
              </a:ext>
            </a:extLst>
          </p:cNvPr>
          <p:cNvPicPr>
            <a:picLocks noChangeAspect="1"/>
          </p:cNvPicPr>
          <p:nvPr/>
        </p:nvPicPr>
        <p:blipFill>
          <a:blip r:embed="rId2"/>
          <a:stretch>
            <a:fillRect/>
          </a:stretch>
        </p:blipFill>
        <p:spPr>
          <a:xfrm>
            <a:off x="1433897" y="2006092"/>
            <a:ext cx="11263793" cy="6333587"/>
          </a:xfrm>
          <a:prstGeom prst="rect">
            <a:avLst/>
          </a:prstGeom>
          <a:ln>
            <a:solidFill>
              <a:schemeClr val="bg1">
                <a:lumMod val="75000"/>
              </a:schemeClr>
            </a:solidFill>
          </a:ln>
        </p:spPr>
      </p:pic>
      <p:pic>
        <p:nvPicPr>
          <p:cNvPr id="7" name="Graphic 6" descr="Female Profile">
            <a:extLst>
              <a:ext uri="{FF2B5EF4-FFF2-40B4-BE49-F238E27FC236}">
                <a16:creationId xmlns:a16="http://schemas.microsoft.com/office/drawing/2014/main" id="{1280E555-65D9-4DA5-972B-ED007C915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5763" y="3846623"/>
            <a:ext cx="3267538" cy="3267538"/>
          </a:xfrm>
          <a:prstGeom prst="rect">
            <a:avLst/>
          </a:prstGeom>
        </p:spPr>
      </p:pic>
      <p:sp>
        <p:nvSpPr>
          <p:cNvPr id="4" name="TextBox 3">
            <a:extLst>
              <a:ext uri="{FF2B5EF4-FFF2-40B4-BE49-F238E27FC236}">
                <a16:creationId xmlns:a16="http://schemas.microsoft.com/office/drawing/2014/main" id="{37BB51CA-5DEA-4898-B064-F25D89920BC6}"/>
              </a:ext>
            </a:extLst>
          </p:cNvPr>
          <p:cNvSpPr txBox="1"/>
          <p:nvPr/>
        </p:nvSpPr>
        <p:spPr>
          <a:xfrm>
            <a:off x="10210800" y="7293260"/>
            <a:ext cx="1901110" cy="422077"/>
          </a:xfrm>
          <a:prstGeom prst="rect">
            <a:avLst/>
          </a:prstGeom>
          <a:solidFill>
            <a:schemeClr val="bg2">
              <a:lumMod val="10000"/>
            </a:schemeClr>
          </a:solidFill>
        </p:spPr>
        <p:txBody>
          <a:bodyPr wrap="square" rtlCol="0">
            <a:spAutoFit/>
          </a:bodyPr>
          <a:lstStyle/>
          <a:p>
            <a:endParaRPr lang="pa" dirty="0"/>
          </a:p>
        </p:txBody>
      </p:sp>
      <p:sp>
        <p:nvSpPr>
          <p:cNvPr id="10" name="TextBox 9">
            <a:extLst>
              <a:ext uri="{FF2B5EF4-FFF2-40B4-BE49-F238E27FC236}">
                <a16:creationId xmlns:a16="http://schemas.microsoft.com/office/drawing/2014/main" id="{AA6AB27E-85C8-4A44-B3D3-E7CC65D4E3DF}"/>
              </a:ext>
            </a:extLst>
          </p:cNvPr>
          <p:cNvSpPr txBox="1"/>
          <p:nvPr/>
        </p:nvSpPr>
        <p:spPr>
          <a:xfrm>
            <a:off x="7261486" y="6453473"/>
            <a:ext cx="944880" cy="215444"/>
          </a:xfrm>
          <a:prstGeom prst="rect">
            <a:avLst/>
          </a:prstGeom>
          <a:solidFill>
            <a:schemeClr val="tx1">
              <a:lumMod val="85000"/>
              <a:lumOff val="15000"/>
            </a:schemeClr>
          </a:solidFill>
        </p:spPr>
        <p:txBody>
          <a:bodyPr wrap="square" rtlCol="0">
            <a:spAutoFit/>
          </a:bodyPr>
          <a:lstStyle/>
          <a:p>
            <a:pPr algn="l" rtl="0"/>
            <a:r>
              <a:rPr lang="pa" sz="800" b="0" i="0" u="none" baseline="0">
                <a:solidFill>
                  <a:schemeClr val="bg1">
                    <a:lumMod val="85000"/>
                  </a:schemeClr>
                </a:solidFill>
              </a:rPr>
              <a:t>ਸ਼੍ਰੀਮਾਨ ਸਮਿਥ</a:t>
            </a:r>
          </a:p>
        </p:txBody>
      </p:sp>
      <p:pic>
        <p:nvPicPr>
          <p:cNvPr id="13" name="Picture 12">
            <a:extLst>
              <a:ext uri="{FF2B5EF4-FFF2-40B4-BE49-F238E27FC236}">
                <a16:creationId xmlns:a16="http://schemas.microsoft.com/office/drawing/2014/main" id="{A25CB2B0-F995-4390-A4A2-80F925C797B0}"/>
              </a:ext>
            </a:extLst>
          </p:cNvPr>
          <p:cNvPicPr>
            <a:picLocks noChangeAspect="1"/>
          </p:cNvPicPr>
          <p:nvPr/>
        </p:nvPicPr>
        <p:blipFill rotWithShape="1">
          <a:blip r:embed="rId5"/>
          <a:srcRect t="2970" r="7716" b="5651"/>
          <a:stretch/>
        </p:blipFill>
        <p:spPr>
          <a:xfrm>
            <a:off x="8002624" y="3509732"/>
            <a:ext cx="4018665" cy="3159186"/>
          </a:xfrm>
          <a:prstGeom prst="rect">
            <a:avLst/>
          </a:prstGeom>
        </p:spPr>
      </p:pic>
      <p:pic>
        <p:nvPicPr>
          <p:cNvPr id="3" name="Picture 2">
            <a:extLst>
              <a:ext uri="{FF2B5EF4-FFF2-40B4-BE49-F238E27FC236}">
                <a16:creationId xmlns:a16="http://schemas.microsoft.com/office/drawing/2014/main" id="{EBDFBB04-C9E9-40BA-8283-C951D55E8D58}"/>
              </a:ext>
            </a:extLst>
          </p:cNvPr>
          <p:cNvPicPr>
            <a:picLocks noChangeAspect="1"/>
          </p:cNvPicPr>
          <p:nvPr/>
        </p:nvPicPr>
        <p:blipFill>
          <a:blip r:embed="rId6"/>
          <a:stretch>
            <a:fillRect/>
          </a:stretch>
        </p:blipFill>
        <p:spPr>
          <a:xfrm>
            <a:off x="11502736" y="3231943"/>
            <a:ext cx="5527964" cy="4140718"/>
          </a:xfrm>
          <a:prstGeom prst="rect">
            <a:avLst/>
          </a:prstGeom>
          <a:ln>
            <a:solidFill>
              <a:schemeClr val="bg1">
                <a:lumMod val="75000"/>
              </a:schemeClr>
            </a:solidFill>
          </a:ln>
        </p:spPr>
      </p:pic>
      <p:cxnSp>
        <p:nvCxnSpPr>
          <p:cNvPr id="9" name="Straight Arrow Connector 8">
            <a:extLst>
              <a:ext uri="{FF2B5EF4-FFF2-40B4-BE49-F238E27FC236}">
                <a16:creationId xmlns:a16="http://schemas.microsoft.com/office/drawing/2014/main" id="{9DDE2961-D9D7-4ED4-9974-EDB6B7CA33CF}"/>
              </a:ext>
            </a:extLst>
          </p:cNvPr>
          <p:cNvCxnSpPr>
            <a:cxnSpLocks/>
          </p:cNvCxnSpPr>
          <p:nvPr/>
        </p:nvCxnSpPr>
        <p:spPr>
          <a:xfrm flipH="1" flipV="1">
            <a:off x="12438784" y="2561983"/>
            <a:ext cx="2583300" cy="192689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94E76880-F96F-4B74-AE62-A3258F289F0B}"/>
              </a:ext>
            </a:extLst>
          </p:cNvPr>
          <p:cNvGraphicFramePr>
            <a:graphicFrameLocks noGrp="1"/>
          </p:cNvGraphicFramePr>
          <p:nvPr>
            <p:extLst>
              <p:ext uri="{D42A27DB-BD31-4B8C-83A1-F6EECF244321}">
                <p14:modId xmlns:p14="http://schemas.microsoft.com/office/powerpoint/2010/main" val="659216110"/>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spTree>
    <p:extLst>
      <p:ext uri="{BB962C8B-B14F-4D97-AF65-F5344CB8AC3E}">
        <p14:creationId xmlns:p14="http://schemas.microsoft.com/office/powerpoint/2010/main" val="162277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mn-ea"/>
                <a:cs typeface="Arial" panose="020B0604020202020204" pitchFamily="34" charset="0"/>
              </a:rPr>
              <a:t>ਫਿਰ "ਸਪੀਕਰ" ਜਾਂ "ਗੈਲਰੀ" 'ਤੇ ਕਲਿੱਕ ਕਰੋ।</a:t>
            </a:r>
          </a:p>
        </p:txBody>
      </p:sp>
      <p:pic>
        <p:nvPicPr>
          <p:cNvPr id="2" name="Picture 1">
            <a:extLst>
              <a:ext uri="{FF2B5EF4-FFF2-40B4-BE49-F238E27FC236}">
                <a16:creationId xmlns:a16="http://schemas.microsoft.com/office/drawing/2014/main" id="{06512C97-01EC-4731-8389-F50016EBEE86}"/>
              </a:ext>
            </a:extLst>
          </p:cNvPr>
          <p:cNvPicPr>
            <a:picLocks noChangeAspect="1"/>
          </p:cNvPicPr>
          <p:nvPr/>
        </p:nvPicPr>
        <p:blipFill>
          <a:blip r:embed="rId2"/>
          <a:stretch>
            <a:fillRect/>
          </a:stretch>
        </p:blipFill>
        <p:spPr>
          <a:xfrm>
            <a:off x="9293953" y="2207366"/>
            <a:ext cx="4941592" cy="3818958"/>
          </a:xfrm>
          <a:prstGeom prst="rect">
            <a:avLst/>
          </a:prstGeom>
        </p:spPr>
      </p:pic>
      <p:pic>
        <p:nvPicPr>
          <p:cNvPr id="3" name="Picture 2">
            <a:extLst>
              <a:ext uri="{FF2B5EF4-FFF2-40B4-BE49-F238E27FC236}">
                <a16:creationId xmlns:a16="http://schemas.microsoft.com/office/drawing/2014/main" id="{D30ED0E2-8C0D-47F7-A886-34709F79B044}"/>
              </a:ext>
            </a:extLst>
          </p:cNvPr>
          <p:cNvPicPr>
            <a:picLocks noChangeAspect="1"/>
          </p:cNvPicPr>
          <p:nvPr/>
        </p:nvPicPr>
        <p:blipFill>
          <a:blip r:embed="rId3"/>
          <a:stretch>
            <a:fillRect/>
          </a:stretch>
        </p:blipFill>
        <p:spPr>
          <a:xfrm>
            <a:off x="1458280" y="2162702"/>
            <a:ext cx="5237018" cy="3863622"/>
          </a:xfrm>
          <a:prstGeom prst="rect">
            <a:avLst/>
          </a:prstGeom>
        </p:spPr>
      </p:pic>
      <p:pic>
        <p:nvPicPr>
          <p:cNvPr id="8" name="Graphic 7" descr="Cursor">
            <a:extLst>
              <a:ext uri="{FF2B5EF4-FFF2-40B4-BE49-F238E27FC236}">
                <a16:creationId xmlns:a16="http://schemas.microsoft.com/office/drawing/2014/main" id="{5548D356-4688-4D75-9177-87288BC0E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2793" y="3510961"/>
            <a:ext cx="914400" cy="914400"/>
          </a:xfrm>
          <a:prstGeom prst="rect">
            <a:avLst/>
          </a:prstGeom>
        </p:spPr>
      </p:pic>
      <p:pic>
        <p:nvPicPr>
          <p:cNvPr id="10" name="Graphic 9" descr="Cursor">
            <a:extLst>
              <a:ext uri="{FF2B5EF4-FFF2-40B4-BE49-F238E27FC236}">
                <a16:creationId xmlns:a16="http://schemas.microsoft.com/office/drawing/2014/main" id="{626B40A6-1352-4DFF-871C-769C37AFF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95945" y="3921269"/>
            <a:ext cx="914400" cy="914400"/>
          </a:xfrm>
          <a:prstGeom prst="rect">
            <a:avLst/>
          </a:prstGeom>
        </p:spPr>
      </p:pic>
      <p:graphicFrame>
        <p:nvGraphicFramePr>
          <p:cNvPr id="14" name="Table 13">
            <a:extLst>
              <a:ext uri="{FF2B5EF4-FFF2-40B4-BE49-F238E27FC236}">
                <a16:creationId xmlns:a16="http://schemas.microsoft.com/office/drawing/2014/main" id="{2A729E9F-41AE-4067-87FE-DBC03E8E8263}"/>
              </a:ext>
            </a:extLst>
          </p:cNvPr>
          <p:cNvGraphicFramePr>
            <a:graphicFrameLocks noGrp="1"/>
          </p:cNvGraphicFramePr>
          <p:nvPr>
            <p:extLst>
              <p:ext uri="{D42A27DB-BD31-4B8C-83A1-F6EECF244321}">
                <p14:modId xmlns:p14="http://schemas.microsoft.com/office/powerpoint/2010/main" val="2060918971"/>
              </p:ext>
            </p:extLst>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13" name="Picture 2" descr="People on a Video Call">
            <a:extLst>
              <a:ext uri="{FF2B5EF4-FFF2-40B4-BE49-F238E27FC236}">
                <a16:creationId xmlns:a16="http://schemas.microsoft.com/office/drawing/2014/main" id="{4D3579D9-8E35-4620-8B28-9210AA3F67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716" y="4835669"/>
            <a:ext cx="5332822" cy="3863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eople on a Video Call">
            <a:extLst>
              <a:ext uri="{FF2B5EF4-FFF2-40B4-BE49-F238E27FC236}">
                <a16:creationId xmlns:a16="http://schemas.microsoft.com/office/drawing/2014/main" id="{193A3C59-88BD-416E-86EA-C08D43C0EA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33" b="16755"/>
          <a:stretch/>
        </p:blipFill>
        <p:spPr bwMode="auto">
          <a:xfrm>
            <a:off x="10409464" y="4835669"/>
            <a:ext cx="5253410" cy="38189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41997C-198B-4D05-90D8-5E51BD037374}"/>
              </a:ext>
            </a:extLst>
          </p:cNvPr>
          <p:cNvSpPr/>
          <p:nvPr/>
        </p:nvSpPr>
        <p:spPr>
          <a:xfrm>
            <a:off x="6657198" y="8415728"/>
            <a:ext cx="1308462" cy="276999"/>
          </a:xfrm>
          <a:prstGeom prst="rect">
            <a:avLst/>
          </a:prstGeom>
        </p:spPr>
        <p:txBody>
          <a:bodyPr wrap="square">
            <a:spAutoFit/>
          </a:bodyPr>
          <a:lstStyle/>
          <a:p>
            <a:pPr algn="l" rtl="0"/>
            <a:r>
              <a:rPr lang="pa" sz="1200" b="0" i="0" u="none" baseline="0">
                <a:solidFill>
                  <a:schemeClr val="bg1">
                    <a:lumMod val="65000"/>
                  </a:schemeClr>
                </a:solidFill>
              </a:rPr>
              <a:t>(Shvets, 2020a)</a:t>
            </a:r>
          </a:p>
        </p:txBody>
      </p:sp>
      <p:sp>
        <p:nvSpPr>
          <p:cNvPr id="17" name="Rectangle 16">
            <a:extLst>
              <a:ext uri="{FF2B5EF4-FFF2-40B4-BE49-F238E27FC236}">
                <a16:creationId xmlns:a16="http://schemas.microsoft.com/office/drawing/2014/main" id="{8F50FE8C-31E2-43B8-8430-845982A6554F}"/>
              </a:ext>
            </a:extLst>
          </p:cNvPr>
          <p:cNvSpPr/>
          <p:nvPr/>
        </p:nvSpPr>
        <p:spPr>
          <a:xfrm>
            <a:off x="14447086" y="8340728"/>
            <a:ext cx="1308462" cy="276999"/>
          </a:xfrm>
          <a:prstGeom prst="rect">
            <a:avLst/>
          </a:prstGeom>
        </p:spPr>
        <p:txBody>
          <a:bodyPr wrap="square">
            <a:spAutoFit/>
          </a:bodyPr>
          <a:lstStyle/>
          <a:p>
            <a:pPr algn="l" rtl="0"/>
            <a:r>
              <a:rPr lang="pa" sz="1200" b="0" i="0" u="none" baseline="0">
                <a:solidFill>
                  <a:schemeClr val="bg1">
                    <a:lumMod val="65000"/>
                  </a:schemeClr>
                </a:solidFill>
              </a:rPr>
              <a:t>(Shvets, 2020b)</a:t>
            </a:r>
          </a:p>
        </p:txBody>
      </p:sp>
    </p:spTree>
    <p:extLst>
      <p:ext uri="{BB962C8B-B14F-4D97-AF65-F5344CB8AC3E}">
        <p14:creationId xmlns:p14="http://schemas.microsoft.com/office/powerpoint/2010/main" val="148650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79953-8817-4529-951C-21ED2FFBB138}"/>
              </a:ext>
            </a:extLst>
          </p:cNvPr>
          <p:cNvSpPr txBox="1"/>
          <p:nvPr/>
        </p:nvSpPr>
        <p:spPr>
          <a:xfrm>
            <a:off x="1271242" y="735980"/>
            <a:ext cx="15410984" cy="830997"/>
          </a:xfrm>
          <a:prstGeom prst="rect">
            <a:avLst/>
          </a:prstGeom>
          <a:noFill/>
        </p:spPr>
        <p:txBody>
          <a:bodyPr wrap="square" rtlCol="0">
            <a:spAutoFit/>
          </a:bodyPr>
          <a:lstStyle/>
          <a:p>
            <a:pPr algn="l" defTabSz="1371600" rtl="0">
              <a:buClrTx/>
            </a:pPr>
            <a:r>
              <a:rPr lang="pa" sz="4800" b="0" i="0" u="none" kern="1200"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ਹੁਣੇ ਆਪਣਾ ਵਿਊ ਬਦਲਣ ਦਾ ਅਭਿਆਸ ਕਰੋ।</a:t>
            </a:r>
          </a:p>
        </p:txBody>
      </p:sp>
      <p:pic>
        <p:nvPicPr>
          <p:cNvPr id="2" name="Picture 1">
            <a:extLst>
              <a:ext uri="{FF2B5EF4-FFF2-40B4-BE49-F238E27FC236}">
                <a16:creationId xmlns:a16="http://schemas.microsoft.com/office/drawing/2014/main" id="{06512C97-01EC-4731-8389-F50016EBEE86}"/>
              </a:ext>
            </a:extLst>
          </p:cNvPr>
          <p:cNvPicPr>
            <a:picLocks noChangeAspect="1"/>
          </p:cNvPicPr>
          <p:nvPr/>
        </p:nvPicPr>
        <p:blipFill>
          <a:blip r:embed="rId2"/>
          <a:stretch>
            <a:fillRect/>
          </a:stretch>
        </p:blipFill>
        <p:spPr>
          <a:xfrm>
            <a:off x="9293953" y="2207366"/>
            <a:ext cx="4941592" cy="3818958"/>
          </a:xfrm>
          <a:prstGeom prst="rect">
            <a:avLst/>
          </a:prstGeom>
        </p:spPr>
      </p:pic>
      <p:pic>
        <p:nvPicPr>
          <p:cNvPr id="3" name="Picture 2">
            <a:extLst>
              <a:ext uri="{FF2B5EF4-FFF2-40B4-BE49-F238E27FC236}">
                <a16:creationId xmlns:a16="http://schemas.microsoft.com/office/drawing/2014/main" id="{D30ED0E2-8C0D-47F7-A886-34709F79B044}"/>
              </a:ext>
            </a:extLst>
          </p:cNvPr>
          <p:cNvPicPr>
            <a:picLocks noChangeAspect="1"/>
          </p:cNvPicPr>
          <p:nvPr/>
        </p:nvPicPr>
        <p:blipFill>
          <a:blip r:embed="rId3"/>
          <a:stretch>
            <a:fillRect/>
          </a:stretch>
        </p:blipFill>
        <p:spPr>
          <a:xfrm>
            <a:off x="1458280" y="2162702"/>
            <a:ext cx="5237018" cy="3863622"/>
          </a:xfrm>
          <a:prstGeom prst="rect">
            <a:avLst/>
          </a:prstGeom>
        </p:spPr>
      </p:pic>
      <p:pic>
        <p:nvPicPr>
          <p:cNvPr id="8" name="Graphic 7" descr="Cursor">
            <a:extLst>
              <a:ext uri="{FF2B5EF4-FFF2-40B4-BE49-F238E27FC236}">
                <a16:creationId xmlns:a16="http://schemas.microsoft.com/office/drawing/2014/main" id="{5548D356-4688-4D75-9177-87288BC0E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2793" y="3510961"/>
            <a:ext cx="914400" cy="914400"/>
          </a:xfrm>
          <a:prstGeom prst="rect">
            <a:avLst/>
          </a:prstGeom>
        </p:spPr>
      </p:pic>
      <p:pic>
        <p:nvPicPr>
          <p:cNvPr id="10" name="Graphic 9" descr="Cursor">
            <a:extLst>
              <a:ext uri="{FF2B5EF4-FFF2-40B4-BE49-F238E27FC236}">
                <a16:creationId xmlns:a16="http://schemas.microsoft.com/office/drawing/2014/main" id="{626B40A6-1352-4DFF-871C-769C37AFF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95945" y="3921269"/>
            <a:ext cx="914400" cy="914400"/>
          </a:xfrm>
          <a:prstGeom prst="rect">
            <a:avLst/>
          </a:prstGeom>
        </p:spPr>
      </p:pic>
      <p:graphicFrame>
        <p:nvGraphicFramePr>
          <p:cNvPr id="14" name="Table 13">
            <a:extLst>
              <a:ext uri="{FF2B5EF4-FFF2-40B4-BE49-F238E27FC236}">
                <a16:creationId xmlns:a16="http://schemas.microsoft.com/office/drawing/2014/main" id="{2A729E9F-41AE-4067-87FE-DBC03E8E8263}"/>
              </a:ext>
            </a:extLst>
          </p:cNvPr>
          <p:cNvGraphicFramePr>
            <a:graphicFrameLocks noGrp="1"/>
          </p:cNvGraphicFramePr>
          <p:nvPr/>
        </p:nvGraphicFramePr>
        <p:xfrm>
          <a:off x="1257300" y="9156181"/>
          <a:ext cx="15773400" cy="426720"/>
        </p:xfrm>
        <a:graphic>
          <a:graphicData uri="http://schemas.openxmlformats.org/drawingml/2006/table">
            <a:tbl>
              <a:tblPr firstRow="1" bandRow="1">
                <a:tableStyleId>{5C22544A-7EE6-4342-B048-85BDC9FD1C3A}</a:tableStyleId>
              </a:tblPr>
              <a:tblGrid>
                <a:gridCol w="2337955">
                  <a:extLst>
                    <a:ext uri="{9D8B030D-6E8A-4147-A177-3AD203B41FA5}">
                      <a16:colId xmlns:a16="http://schemas.microsoft.com/office/drawing/2014/main" val="936275489"/>
                    </a:ext>
                  </a:extLst>
                </a:gridCol>
                <a:gridCol w="2743200">
                  <a:extLst>
                    <a:ext uri="{9D8B030D-6E8A-4147-A177-3AD203B41FA5}">
                      <a16:colId xmlns:a16="http://schemas.microsoft.com/office/drawing/2014/main" val="1241492229"/>
                    </a:ext>
                  </a:extLst>
                </a:gridCol>
                <a:gridCol w="2805545">
                  <a:extLst>
                    <a:ext uri="{9D8B030D-6E8A-4147-A177-3AD203B41FA5}">
                      <a16:colId xmlns:a16="http://schemas.microsoft.com/office/drawing/2014/main" val="1569657561"/>
                    </a:ext>
                  </a:extLst>
                </a:gridCol>
                <a:gridCol w="3158836">
                  <a:extLst>
                    <a:ext uri="{9D8B030D-6E8A-4147-A177-3AD203B41FA5}">
                      <a16:colId xmlns:a16="http://schemas.microsoft.com/office/drawing/2014/main" val="4145081022"/>
                    </a:ext>
                  </a:extLst>
                </a:gridCol>
                <a:gridCol w="2410691">
                  <a:extLst>
                    <a:ext uri="{9D8B030D-6E8A-4147-A177-3AD203B41FA5}">
                      <a16:colId xmlns:a16="http://schemas.microsoft.com/office/drawing/2014/main" val="2952081358"/>
                    </a:ext>
                  </a:extLst>
                </a:gridCol>
                <a:gridCol w="2317173">
                  <a:extLst>
                    <a:ext uri="{9D8B030D-6E8A-4147-A177-3AD203B41FA5}">
                      <a16:colId xmlns:a16="http://schemas.microsoft.com/office/drawing/2014/main" val="1838280659"/>
                    </a:ext>
                  </a:extLst>
                </a:gridCol>
              </a:tblGrid>
              <a:tr h="370840">
                <a:tc>
                  <a:txBody>
                    <a:bodyPr/>
                    <a:lstStyle/>
                    <a:p>
                      <a:pPr algn="ctr" rtl="0"/>
                      <a:r>
                        <a:rPr lang="pa" sz="2200" b="1" i="0" u="none" baseline="0">
                          <a:solidFill>
                            <a:srgbClr val="0033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ਵਿਊ</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ਨਾਮ ਬਦਲੋ</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ਆਡੀਓ ਅਤੇ ਵੀਡੀਓ</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ਹੱਥ ਚੁੱਕੋ / ਹੇਠਾਂ ਕਰੋ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ਚੈਟ</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pa" sz="2200" b="0" i="0" u="none" baseline="0">
                          <a:solidFill>
                            <a:schemeClr val="bg1">
                              <a:lumMod val="6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ਸਾਰਾਂਸ਼</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019504"/>
                  </a:ext>
                </a:extLst>
              </a:tr>
            </a:tbl>
          </a:graphicData>
        </a:graphic>
      </p:graphicFrame>
      <p:pic>
        <p:nvPicPr>
          <p:cNvPr id="13" name="Picture 2" descr="People on a Video Call">
            <a:extLst>
              <a:ext uri="{FF2B5EF4-FFF2-40B4-BE49-F238E27FC236}">
                <a16:creationId xmlns:a16="http://schemas.microsoft.com/office/drawing/2014/main" id="{4D3579D9-8E35-4620-8B28-9210AA3F67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716" y="4835669"/>
            <a:ext cx="5332822" cy="3863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eople on a Video Call">
            <a:extLst>
              <a:ext uri="{FF2B5EF4-FFF2-40B4-BE49-F238E27FC236}">
                <a16:creationId xmlns:a16="http://schemas.microsoft.com/office/drawing/2014/main" id="{193A3C59-88BD-416E-86EA-C08D43C0EA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33" b="16755"/>
          <a:stretch/>
        </p:blipFill>
        <p:spPr bwMode="auto">
          <a:xfrm>
            <a:off x="10409464" y="4835669"/>
            <a:ext cx="5253410" cy="38189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41997C-198B-4D05-90D8-5E51BD037374}"/>
              </a:ext>
            </a:extLst>
          </p:cNvPr>
          <p:cNvSpPr/>
          <p:nvPr/>
        </p:nvSpPr>
        <p:spPr>
          <a:xfrm>
            <a:off x="6657198" y="8415728"/>
            <a:ext cx="1308462" cy="276999"/>
          </a:xfrm>
          <a:prstGeom prst="rect">
            <a:avLst/>
          </a:prstGeom>
        </p:spPr>
        <p:txBody>
          <a:bodyPr wrap="square">
            <a:spAutoFit/>
          </a:bodyPr>
          <a:lstStyle/>
          <a:p>
            <a:pPr algn="l" rtl="0"/>
            <a:r>
              <a:rPr lang="pa" sz="1200" b="0" i="0" u="none" baseline="0">
                <a:solidFill>
                  <a:schemeClr val="bg1">
                    <a:lumMod val="65000"/>
                  </a:schemeClr>
                </a:solidFill>
              </a:rPr>
              <a:t>(Shvets, 2020a)</a:t>
            </a:r>
          </a:p>
        </p:txBody>
      </p:sp>
      <p:sp>
        <p:nvSpPr>
          <p:cNvPr id="17" name="Rectangle 16">
            <a:extLst>
              <a:ext uri="{FF2B5EF4-FFF2-40B4-BE49-F238E27FC236}">
                <a16:creationId xmlns:a16="http://schemas.microsoft.com/office/drawing/2014/main" id="{8F50FE8C-31E2-43B8-8430-845982A6554F}"/>
              </a:ext>
            </a:extLst>
          </p:cNvPr>
          <p:cNvSpPr/>
          <p:nvPr/>
        </p:nvSpPr>
        <p:spPr>
          <a:xfrm>
            <a:off x="14447086" y="8340728"/>
            <a:ext cx="1308462" cy="276999"/>
          </a:xfrm>
          <a:prstGeom prst="rect">
            <a:avLst/>
          </a:prstGeom>
        </p:spPr>
        <p:txBody>
          <a:bodyPr wrap="square">
            <a:spAutoFit/>
          </a:bodyPr>
          <a:lstStyle/>
          <a:p>
            <a:pPr algn="l" rtl="0"/>
            <a:r>
              <a:rPr lang="pa" sz="1200" b="0" i="0" u="none" baseline="0">
                <a:solidFill>
                  <a:schemeClr val="bg1">
                    <a:lumMod val="65000"/>
                  </a:schemeClr>
                </a:solidFill>
              </a:rPr>
              <a:t>(Shvets, 2020b)</a:t>
            </a:r>
          </a:p>
        </p:txBody>
      </p:sp>
    </p:spTree>
    <p:extLst>
      <p:ext uri="{BB962C8B-B14F-4D97-AF65-F5344CB8AC3E}">
        <p14:creationId xmlns:p14="http://schemas.microsoft.com/office/powerpoint/2010/main" val="24817971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19561</TotalTime>
  <Words>2147</Words>
  <Application>Microsoft Office PowerPoint</Application>
  <PresentationFormat>Custom</PresentationFormat>
  <Paragraphs>442</Paragraphs>
  <Slides>48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Raavi</vt:lpstr>
      <vt:lpstr>Calibri Light</vt:lpstr>
      <vt:lpstr>1_Office Theme</vt:lpstr>
      <vt:lpstr>Zoom ਮੀਟਿੰਗ ਵਿੱਚ ਸ਼ਾਮਲ ਹੋਣ ਬਾਰੇ    iCON ਡਿਜੀਟਲ ਸਿਹਤ ਸਾਖਰਤਾ, 2022     </vt:lpstr>
      <vt:lpstr>ਪ੍ਰਵਾਨਗੀਆਂ</vt:lpstr>
      <vt:lpstr>ਵੈਬੀਨਾਰ ਦੀ ਰੂਪਰੇਖਾ:</vt:lpstr>
      <vt:lpstr>ਸਪੀਕਰ ਵਿਊ ਅਤੇ ਗੈਲਰੀ ਵਿਊ</vt:lpstr>
      <vt:lpstr>PowerPoint Presentation</vt:lpstr>
      <vt:lpstr>PowerPoint Presentation</vt:lpstr>
      <vt:lpstr>PowerPoint Presentation</vt:lpstr>
      <vt:lpstr>PowerPoint Presentation</vt:lpstr>
      <vt:lpstr>PowerPoint Presentation</vt:lpstr>
      <vt:lpstr>ਤੁਹਾਡਾ ਸਕ੍ਰੀਨ ਦਾ ਨਾਮ ਬਦਲਣਾ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ਤੁਹਾਡੇ ਆਡੀਓ ਅਤੇ ਵੀਡੀਓ ਨੂੰ ਨਿਯੰਤਰਿਤ ਕਰਨਾ</vt:lpstr>
      <vt:lpstr>PowerPoint Presentation</vt:lpstr>
      <vt:lpstr>PowerPoint Presentation</vt:lpstr>
      <vt:lpstr>PowerPoint Presentation</vt:lpstr>
      <vt:lpstr>PowerPoint Presentation</vt:lpstr>
      <vt:lpstr>PowerPoint Presentation</vt:lpstr>
      <vt:lpstr>PowerPoint Presentation</vt:lpstr>
      <vt:lpstr>ਆਪਣੇ ਹੱਥ ਨੂੰ ਚੁੱਕਣਾ ਅਤੇ ਹੇਠਾਂ ਕਰਨਾ</vt:lpstr>
      <vt:lpstr>PowerPoint Presentation</vt:lpstr>
      <vt:lpstr>PowerPoint Presentation</vt:lpstr>
      <vt:lpstr>PowerPoint Presentation</vt:lpstr>
      <vt:lpstr>PowerPoint Presentation</vt:lpstr>
      <vt:lpstr>PowerPoint Presentation</vt:lpstr>
      <vt:lpstr>PowerPoint Presentation</vt:lpstr>
      <vt:lpstr>ਚੈਟ ਦੀ ਵਰਤੋਂ ਕਰਨਾ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ਸਾਰਾਂਸ਼</vt:lpstr>
      <vt:lpstr>ਅਸੀਂ ਅੱਜ ਇਸ ਬਾਰੇ ਸਿੱਖਿਆ : </vt:lpstr>
      <vt:lpstr>ਪ੍ਰਸ਼ਨ?   ਇੱਥੇ Zoom ਦੀ ਵਰਤੋਂ ਕਰਦਿਆਂ ਸਿਹਤ ਪ੍ਰਬੰਧਨ ਲਈ ਮੁਫ਼ਤ ਸਰੋਤਾਂ ਦੀਆਂ ਕੁਝ ਉਦਾਹਰਣਾਂ ਦਿੱਤੀਆਂ ਗਈਆਂ ਹਨ:</vt:lpstr>
      <vt:lpstr>ਇਮੇਜ ਕ੍ਰੈਡਿਟਜ਼</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Jamin, Anne-Marie</dc:creator>
  <cp:lastModifiedBy>Vanden Broek, Jamie</cp:lastModifiedBy>
  <cp:revision>559</cp:revision>
  <dcterms:modified xsi:type="dcterms:W3CDTF">2022-02-01T00:56:07Z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