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4"/>
    <p:sldMasterId id="2147483671" r:id="rId5"/>
    <p:sldMasterId id="2147483695" r:id="rId6"/>
  </p:sldMasterIdLst>
  <p:notesMasterIdLst>
    <p:notesMasterId r:id="rId59"/>
  </p:notesMasterIdLst>
  <p:sldIdLst>
    <p:sldId id="416" r:id="rId7"/>
    <p:sldId id="376" r:id="rId8"/>
    <p:sldId id="332" r:id="rId9"/>
    <p:sldId id="333" r:id="rId10"/>
    <p:sldId id="334" r:id="rId11"/>
    <p:sldId id="478" r:id="rId12"/>
    <p:sldId id="359" r:id="rId13"/>
    <p:sldId id="361" r:id="rId14"/>
    <p:sldId id="363" r:id="rId15"/>
    <p:sldId id="452" r:id="rId16"/>
    <p:sldId id="451" r:id="rId17"/>
    <p:sldId id="453" r:id="rId18"/>
    <p:sldId id="454" r:id="rId19"/>
    <p:sldId id="455" r:id="rId20"/>
    <p:sldId id="456" r:id="rId21"/>
    <p:sldId id="457" r:id="rId22"/>
    <p:sldId id="458" r:id="rId23"/>
    <p:sldId id="364" r:id="rId24"/>
    <p:sldId id="459" r:id="rId25"/>
    <p:sldId id="286" r:id="rId26"/>
    <p:sldId id="464" r:id="rId27"/>
    <p:sldId id="465" r:id="rId28"/>
    <p:sldId id="466" r:id="rId29"/>
    <p:sldId id="467" r:id="rId30"/>
    <p:sldId id="468" r:id="rId31"/>
    <p:sldId id="406" r:id="rId32"/>
    <p:sldId id="289" r:id="rId33"/>
    <p:sldId id="405" r:id="rId34"/>
    <p:sldId id="371" r:id="rId35"/>
    <p:sldId id="372" r:id="rId36"/>
    <p:sldId id="373" r:id="rId37"/>
    <p:sldId id="370" r:id="rId38"/>
    <p:sldId id="414" r:id="rId39"/>
    <p:sldId id="292" r:id="rId40"/>
    <p:sldId id="460" r:id="rId41"/>
    <p:sldId id="469" r:id="rId42"/>
    <p:sldId id="470" r:id="rId43"/>
    <p:sldId id="471" r:id="rId44"/>
    <p:sldId id="365" r:id="rId45"/>
    <p:sldId id="366" r:id="rId46"/>
    <p:sldId id="461" r:id="rId47"/>
    <p:sldId id="472" r:id="rId48"/>
    <p:sldId id="473" r:id="rId49"/>
    <p:sldId id="474" r:id="rId50"/>
    <p:sldId id="475" r:id="rId51"/>
    <p:sldId id="476" r:id="rId52"/>
    <p:sldId id="480" r:id="rId53"/>
    <p:sldId id="479" r:id="rId54"/>
    <p:sldId id="427" r:id="rId55"/>
    <p:sldId id="477" r:id="rId56"/>
    <p:sldId id="449" r:id="rId57"/>
    <p:sldId id="450" r:id="rId58"/>
  </p:sldIdLst>
  <p:sldSz cx="18288000" cy="1028700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alibri Light" panose="020F0302020204030204" pitchFamily="34" charset="0"/>
      <p:regular r:id="rId64"/>
      <p:italic r:id="rId65"/>
    </p:embeddedFont>
    <p:embeddedFont>
      <p:font typeface="Corbel" panose="020B0503020204020204" pitchFamily="34" charset="0"/>
      <p:regular r:id="rId66"/>
      <p:bold r:id="rId67"/>
      <p:italic r:id="rId68"/>
      <p:boldItalic r:id="rId69"/>
    </p:embeddedFont>
    <p:embeddedFont>
      <p:font typeface="Lato" panose="020F0502020204030203" pitchFamily="34" charset="0"/>
      <p:regular r:id="rId70"/>
      <p:bold r:id="rId71"/>
      <p:italic r:id="rId72"/>
      <p:boldItalic r:id="rId73"/>
    </p:embeddedFont>
    <p:embeddedFont>
      <p:font typeface="Lora" pitchFamily="2" charset="77"/>
      <p:regular r:id="rId74"/>
      <p:bold r:id="rId75"/>
      <p:italic r:id="rId76"/>
      <p:boldItalic r:id="rId77"/>
    </p:embeddedFont>
    <p:embeddedFont>
      <p:font typeface="Lora Regular Roman" pitchFamily="2" charset="77"/>
      <p:regular r:id="rId78"/>
      <p:bold r:id="rId7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modifyVerifier cryptProviderType="rsaAES" cryptAlgorithmClass="hash" cryptAlgorithmType="typeAny" cryptAlgorithmSid="14" spinCount="100000" saltData="87NCu2SU9p/IXp7BDj8BYA==" hashData="BoBUyb3bnOG1e0n+/LodkBBPoDqPq3ByP7lU8KBad8BkWicf9XU+XHOpX1vHpvY+28oU4JDKg49a06MNENxQhA=="/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anden Broek, Jamie" initials="VBJ" lastIdx="2" clrIdx="0">
    <p:extLst>
      <p:ext uri="{19B8F6BF-5375-455C-9EA6-DF929625EA0E}">
        <p15:presenceInfo xmlns:p15="http://schemas.microsoft.com/office/powerpoint/2012/main" userId="S-1-5-21-3458574638-2780845101-4193349012-3818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D42D"/>
    <a:srgbClr val="003366"/>
    <a:srgbClr val="5E94DC"/>
    <a:srgbClr val="034092"/>
    <a:srgbClr val="FFFFFF"/>
    <a:srgbClr val="045ED6"/>
    <a:srgbClr val="4454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06" autoAdjust="0"/>
    <p:restoredTop sz="96197" autoAdjust="0"/>
  </p:normalViewPr>
  <p:slideViewPr>
    <p:cSldViewPr snapToGrid="0">
      <p:cViewPr varScale="1">
        <p:scale>
          <a:sx n="76" d="100"/>
          <a:sy n="76" d="100"/>
        </p:scale>
        <p:origin x="256" y="2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84" Type="http://schemas.openxmlformats.org/officeDocument/2006/relationships/tableStyles" Target="tableStyles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font" Target="fonts/font15.fntdata"/><Relationship Id="rId79" Type="http://schemas.openxmlformats.org/officeDocument/2006/relationships/font" Target="fonts/font20.fntdata"/><Relationship Id="rId5" Type="http://schemas.openxmlformats.org/officeDocument/2006/relationships/slideMaster" Target="slideMasters/slideMaster2.xml"/><Relationship Id="rId61" Type="http://schemas.openxmlformats.org/officeDocument/2006/relationships/font" Target="fonts/font2.fntdata"/><Relationship Id="rId82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77" Type="http://schemas.openxmlformats.org/officeDocument/2006/relationships/font" Target="fonts/font18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font" Target="fonts/font13.fntdata"/><Relationship Id="rId80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font" Target="fonts/font16.fntdata"/><Relationship Id="rId83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font" Target="fonts/font14.fntdata"/><Relationship Id="rId78" Type="http://schemas.openxmlformats.org/officeDocument/2006/relationships/font" Target="fonts/font19.fntdata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font" Target="fonts/font17.fntdata"/><Relationship Id="rId7" Type="http://schemas.openxmlformats.org/officeDocument/2006/relationships/slide" Target="slides/slide1.xml"/><Relationship Id="rId71" Type="http://schemas.openxmlformats.org/officeDocument/2006/relationships/font" Target="fonts/font1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9597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5193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58836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82741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616242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</a:rPr>
              <a:t>https://www.youtube.com/watch?v=LE2w9tRpF4I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9357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Please refer to the Beginner’s Guide to Zoom within the </a:t>
            </a:r>
            <a:r>
              <a:rPr lang="en-US" sz="1100" dirty="0" err="1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iCON</a:t>
            </a:r>
            <a:r>
              <a:rPr lang="en-US" sz="1100" dirty="0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Digital Health Literacy toolkit for more detailed guidelines on how to create Zoom meetings!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90167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Please refer to the Beginner’s Guide to Zoom within the </a:t>
            </a:r>
            <a:r>
              <a:rPr lang="en-US" sz="1100" dirty="0" err="1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iCON</a:t>
            </a:r>
            <a:r>
              <a:rPr lang="en-US" sz="1100" dirty="0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Digital Health Literacy toolkit for more detailed guidelines on how to create Zoom meetings!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52038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Please refer to the Beginner’s Guide to Zoom within the </a:t>
            </a:r>
            <a:r>
              <a:rPr lang="en-US" sz="1100" dirty="0" err="1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iCON</a:t>
            </a:r>
            <a:r>
              <a:rPr lang="en-US" sz="1100" dirty="0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Digital Health Literacy toolkit for more detailed guidelines on how to create Zoom meetings!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8551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Please refer to the Beginner’s Guide to Zoom within the </a:t>
            </a:r>
            <a:r>
              <a:rPr lang="en-US" sz="1100" dirty="0" err="1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iCON</a:t>
            </a:r>
            <a:r>
              <a:rPr lang="en-US" sz="1100" dirty="0">
                <a:solidFill>
                  <a:srgbClr val="1F497D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Digital Health Literacy toolkit for more detailed guidelines on how to create Zoom meetings!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5015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76BEDD-E254-4C3A-87D4-149A06FF5EC2}" type="slidenum">
              <a:rPr lang="en-CA" smtClean="0"/>
              <a:t>48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46821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97649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3142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80636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096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8d05676cb6_0_4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6" name="Google Shape;596;g8d05676cb6_0_4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20336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g8d05676cb6_0_4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6" name="Google Shape;646;g8d05676cb6_0_4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8d05676cb6_0_5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3" name="Google Shape;693;g8d05676cb6_0_5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0C68-543E-4D03-9B38-959FCF8DB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7270C-C1DE-4881-893D-65034BE8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3CFF-5F67-49C0-8A80-3C1AF73E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6878A-084D-42FF-8A44-64C774A5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2BDF6-8083-4F49-BFFA-EB9F5A99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8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51A2-50C6-4AB0-847E-37A0C273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6F70-4335-4DE1-A239-AD4A88E7F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EF197-0840-44B4-95CD-AE255890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6174-31FB-4055-8DA5-A126A334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3B142-536E-487E-93E5-ACBBEBCD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635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78B88-177A-4C7E-BF06-56BF584D7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B634D4-90C5-46C8-9ECA-9A170BF95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3DCF3-71E5-4B23-BDE1-FAB34EC0A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1B0A4F-7A55-4A4D-90C0-F27485862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B7668-F626-486B-BEDB-623F27F6A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361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4E1A0-0632-480F-98F9-D7A500173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3552B8-64B2-4302-973A-AF7760BFA6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AD614-5118-48DF-AE31-F76C08C5D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653913-1677-4973-8A92-67122E343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81936A-42C8-461C-80B2-CEAE5B728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28F481-50C1-4F3D-AB97-E61B35E32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844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EF6DF-E086-4B95-980D-5AD7AFAD5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CA0388-A362-4B3B-99A5-C1A0AFB2D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434609-C031-414B-877C-1D40C9FE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6AF514-025F-484D-8DAB-CBC0E7286B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C1B312-C1C3-43A3-ADC3-24B1697D7F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C98D7A-C04C-45E1-9094-7609899A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0E346-31D3-4FF5-B46A-49F224D61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AC2EA-C485-4A6B-ABB5-465719D83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3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D8365-EFC7-4653-8A66-6857794A2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B258CD-30DA-404B-A555-DFCE6966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0B6D91-C71B-462C-8302-5518A44C4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2CD644-CA3E-4C07-9F24-0ABDF2843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659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E5C8CA-9DAE-4A13-B52D-34462CDE4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27199-FEE6-423D-A38F-A9D671FD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ED1483-F676-490E-B322-555B6AF91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3389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3B5F-A6A4-4DB9-87F9-5A8B6661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76ED-C797-4F0A-8787-BE059280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DBA71-4436-4386-8A58-D7BC9D0B5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5B470-E9FF-45A1-BA03-D6BDF076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01B4-632C-4824-B809-C52148F2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39D4C-66B7-4AFE-B2A3-1BE382EC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3523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A9B44-02B5-4D32-9695-E366C562C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7184DB-FD96-44DF-A27A-D326D5B3D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97D9C2-30BF-455A-BDB5-34F5EB1D1F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C385C5-62CB-46CB-B0F7-634DA45489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5647A-EF06-45F9-BBA1-B2D4B24B78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4D601D-FB90-4F7D-9F91-6BF1A3F67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5168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CE5FFA-4894-41AF-9D63-82B5BDD4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365F8F-9891-4F13-BABE-57D362D324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A4CFA8-AD60-4C69-94B3-B59EDCA86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EC141-0BCC-46FA-9AFF-312B0C2B0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E2F95-AB80-463B-83BD-34C4DF480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779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4B5B6-4790-4147-A790-EC6205819A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C1D7F9-8126-4727-9811-5BB8709AD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376F1-6696-4776-862E-F1F7B796A8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A0184-170E-4F52-BA46-824AA554F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F24B7-DC28-429D-B933-5084C6CD9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8900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80C68-543E-4D03-9B38-959FCF8DB0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7270C-C1DE-4881-893D-65034BE8D0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84" indent="0" algn="ctr">
              <a:buNone/>
              <a:defRPr sz="3000"/>
            </a:lvl2pPr>
            <a:lvl3pPr marL="1371566" indent="0" algn="ctr">
              <a:buNone/>
              <a:defRPr sz="2700"/>
            </a:lvl3pPr>
            <a:lvl4pPr marL="2057349" indent="0" algn="ctr">
              <a:buNone/>
              <a:defRPr sz="2400"/>
            </a:lvl4pPr>
            <a:lvl5pPr marL="2743131" indent="0" algn="ctr">
              <a:buNone/>
              <a:defRPr sz="2400"/>
            </a:lvl5pPr>
            <a:lvl6pPr marL="3428915" indent="0" algn="ctr">
              <a:buNone/>
              <a:defRPr sz="2400"/>
            </a:lvl6pPr>
            <a:lvl7pPr marL="4114697" indent="0" algn="ctr">
              <a:buNone/>
              <a:defRPr sz="2400"/>
            </a:lvl7pPr>
            <a:lvl8pPr marL="4800480" indent="0" algn="ctr">
              <a:buNone/>
              <a:defRPr sz="2400"/>
            </a:lvl8pPr>
            <a:lvl9pPr marL="5486264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C3CFF-5F67-49C0-8A80-3C1AF73E3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36878A-084D-42FF-8A44-64C774A54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E2BDF6-8083-4F49-BFFA-EB9F5A99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3433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551A2-50C6-4AB0-847E-37A0C2731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C6F70-4335-4DE1-A239-AD4A88E7F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EF197-0840-44B4-95CD-AE255890E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6174-31FB-4055-8DA5-A126A3341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F3B142-536E-487E-93E5-ACBBEBCDD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281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at is Zoom 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3031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773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B3B5F-A6A4-4DB9-87F9-5A8B6661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376ED-C797-4F0A-8787-BE059280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44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BDBA71-4436-4386-8A58-D7BC9D0B5F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784" indent="0">
              <a:buNone/>
              <a:defRPr sz="2100"/>
            </a:lvl2pPr>
            <a:lvl3pPr marL="1371566" indent="0">
              <a:buNone/>
              <a:defRPr sz="1800"/>
            </a:lvl3pPr>
            <a:lvl4pPr marL="2057349" indent="0">
              <a:buNone/>
              <a:defRPr sz="1500"/>
            </a:lvl4pPr>
            <a:lvl5pPr marL="2743131" indent="0">
              <a:buNone/>
              <a:defRPr sz="1500"/>
            </a:lvl5pPr>
            <a:lvl6pPr marL="3428915" indent="0">
              <a:buNone/>
              <a:defRPr sz="1500"/>
            </a:lvl6pPr>
            <a:lvl7pPr marL="4114697" indent="0">
              <a:buNone/>
              <a:defRPr sz="1500"/>
            </a:lvl7pPr>
            <a:lvl8pPr marL="4800480" indent="0">
              <a:buNone/>
              <a:defRPr sz="1500"/>
            </a:lvl8pPr>
            <a:lvl9pPr marL="548626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75B470-E9FF-45A1-BA03-D6BDF076D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5E01B4-632C-4824-B809-C52148F20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39D4C-66B7-4AFE-B2A3-1BE382EC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749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Google Shape;93;p13">
            <a:extLst>
              <a:ext uri="{FF2B5EF4-FFF2-40B4-BE49-F238E27FC236}">
                <a16:creationId xmlns:a16="http://schemas.microsoft.com/office/drawing/2014/main" id="{54BEC8ED-6C6D-7045-BADE-25BD3981A7DD}"/>
              </a:ext>
            </a:extLst>
          </p:cNvPr>
          <p:cNvPicPr preferRelativeResize="0"/>
          <p:nvPr userDrawn="1"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284556" y="9275175"/>
            <a:ext cx="1324702" cy="8294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3EFAE6-97B9-7F4A-B5C7-EDF23655B3E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8372" y="9246462"/>
            <a:ext cx="4573201" cy="1066541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98F0C0F3-F65F-134C-A0E0-5D41B2B8DA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1342" y="9448497"/>
            <a:ext cx="1095154" cy="60654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DC99A92-473C-5540-8AFC-42E5BD6AC1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8976" y="9225098"/>
            <a:ext cx="2272310" cy="1074398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0D50C-8093-4A4D-9FF3-A938F839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1E6CA-2992-40AD-9AF9-CF6C5D34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45DF6-52A7-4DA4-A71D-07A911CEB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0790-6B5A-4AC8-945A-2159A8E48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9E24-E381-4B56-B0AD-465C07EF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4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D50D50C-8093-4A4D-9FF3-A938F839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4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1E6CA-2992-40AD-9AF9-CF6C5D34F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345DF6-52A7-4DA4-A71D-07A911CEBC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3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32E2-00EE-4B82-9AD0-BFF1DAB10845}" type="datetimeFigureOut">
              <a:rPr lang="en-US" smtClean="0"/>
              <a:t>1/26/22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500790-6B5A-4AC8-945A-2159A8E48A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32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1A9E24-E381-4B56-B0AD-465C07EFA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32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DEB81-B69A-40AC-AD27-06B733D4F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828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txStyles>
    <p:titleStyle>
      <a:lvl1pPr algn="l" defTabSz="1371566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1371566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67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457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240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024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806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589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371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155" indent="-342891" algn="l" defTabSz="1371566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66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349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915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697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480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264" algn="l" defTabSz="137156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0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4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5" Type="http://schemas.openxmlformats.org/officeDocument/2006/relationships/image" Target="../media/image29.png"/><Relationship Id="rId4" Type="http://schemas.microsoft.com/office/2007/relationships/hdphoto" Target="../media/hdphoto10.wdp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11" Type="http://schemas.openxmlformats.org/officeDocument/2006/relationships/image" Target="../media/image33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microsoft.com/office/2007/relationships/hdphoto" Target="../media/hdphoto10.wdp"/><Relationship Id="rId9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microsoft.com/office/2007/relationships/hdphoto" Target="../media/hdphoto1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2.png"/><Relationship Id="rId4" Type="http://schemas.microsoft.com/office/2007/relationships/hdphoto" Target="../media/hdphoto10.wdp"/><Relationship Id="rId9" Type="http://schemas.openxmlformats.org/officeDocument/2006/relationships/image" Target="../media/image31.png"/><Relationship Id="rId14" Type="http://schemas.openxmlformats.org/officeDocument/2006/relationships/image" Target="../media/image34.svg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13" Type="http://schemas.microsoft.com/office/2007/relationships/hdphoto" Target="../media/hdphoto13.wdp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microsoft.com/office/2007/relationships/hdphoto" Target="../media/hdphoto11.wdp"/><Relationship Id="rId11" Type="http://schemas.openxmlformats.org/officeDocument/2006/relationships/image" Target="../media/image36.png"/><Relationship Id="rId5" Type="http://schemas.openxmlformats.org/officeDocument/2006/relationships/image" Target="../media/image29.png"/><Relationship Id="rId15" Type="http://schemas.openxmlformats.org/officeDocument/2006/relationships/image" Target="../media/image34.svg"/><Relationship Id="rId10" Type="http://schemas.openxmlformats.org/officeDocument/2006/relationships/image" Target="../media/image32.png"/><Relationship Id="rId4" Type="http://schemas.microsoft.com/office/2007/relationships/hdphoto" Target="../media/hdphoto10.wdp"/><Relationship Id="rId9" Type="http://schemas.openxmlformats.org/officeDocument/2006/relationships/image" Target="../media/image31.png"/><Relationship Id="rId1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5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4.sv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6.wdp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microsoft.com/office/2007/relationships/hdphoto" Target="../media/hdphoto17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5" Type="http://schemas.microsoft.com/office/2007/relationships/hdphoto" Target="../media/hdphoto16.wdp"/><Relationship Id="rId4" Type="http://schemas.openxmlformats.org/officeDocument/2006/relationships/image" Target="../media/image55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54.png"/><Relationship Id="rId7" Type="http://schemas.microsoft.com/office/2007/relationships/hdphoto" Target="../media/hdphoto17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png"/><Relationship Id="rId11" Type="http://schemas.openxmlformats.org/officeDocument/2006/relationships/image" Target="../media/image53.svg"/><Relationship Id="rId5" Type="http://schemas.microsoft.com/office/2007/relationships/hdphoto" Target="../media/hdphoto16.wdp"/><Relationship Id="rId10" Type="http://schemas.openxmlformats.org/officeDocument/2006/relationships/image" Target="../media/image52.png"/><Relationship Id="rId4" Type="http://schemas.openxmlformats.org/officeDocument/2006/relationships/image" Target="../media/image55.png"/><Relationship Id="rId9" Type="http://schemas.openxmlformats.org/officeDocument/2006/relationships/image" Target="../media/image51.sv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svg"/><Relationship Id="rId7" Type="http://schemas.microsoft.com/office/2007/relationships/hdphoto" Target="../media/hdphoto14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7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LE2w9tRpF4I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8.wdp"/><Relationship Id="rId4" Type="http://schemas.openxmlformats.org/officeDocument/2006/relationships/image" Target="../media/image6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microsoft.com/office/2007/relationships/hdphoto" Target="../media/hdphoto18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3.png"/><Relationship Id="rId5" Type="http://schemas.microsoft.com/office/2007/relationships/hdphoto" Target="../media/hdphoto17.wdp"/><Relationship Id="rId4" Type="http://schemas.openxmlformats.org/officeDocument/2006/relationships/image" Target="../media/image56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62.png"/><Relationship Id="rId7" Type="http://schemas.openxmlformats.org/officeDocument/2006/relationships/image" Target="../media/image51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50.png"/><Relationship Id="rId11" Type="http://schemas.microsoft.com/office/2007/relationships/hdphoto" Target="../media/hdphoto18.wdp"/><Relationship Id="rId5" Type="http://schemas.microsoft.com/office/2007/relationships/hdphoto" Target="../media/hdphoto17.wdp"/><Relationship Id="rId10" Type="http://schemas.openxmlformats.org/officeDocument/2006/relationships/image" Target="../media/image63.png"/><Relationship Id="rId4" Type="http://schemas.openxmlformats.org/officeDocument/2006/relationships/image" Target="../media/image56.png"/><Relationship Id="rId9" Type="http://schemas.openxmlformats.org/officeDocument/2006/relationships/image" Target="../media/image53.sv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18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microsoft.com/office/2007/relationships/hdphoto" Target="../media/hdphoto16.wdp"/><Relationship Id="rId4" Type="http://schemas.openxmlformats.org/officeDocument/2006/relationships/image" Target="../media/image55.pn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9.wdp"/><Relationship Id="rId7" Type="http://schemas.microsoft.com/office/2007/relationships/hdphoto" Target="../media/hdphoto18.wdp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3.png"/><Relationship Id="rId5" Type="http://schemas.microsoft.com/office/2007/relationships/hdphoto" Target="../media/hdphoto16.wdp"/><Relationship Id="rId4" Type="http://schemas.openxmlformats.org/officeDocument/2006/relationships/image" Target="../media/image5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iconproject.org/events/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www.familycaregiversbc.ca/family-caregiver-support-groups/" TargetMode="External"/><Relationship Id="rId5" Type="http://schemas.openxmlformats.org/officeDocument/2006/relationships/hyperlink" Target="https://painbc.ca/about/programs/pain-support-wellness-groups" TargetMode="External"/><Relationship Id="rId4" Type="http://schemas.openxmlformats.org/officeDocument/2006/relationships/hyperlink" Target="https://www.selfmanagementbc.ca/virtualself-managementprograms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wllabs.com/blog/zoom-webinar" TargetMode="External"/><Relationship Id="rId7" Type="http://schemas.openxmlformats.org/officeDocument/2006/relationships/hyperlink" Target="https://support.zoom.us/hc/en-us/articles/201362233-Upgrade-update-to-the-latest-version" TargetMode="External"/><Relationship Id="rId2" Type="http://schemas.openxmlformats.org/officeDocument/2006/relationships/hyperlink" Target="https://www.owllabs.com/blog/zoom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zoom.us/features" TargetMode="External"/><Relationship Id="rId5" Type="http://schemas.openxmlformats.org/officeDocument/2006/relationships/hyperlink" Target="https://www.pocket-lint.com/apps/news/151426-what-is-zoom-and-how-does-it-work-plus-tips-and-tricks" TargetMode="External"/><Relationship Id="rId4" Type="http://schemas.openxmlformats.org/officeDocument/2006/relationships/hyperlink" Target="https://www.zdnet.com/article/zoom-101-a-starter-guide-for-beginners-plus-advanced-tips-and-tricks-for-pro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unsplash.com/photos/smgTvepind4" TargetMode="External"/><Relationship Id="rId2" Type="http://schemas.openxmlformats.org/officeDocument/2006/relationships/hyperlink" Target="https://www.pinclipart.com/pindetail/ibhxxJb_fa-c-b-zoom-clip-art-video-conferencing/" TargetMode="External"/><Relationship Id="rId1" Type="http://schemas.openxmlformats.org/officeDocument/2006/relationships/slideLayout" Target="../slideLayouts/slideLayout11.xml"/><Relationship Id="rId5" Type="http://schemas.openxmlformats.org/officeDocument/2006/relationships/hyperlink" Target="https://unsplash.com/photos/Y4qzW3AsvqI" TargetMode="External"/><Relationship Id="rId4" Type="http://schemas.openxmlformats.org/officeDocument/2006/relationships/hyperlink" Target="https://unsplash.com/photos/Eh1xd5xDE-s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" TargetMode="External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qsy2Ph6kSf8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FE7F00EE-A005-445C-9138-C0F11754E50D}"/>
              </a:ext>
            </a:extLst>
          </p:cNvPr>
          <p:cNvSpPr txBox="1">
            <a:spLocks/>
          </p:cNvSpPr>
          <p:nvPr/>
        </p:nvSpPr>
        <p:spPr>
          <a:xfrm>
            <a:off x="1601813" y="1114817"/>
            <a:ext cx="15084374" cy="26643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13716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  <a:buClrTx/>
            </a:pP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 a  Zoom  Account</a:t>
            </a:r>
            <a:b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 Scheduling  a  Meeting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E91D3F-483C-4D12-923C-39C6D3E3210B}"/>
              </a:ext>
            </a:extLst>
          </p:cNvPr>
          <p:cNvSpPr txBox="1"/>
          <p:nvPr/>
        </p:nvSpPr>
        <p:spPr>
          <a:xfrm>
            <a:off x="1601813" y="4581863"/>
            <a:ext cx="914400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en-US" sz="20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iCON Digital Health Literacy, 2021</a:t>
            </a:r>
            <a:br>
              <a:rPr lang="en-US" sz="1400" b="1" dirty="0">
                <a:solidFill>
                  <a:srgbClr val="03409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C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AAA57B8-2465-4047-AAD4-3BF36CFEE354}"/>
              </a:ext>
            </a:extLst>
          </p:cNvPr>
          <p:cNvSpPr/>
          <p:nvPr/>
        </p:nvSpPr>
        <p:spPr>
          <a:xfrm>
            <a:off x="0" y="8013032"/>
            <a:ext cx="18288000" cy="22739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  <a:defRPr/>
            </a:pPr>
            <a:endParaRPr lang="en-US" sz="2700" kern="1200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4042C5-DAF7-4F80-83F8-B5A15F5E452F}"/>
              </a:ext>
            </a:extLst>
          </p:cNvPr>
          <p:cNvGrpSpPr/>
          <p:nvPr/>
        </p:nvGrpSpPr>
        <p:grpSpPr>
          <a:xfrm>
            <a:off x="2138502" y="8237239"/>
            <a:ext cx="13992468" cy="1825553"/>
            <a:chOff x="1139800" y="5469144"/>
            <a:chExt cx="9328312" cy="12170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60A058F-E5E9-4B25-84BE-7FF730262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8200" y="5469144"/>
              <a:ext cx="2573981" cy="121703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3B53337-101B-4128-8595-06FF5F61A4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800" y="5729761"/>
              <a:ext cx="1241703" cy="68780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1CFE2D1-0824-4020-9EB4-72AF999420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657" y="5530731"/>
              <a:ext cx="4885455" cy="1131608"/>
            </a:xfrm>
            <a:prstGeom prst="rect">
              <a:avLst/>
            </a:prstGeom>
          </p:spPr>
        </p:pic>
      </p:grpSp>
      <p:pic>
        <p:nvPicPr>
          <p:cNvPr id="19" name="Picture 2" descr="Fa C B - Zoom Clip Art Video Conferencing - Png Download (960x540), Png Download">
            <a:extLst>
              <a:ext uri="{FF2B5EF4-FFF2-40B4-BE49-F238E27FC236}">
                <a16:creationId xmlns:a16="http://schemas.microsoft.com/office/drawing/2014/main" id="{9F6E3153-7F74-4F6C-9F78-6682B5CD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2788" y="4034954"/>
            <a:ext cx="6096070" cy="37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4219B71-D9C0-4126-86B1-72D1E6516D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7325" y="4213975"/>
            <a:ext cx="704430" cy="66707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A0EB7CE-1228-4B96-BC46-E2A2476693B2}"/>
              </a:ext>
            </a:extLst>
          </p:cNvPr>
          <p:cNvSpPr/>
          <p:nvPr/>
        </p:nvSpPr>
        <p:spPr>
          <a:xfrm>
            <a:off x="11870155" y="6517298"/>
            <a:ext cx="1862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EEEEE"/>
                </a:solidFill>
              </a:rPr>
              <a:t>(Author unknown, n.d.)</a:t>
            </a:r>
          </a:p>
        </p:txBody>
      </p:sp>
    </p:spTree>
    <p:extLst>
      <p:ext uri="{BB962C8B-B14F-4D97-AF65-F5344CB8AC3E}">
        <p14:creationId xmlns:p14="http://schemas.microsoft.com/office/powerpoint/2010/main" val="1888617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57300" y="616060"/>
            <a:ext cx="1541098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Enter an Email Address, then click “Sign Up”.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D1EBC2A-FA71-4D60-926C-AD8A6EEA96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5774" y="1702146"/>
            <a:ext cx="14258568" cy="7621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0D0B53-AD21-4891-A1CC-1A33B0058BBE}"/>
              </a:ext>
            </a:extLst>
          </p:cNvPr>
          <p:cNvCxnSpPr>
            <a:cxnSpLocks/>
          </p:cNvCxnSpPr>
          <p:nvPr/>
        </p:nvCxnSpPr>
        <p:spPr>
          <a:xfrm flipH="1" flipV="1">
            <a:off x="13030200" y="5003800"/>
            <a:ext cx="4000500" cy="18669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07727CBE-E697-4FA5-88B6-32D5ED61F0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1668143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96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035671" y="479219"/>
            <a:ext cx="1621665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400" kern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A confirmation email will be sent to you. Click “Open Gmail” or “Open Outlook”, depending on your Email service.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62866-ED4B-4A50-99EE-CF4B4ECD2927}"/>
              </a:ext>
            </a:extLst>
          </p:cNvPr>
          <p:cNvGrpSpPr/>
          <p:nvPr/>
        </p:nvGrpSpPr>
        <p:grpSpPr>
          <a:xfrm>
            <a:off x="1784745" y="1728525"/>
            <a:ext cx="14718510" cy="7572716"/>
            <a:chOff x="1174812" y="1456977"/>
            <a:chExt cx="15328777" cy="8145463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26CC31C-B559-4051-8069-8F2A72B90721}"/>
                </a:ext>
              </a:extLst>
            </p:cNvPr>
            <p:cNvGrpSpPr/>
            <p:nvPr/>
          </p:nvGrpSpPr>
          <p:grpSpPr>
            <a:xfrm>
              <a:off x="1174812" y="1456977"/>
              <a:ext cx="15328777" cy="8145463"/>
              <a:chOff x="1174812" y="1456977"/>
              <a:chExt cx="15328777" cy="8145463"/>
            </a:xfrm>
          </p:grpSpPr>
          <p:pic>
            <p:nvPicPr>
              <p:cNvPr id="2" name="Picture 1">
                <a:extLst>
                  <a:ext uri="{FF2B5EF4-FFF2-40B4-BE49-F238E27FC236}">
                    <a16:creationId xmlns:a16="http://schemas.microsoft.com/office/drawing/2014/main" id="{CC63DFE1-CAEA-4122-A4BC-20CC8C91A8E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4242"/>
              <a:stretch/>
            </p:blipFill>
            <p:spPr>
              <a:xfrm>
                <a:off x="1174812" y="1456977"/>
                <a:ext cx="15328777" cy="8145463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964A74AA-E619-42A1-8D10-9AD007BE0BAA}"/>
                  </a:ext>
                </a:extLst>
              </p:cNvPr>
              <p:cNvSpPr/>
              <p:nvPr/>
            </p:nvSpPr>
            <p:spPr>
              <a:xfrm>
                <a:off x="8426450" y="5347732"/>
                <a:ext cx="3429000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943F6C-8AFC-4C3F-9B6D-4B5C0EA420F4}"/>
                </a:ext>
              </a:extLst>
            </p:cNvPr>
            <p:cNvSpPr txBox="1"/>
            <p:nvPr/>
          </p:nvSpPr>
          <p:spPr>
            <a:xfrm>
              <a:off x="8388350" y="5329654"/>
              <a:ext cx="3771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Lato"/>
                </a:rPr>
                <a:t>sample-email@gmail.com.</a:t>
              </a:r>
              <a:endParaRPr lang="en-US" sz="2000" b="1" dirty="0">
                <a:latin typeface="+mn-lt"/>
              </a:endParaRP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0D0B53-AD21-4891-A1CC-1A33B0058BBE}"/>
              </a:ext>
            </a:extLst>
          </p:cNvPr>
          <p:cNvCxnSpPr>
            <a:cxnSpLocks/>
          </p:cNvCxnSpPr>
          <p:nvPr/>
        </p:nvCxnSpPr>
        <p:spPr>
          <a:xfrm>
            <a:off x="3391640" y="5328895"/>
            <a:ext cx="3712565" cy="19180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3C3F9E-712F-47B5-AEBC-1D0E94FDCA39}"/>
              </a:ext>
            </a:extLst>
          </p:cNvPr>
          <p:cNvCxnSpPr>
            <a:cxnSpLocks/>
          </p:cNvCxnSpPr>
          <p:nvPr/>
        </p:nvCxnSpPr>
        <p:spPr>
          <a:xfrm flipH="1">
            <a:off x="10807908" y="5009339"/>
            <a:ext cx="3237876" cy="22375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Table 9">
            <a:extLst>
              <a:ext uri="{FF2B5EF4-FFF2-40B4-BE49-F238E27FC236}">
                <a16:creationId xmlns:a16="http://schemas.microsoft.com/office/drawing/2014/main" id="{7D83AEEB-5D20-4CCC-BBA5-F4DE5AA320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4464332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5315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035671" y="554169"/>
            <a:ext cx="1621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400" kern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Your Email service will open in a new tab. Click “Sign in”.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5562866-ED4B-4A50-99EE-CF4B4ECD2927}"/>
              </a:ext>
            </a:extLst>
          </p:cNvPr>
          <p:cNvGrpSpPr/>
          <p:nvPr/>
        </p:nvGrpSpPr>
        <p:grpSpPr>
          <a:xfrm>
            <a:off x="8159749" y="5506876"/>
            <a:ext cx="3771900" cy="387399"/>
            <a:chOff x="8388350" y="5329654"/>
            <a:chExt cx="3771900" cy="40011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64A74AA-E619-42A1-8D10-9AD007BE0BAA}"/>
                </a:ext>
              </a:extLst>
            </p:cNvPr>
            <p:cNvSpPr/>
            <p:nvPr/>
          </p:nvSpPr>
          <p:spPr>
            <a:xfrm>
              <a:off x="8426450" y="5347732"/>
              <a:ext cx="342900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A943F6C-8AFC-4C3F-9B6D-4B5C0EA420F4}"/>
                </a:ext>
              </a:extLst>
            </p:cNvPr>
            <p:cNvSpPr txBox="1"/>
            <p:nvPr/>
          </p:nvSpPr>
          <p:spPr>
            <a:xfrm>
              <a:off x="8388350" y="5329654"/>
              <a:ext cx="37719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595959"/>
                  </a:solidFill>
                  <a:latin typeface="Lato"/>
                </a:rPr>
                <a:t>sample-email@gmail.com.</a:t>
              </a:r>
              <a:endParaRPr lang="en-US" sz="2000" b="1" dirty="0">
                <a:latin typeface="+mn-lt"/>
              </a:endParaRPr>
            </a:p>
          </p:txBody>
        </p:sp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3C3F9E-712F-47B5-AEBC-1D0E94FDCA39}"/>
              </a:ext>
            </a:extLst>
          </p:cNvPr>
          <p:cNvCxnSpPr>
            <a:cxnSpLocks/>
          </p:cNvCxnSpPr>
          <p:nvPr/>
        </p:nvCxnSpPr>
        <p:spPr>
          <a:xfrm>
            <a:off x="5822671" y="6477000"/>
            <a:ext cx="2673629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C4ED624A-3B26-4230-8619-8D5C88C7982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5511" y="1647705"/>
            <a:ext cx="15348578" cy="75811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0D0B53-AD21-4891-A1CC-1A33B0058BBE}"/>
              </a:ext>
            </a:extLst>
          </p:cNvPr>
          <p:cNvCxnSpPr>
            <a:cxnSpLocks/>
          </p:cNvCxnSpPr>
          <p:nvPr/>
        </p:nvCxnSpPr>
        <p:spPr>
          <a:xfrm flipH="1" flipV="1">
            <a:off x="13137776" y="2097741"/>
            <a:ext cx="3887301" cy="398556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78FFB4B3-52C6-4ED1-B9A9-29101F3724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9562282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771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035671" y="554169"/>
            <a:ext cx="162166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200" kern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Sign in to your Email. Type your Email Address, then click “Next” to enter your password.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68AA15-869C-4C79-B17A-5A1DD1164E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218" y="2052479"/>
            <a:ext cx="6249355" cy="7232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0D0B53-AD21-4891-A1CC-1A33B0058BBE}"/>
              </a:ext>
            </a:extLst>
          </p:cNvPr>
          <p:cNvCxnSpPr>
            <a:cxnSpLocks/>
          </p:cNvCxnSpPr>
          <p:nvPr/>
        </p:nvCxnSpPr>
        <p:spPr>
          <a:xfrm flipH="1">
            <a:off x="11000282" y="3395689"/>
            <a:ext cx="4914900" cy="36195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270FB87E-E02E-4D08-A223-1CEAF90B7F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68735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9882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035671" y="554169"/>
            <a:ext cx="1621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400" kern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Click the Zoom activation email that you just received.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C646A06-AE63-4002-AB94-49123DCACD3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19" y="2005731"/>
            <a:ext cx="17433561" cy="72624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3C3F9E-712F-47B5-AEBC-1D0E94FDCA39}"/>
              </a:ext>
            </a:extLst>
          </p:cNvPr>
          <p:cNvCxnSpPr>
            <a:cxnSpLocks/>
          </p:cNvCxnSpPr>
          <p:nvPr/>
        </p:nvCxnSpPr>
        <p:spPr>
          <a:xfrm flipH="1">
            <a:off x="3927424" y="1543321"/>
            <a:ext cx="6790543" cy="218922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E9E5D210-AEF5-4AA9-B4BB-EC4421C10F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2929586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791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035671" y="618605"/>
            <a:ext cx="16216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400" kern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Click “Activate Account”.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3C3F9E-712F-47B5-AEBC-1D0E94FDCA39}"/>
              </a:ext>
            </a:extLst>
          </p:cNvPr>
          <p:cNvCxnSpPr>
            <a:cxnSpLocks/>
          </p:cNvCxnSpPr>
          <p:nvPr/>
        </p:nvCxnSpPr>
        <p:spPr>
          <a:xfrm>
            <a:off x="5822671" y="6477000"/>
            <a:ext cx="2673629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475DCB8-AFA2-4901-9051-ED46B2B4B54D}"/>
              </a:ext>
            </a:extLst>
          </p:cNvPr>
          <p:cNvGrpSpPr/>
          <p:nvPr/>
        </p:nvGrpSpPr>
        <p:grpSpPr>
          <a:xfrm>
            <a:off x="1035671" y="1754793"/>
            <a:ext cx="15850207" cy="7441667"/>
            <a:chOff x="1035671" y="2291164"/>
            <a:chExt cx="15850207" cy="744166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7D2130-AB5E-456E-8AFC-604B270CC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35671" y="2291164"/>
              <a:ext cx="15850207" cy="74416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CF4C9B92-0025-49C1-80DE-F4853DC9E8F4}"/>
                </a:ext>
              </a:extLst>
            </p:cNvPr>
            <p:cNvSpPr/>
            <p:nvPr/>
          </p:nvSpPr>
          <p:spPr>
            <a:xfrm>
              <a:off x="6580680" y="5385840"/>
              <a:ext cx="6745576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370C175-72CD-4D4B-A658-AD7CCF626205}"/>
              </a:ext>
            </a:extLst>
          </p:cNvPr>
          <p:cNvSpPr txBox="1"/>
          <p:nvPr/>
        </p:nvSpPr>
        <p:spPr>
          <a:xfrm>
            <a:off x="7571772" y="4791089"/>
            <a:ext cx="6127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232333"/>
                </a:solidFill>
                <a:latin typeface="Lato"/>
              </a:rPr>
              <a:t>sample-email@gmail.com!</a:t>
            </a:r>
            <a:endParaRPr lang="en-US" sz="2800" b="1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0D0B53-AD21-4891-A1CC-1A33B0058BBE}"/>
              </a:ext>
            </a:extLst>
          </p:cNvPr>
          <p:cNvCxnSpPr>
            <a:cxnSpLocks/>
          </p:cNvCxnSpPr>
          <p:nvPr/>
        </p:nvCxnSpPr>
        <p:spPr>
          <a:xfrm>
            <a:off x="809469" y="3927426"/>
            <a:ext cx="7285220" cy="364261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9">
            <a:extLst>
              <a:ext uri="{FF2B5EF4-FFF2-40B4-BE49-F238E27FC236}">
                <a16:creationId xmlns:a16="http://schemas.microsoft.com/office/drawing/2014/main" id="{E5797572-FCEE-4038-B3BD-A8E7D633E2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3555311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50497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869429" y="437468"/>
            <a:ext cx="165491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200" kern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Enter your first and last name, create a password, click “I’m not a robot”, and then click “Continue”.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3C3F9E-712F-47B5-AEBC-1D0E94FDCA39}"/>
              </a:ext>
            </a:extLst>
          </p:cNvPr>
          <p:cNvCxnSpPr>
            <a:cxnSpLocks/>
          </p:cNvCxnSpPr>
          <p:nvPr/>
        </p:nvCxnSpPr>
        <p:spPr>
          <a:xfrm>
            <a:off x="5822671" y="6477000"/>
            <a:ext cx="2673629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5A956ED3-DDF3-436F-86D0-F6F643BDF7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04380" y="1906473"/>
            <a:ext cx="10351464" cy="73923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0D0B53-AD21-4891-A1CC-1A33B0058BBE}"/>
              </a:ext>
            </a:extLst>
          </p:cNvPr>
          <p:cNvCxnSpPr>
            <a:cxnSpLocks/>
          </p:cNvCxnSpPr>
          <p:nvPr/>
        </p:nvCxnSpPr>
        <p:spPr>
          <a:xfrm flipH="1">
            <a:off x="13416197" y="2758190"/>
            <a:ext cx="3192905" cy="541425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A84FC8B-1CA3-4739-8527-093FD9B1FE10}"/>
              </a:ext>
            </a:extLst>
          </p:cNvPr>
          <p:cNvCxnSpPr>
            <a:cxnSpLocks/>
          </p:cNvCxnSpPr>
          <p:nvPr/>
        </p:nvCxnSpPr>
        <p:spPr>
          <a:xfrm flipV="1">
            <a:off x="3072983" y="6477000"/>
            <a:ext cx="6565692" cy="164923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580C4EA7-0BBD-4BAF-96CC-B541FE706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1300993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6908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869429" y="437468"/>
            <a:ext cx="16549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200" kern="1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password is a secret. Do not give your password to anyone.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A3C3F9E-712F-47B5-AEBC-1D0E94FDCA39}"/>
              </a:ext>
            </a:extLst>
          </p:cNvPr>
          <p:cNvCxnSpPr>
            <a:cxnSpLocks/>
          </p:cNvCxnSpPr>
          <p:nvPr/>
        </p:nvCxnSpPr>
        <p:spPr>
          <a:xfrm>
            <a:off x="5822671" y="6477000"/>
            <a:ext cx="2673629" cy="10287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9">
            <a:extLst>
              <a:ext uri="{FF2B5EF4-FFF2-40B4-BE49-F238E27FC236}">
                <a16:creationId xmlns:a16="http://schemas.microsoft.com/office/drawing/2014/main" id="{580C4EA7-0BBD-4BAF-96CC-B541FE7069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9496030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34DD4565-D8E0-405B-ACA9-7D44E85E1C37}"/>
              </a:ext>
            </a:extLst>
          </p:cNvPr>
          <p:cNvGrpSpPr/>
          <p:nvPr/>
        </p:nvGrpSpPr>
        <p:grpSpPr>
          <a:xfrm>
            <a:off x="663992" y="1635815"/>
            <a:ext cx="10377318" cy="7392354"/>
            <a:chOff x="3604380" y="1906473"/>
            <a:chExt cx="10377318" cy="7392354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A956ED3-DDF3-436F-86D0-F6F643BDF7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04380" y="1906473"/>
              <a:ext cx="10351464" cy="7392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8E2F990-D99C-4F1F-B0F5-3A97D44E806B}"/>
                </a:ext>
              </a:extLst>
            </p:cNvPr>
            <p:cNvSpPr/>
            <p:nvPr/>
          </p:nvSpPr>
          <p:spPr>
            <a:xfrm>
              <a:off x="8900032" y="3893811"/>
              <a:ext cx="5081666" cy="121420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D63E091-B57C-45B5-9D58-634BD19B7EF5}"/>
              </a:ext>
            </a:extLst>
          </p:cNvPr>
          <p:cNvSpPr/>
          <p:nvPr/>
        </p:nvSpPr>
        <p:spPr>
          <a:xfrm>
            <a:off x="10620230" y="2337330"/>
            <a:ext cx="7682760" cy="37718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0" defTabSz="1371600">
              <a:lnSpc>
                <a:spcPct val="90000"/>
              </a:lnSpc>
              <a:spcBef>
                <a:spcPts val="1500"/>
              </a:spcBef>
              <a:buClr>
                <a:srgbClr val="44546A"/>
              </a:buClr>
              <a:buSzPts val="3600"/>
            </a:pP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Lora Regular Roman"/>
                <a:cs typeface="Arial" panose="020B0604020202020204" pitchFamily="34" charset="0"/>
                <a:sym typeface="Lora"/>
              </a:rPr>
              <a:t>Tips for remembering your password:</a:t>
            </a:r>
          </a:p>
          <a:p>
            <a:pPr marL="1371600" lvl="0" indent="-571500" defTabSz="1371600">
              <a:lnSpc>
                <a:spcPct val="90000"/>
              </a:lnSpc>
              <a:spcBef>
                <a:spcPts val="15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Lora Regular Roman"/>
                <a:cs typeface="Arial" panose="020B0604020202020204" pitchFamily="34" charset="0"/>
                <a:sym typeface="Lora"/>
              </a:rPr>
              <a:t>Write it down and store it in a safe location</a:t>
            </a:r>
          </a:p>
          <a:p>
            <a:pPr marL="1371600" lvl="0" indent="-571500" defTabSz="1371600">
              <a:lnSpc>
                <a:spcPct val="90000"/>
              </a:lnSpc>
              <a:spcBef>
                <a:spcPts val="15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Lora Regular Roman"/>
                <a:cs typeface="Arial" panose="020B0604020202020204" pitchFamily="34" charset="0"/>
                <a:sym typeface="Lora"/>
              </a:rPr>
              <a:t>If applicable, store it in your phone using the Notes app</a:t>
            </a:r>
          </a:p>
          <a:p>
            <a:pPr marL="1371600" lvl="0" indent="-571500" defTabSz="1371600">
              <a:lnSpc>
                <a:spcPct val="90000"/>
              </a:lnSpc>
              <a:spcBef>
                <a:spcPts val="1500"/>
              </a:spcBef>
              <a:spcAft>
                <a:spcPts val="1500"/>
              </a:spcAft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Lora Regular Roman"/>
                <a:cs typeface="Arial" panose="020B0604020202020204" pitchFamily="34" charset="0"/>
                <a:sym typeface="Lora"/>
              </a:rPr>
              <a:t>If neither are possible, share it with ONLY one </a:t>
            </a:r>
            <a:r>
              <a:rPr lang="en-US" sz="2800" b="1" kern="1200" dirty="0">
                <a:solidFill>
                  <a:schemeClr val="tx1"/>
                </a:solidFill>
                <a:latin typeface="Arial" panose="020B0604020202020204" pitchFamily="34" charset="0"/>
                <a:ea typeface="Lora Bold Roman"/>
                <a:cs typeface="Arial" panose="020B0604020202020204" pitchFamily="34" charset="0"/>
                <a:sym typeface="Lora"/>
              </a:rPr>
              <a:t>trusted</a:t>
            </a:r>
            <a:r>
              <a:rPr lang="en-US" sz="2800" kern="1200" dirty="0">
                <a:solidFill>
                  <a:schemeClr val="tx1"/>
                </a:solidFill>
                <a:latin typeface="Arial" panose="020B0604020202020204" pitchFamily="34" charset="0"/>
                <a:ea typeface="Lora Regular Roman"/>
                <a:cs typeface="Arial" panose="020B0604020202020204" pitchFamily="34" charset="0"/>
                <a:sym typeface="Lora"/>
              </a:rPr>
              <a:t> person (e.g. a spouse or a child)</a:t>
            </a:r>
          </a:p>
        </p:txBody>
      </p:sp>
    </p:spTree>
    <p:extLst>
      <p:ext uri="{BB962C8B-B14F-4D97-AF65-F5344CB8AC3E}">
        <p14:creationId xmlns:p14="http://schemas.microsoft.com/office/powerpoint/2010/main" val="5625072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902090" y="653675"/>
            <a:ext cx="6542722" cy="4247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“Skip this step”.</a:t>
            </a:r>
          </a:p>
          <a:p>
            <a:pPr defTabSz="1371600">
              <a:buClrTx/>
            </a:pPr>
            <a:endParaRPr lang="en-US" sz="5001" kern="1200" dirty="0">
              <a:solidFill>
                <a:srgbClr val="03409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1371600">
              <a:buClrTx/>
            </a:pPr>
            <a:r>
              <a:rPr lang="en-US" sz="700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 </a:t>
            </a:r>
            <a:r>
              <a:rPr lang="en-US" sz="500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 not give </a:t>
            </a:r>
          </a:p>
          <a:p>
            <a:pPr defTabSz="1371600">
              <a:buClrTx/>
            </a:pPr>
            <a:r>
              <a:rPr lang="en-US" sz="500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people’s </a:t>
            </a:r>
          </a:p>
          <a:p>
            <a:pPr defTabSz="1371600">
              <a:buClrTx/>
            </a:pPr>
            <a:r>
              <a:rPr lang="en-US" sz="5001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Email Addresses.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9BBC78-8059-4415-BE33-9D46B1C38D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4812" y="735980"/>
            <a:ext cx="9571946" cy="7680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DDCB30-BD38-4E37-84B3-500533B64CA6}"/>
              </a:ext>
            </a:extLst>
          </p:cNvPr>
          <p:cNvCxnSpPr>
            <a:cxnSpLocks/>
          </p:cNvCxnSpPr>
          <p:nvPr/>
        </p:nvCxnSpPr>
        <p:spPr>
          <a:xfrm>
            <a:off x="5548745" y="1724891"/>
            <a:ext cx="6920346" cy="59228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A87848B1-FDB0-4AE6-BFC1-243FFAEA5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4733890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7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902089" y="653675"/>
            <a:ext cx="10490435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1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Your Zoom Account is now set up!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A87848B1-FDB0-4AE6-BFC1-243FFAEA5F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300152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7" name="Google Shape;593;p54">
            <a:extLst>
              <a:ext uri="{FF2B5EF4-FFF2-40B4-BE49-F238E27FC236}">
                <a16:creationId xmlns:a16="http://schemas.microsoft.com/office/drawing/2014/main" id="{FCFCEEE6-4A50-42E5-BB52-8E52354C82F7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4845" t="3300" r="14398" b="-3299"/>
          <a:stretch/>
        </p:blipFill>
        <p:spPr>
          <a:xfrm>
            <a:off x="1581198" y="1886756"/>
            <a:ext cx="7404207" cy="6992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5D721B2-8110-46EB-8F2F-151DC0F9A0E5}"/>
              </a:ext>
            </a:extLst>
          </p:cNvPr>
          <p:cNvSpPr/>
          <p:nvPr/>
        </p:nvSpPr>
        <p:spPr>
          <a:xfrm>
            <a:off x="10022123" y="2381140"/>
            <a:ext cx="7861142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1500"/>
              </a:spcBef>
            </a:pP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From here you may:</a:t>
            </a:r>
          </a:p>
          <a:p>
            <a:pPr marL="225425" lvl="0">
              <a:spcBef>
                <a:spcPts val="1500"/>
              </a:spcBef>
            </a:pP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1. Start a meeting immediately</a:t>
            </a:r>
          </a:p>
          <a:p>
            <a:pPr marL="225425" lvl="0">
              <a:spcBef>
                <a:spcPts val="1500"/>
              </a:spcBef>
            </a:pPr>
            <a:r>
              <a:rPr lang="en-US" sz="4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2. Visit your account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443059-BE67-424F-90BB-CA8CA6BC3748}"/>
              </a:ext>
            </a:extLst>
          </p:cNvPr>
          <p:cNvCxnSpPr>
            <a:cxnSpLocks/>
          </p:cNvCxnSpPr>
          <p:nvPr/>
        </p:nvCxnSpPr>
        <p:spPr>
          <a:xfrm flipH="1">
            <a:off x="4287187" y="3665243"/>
            <a:ext cx="5992918" cy="345849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8FF6269-87E4-447E-A28C-707560F2794B}"/>
              </a:ext>
            </a:extLst>
          </p:cNvPr>
          <p:cNvCxnSpPr>
            <a:cxnSpLocks/>
          </p:cNvCxnSpPr>
          <p:nvPr/>
        </p:nvCxnSpPr>
        <p:spPr>
          <a:xfrm flipH="1">
            <a:off x="7755834" y="4852046"/>
            <a:ext cx="4532577" cy="262130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326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85FFB3-609B-8544-9B00-2D3E776B15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35186" y="1058483"/>
            <a:ext cx="11800988" cy="894878"/>
          </a:xfrm>
        </p:spPr>
        <p:txBody>
          <a:bodyPr>
            <a:noAutofit/>
          </a:bodyPr>
          <a:lstStyle/>
          <a:p>
            <a:pPr algn="l"/>
            <a:r>
              <a:rPr lang="en-US" sz="6600" dirty="0">
                <a:solidFill>
                  <a:srgbClr val="03409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Acknowledgements</a:t>
            </a:r>
            <a:endParaRPr lang="en-US" sz="4200" dirty="0">
              <a:solidFill>
                <a:srgbClr val="FF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3BF104-312A-9344-840F-EF60D577FA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185" y="2375435"/>
            <a:ext cx="15079211" cy="4580388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This digital health literacy curriculum was developed by The University of British Columbia’s interCultural Online health Network (</a:t>
            </a:r>
            <a:r>
              <a:rPr lang="en-CA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000" dirty="0">
                <a:solidFill>
                  <a:srgbClr val="034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).  </a:t>
            </a:r>
          </a:p>
          <a:p>
            <a:pPr algn="l">
              <a:lnSpc>
                <a:spcPct val="100000"/>
              </a:lnSpc>
            </a:pPr>
            <a:r>
              <a:rPr lang="en-CA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000" dirty="0">
                <a:solidFill>
                  <a:srgbClr val="034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is supported by the B.C. Ministry of Health’s </a:t>
            </a:r>
            <a:r>
              <a:rPr lang="en-CA" sz="3000" i="1" dirty="0">
                <a:solidFill>
                  <a:srgbClr val="034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 as Partners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 initiative.</a:t>
            </a:r>
          </a:p>
          <a:p>
            <a:pPr algn="l">
              <a:lnSpc>
                <a:spcPct val="100000"/>
              </a:lnSpc>
            </a:pPr>
            <a:r>
              <a:rPr lang="en-CA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000" dirty="0">
                <a:solidFill>
                  <a:srgbClr val="034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has been working with multicultural communities for over 10 years.</a:t>
            </a:r>
          </a:p>
          <a:p>
            <a:pPr algn="l">
              <a:lnSpc>
                <a:spcPct val="100000"/>
              </a:lnSpc>
            </a:pPr>
            <a:r>
              <a:rPr lang="en-CA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000" dirty="0">
                <a:solidFill>
                  <a:srgbClr val="034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helps people with chronic disease self-management. </a:t>
            </a:r>
          </a:p>
          <a:p>
            <a:pPr algn="l">
              <a:lnSpc>
                <a:spcPct val="100000"/>
              </a:lnSpc>
            </a:pPr>
            <a:r>
              <a:rPr lang="en-CA" sz="3000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CA" sz="3000" dirty="0">
                <a:solidFill>
                  <a:srgbClr val="034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CA" sz="3000" dirty="0">
                <a:latin typeface="Arial" panose="020B0604020202020204" pitchFamily="34" charset="0"/>
                <a:cs typeface="Arial" panose="020B0604020202020204" pitchFamily="34" charset="0"/>
              </a:rPr>
              <a:t>also helps people develop digital literacy in order to access, assess, and use health resources online.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1A24C70-21DE-4070-A153-6B62029A82B5}"/>
              </a:ext>
            </a:extLst>
          </p:cNvPr>
          <p:cNvGrpSpPr/>
          <p:nvPr/>
        </p:nvGrpSpPr>
        <p:grpSpPr>
          <a:xfrm>
            <a:off x="2138502" y="7222826"/>
            <a:ext cx="13992468" cy="1825553"/>
            <a:chOff x="1139800" y="5469144"/>
            <a:chExt cx="9328312" cy="121703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11054AD-431F-48E8-A753-0ED020878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8200" y="5469144"/>
              <a:ext cx="2573981" cy="121703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FD0B1C6-8F52-412A-9B6E-A1A227B06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800" y="5729761"/>
              <a:ext cx="1241703" cy="6878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1A6B5CD-C8BB-410E-9FD6-F11BA5ECB8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657" y="5530731"/>
              <a:ext cx="4885455" cy="1131608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5B6D50B0-2CE3-49AE-9E43-8A96BA015559}"/>
              </a:ext>
            </a:extLst>
          </p:cNvPr>
          <p:cNvSpPr txBox="1"/>
          <p:nvPr/>
        </p:nvSpPr>
        <p:spPr>
          <a:xfrm>
            <a:off x="0" y="9783433"/>
            <a:ext cx="18288000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3716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Thank you to the BC Ministry of Health Patients as Partners Initiative for their support.</a:t>
            </a:r>
          </a:p>
        </p:txBody>
      </p:sp>
    </p:spTree>
    <p:extLst>
      <p:ext uri="{BB962C8B-B14F-4D97-AF65-F5344CB8AC3E}">
        <p14:creationId xmlns:p14="http://schemas.microsoft.com/office/powerpoint/2010/main" val="1494911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974741"/>
            <a:ext cx="13016723" cy="79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 algn="l" rtl="0">
              <a:lnSpc>
                <a:spcPct val="250000"/>
              </a:lnSpc>
              <a:spcBef>
                <a:spcPts val="15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Download</a:t>
            </a:r>
            <a:r>
              <a:rPr lang="en-US" sz="3000" dirty="0">
                <a:solidFill>
                  <a:schemeClr val="tx1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and install  Zoom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59FB80BA-9A7F-4140-A138-87DE572A6F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8694719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Account: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92DAA-2507-4AFA-A800-81B796622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71"/>
          <a:stretch/>
        </p:blipFill>
        <p:spPr>
          <a:xfrm>
            <a:off x="8018640" y="1795165"/>
            <a:ext cx="1774152" cy="58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974741"/>
            <a:ext cx="13016723" cy="79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 algn="l" rtl="0">
              <a:lnSpc>
                <a:spcPct val="250000"/>
              </a:lnSpc>
              <a:spcBef>
                <a:spcPts val="15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Download</a:t>
            </a:r>
            <a:r>
              <a:rPr lang="en-US" sz="3000" dirty="0">
                <a:solidFill>
                  <a:schemeClr val="tx1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and install  Zoom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Choose a Zoom plan 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59FB80BA-9A7F-4140-A138-87DE572A6FE5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Account: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92DAA-2507-4AFA-A800-81B796622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71"/>
          <a:stretch/>
        </p:blipFill>
        <p:spPr>
          <a:xfrm>
            <a:off x="8018640" y="1795165"/>
            <a:ext cx="1774152" cy="58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74FA9-4983-4ADC-9992-4278E3A54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427" y="2950326"/>
            <a:ext cx="2181529" cy="93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73247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974741"/>
            <a:ext cx="13016723" cy="79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 algn="l" rtl="0">
              <a:lnSpc>
                <a:spcPct val="250000"/>
              </a:lnSpc>
              <a:spcBef>
                <a:spcPts val="15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Download</a:t>
            </a:r>
            <a:r>
              <a:rPr lang="en-US" sz="3000" dirty="0">
                <a:solidFill>
                  <a:schemeClr val="tx1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and install  Zoom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Choose a Zoom plan</a:t>
            </a:r>
            <a:endParaRPr sz="3000" strike="sngStrike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Fill out the form to sign up</a:t>
            </a:r>
            <a:endParaRPr sz="3600" strike="sngStrike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59FB80BA-9A7F-4140-A138-87DE572A6FE5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Account: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92DAA-2507-4AFA-A800-81B796622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71"/>
          <a:stretch/>
        </p:blipFill>
        <p:spPr>
          <a:xfrm>
            <a:off x="8018640" y="1795165"/>
            <a:ext cx="1774152" cy="58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74FA9-4983-4ADC-9992-4278E3A54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427" y="2950326"/>
            <a:ext cx="2181529" cy="93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8AF9CB-BF6A-47CF-9B85-7648DA5D8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4789" y="4116584"/>
            <a:ext cx="3410426" cy="165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87940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974741"/>
            <a:ext cx="13016723" cy="79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 algn="l" rtl="0">
              <a:lnSpc>
                <a:spcPct val="250000"/>
              </a:lnSpc>
              <a:spcBef>
                <a:spcPts val="15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Download</a:t>
            </a:r>
            <a:r>
              <a:rPr lang="en-US" sz="3000" dirty="0">
                <a:solidFill>
                  <a:schemeClr val="tx1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and install  Zoom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Choose a Zoom plan</a:t>
            </a:r>
            <a:endParaRPr sz="3000" strike="sngStrike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Fill out the form to sign up</a:t>
            </a:r>
            <a:endParaRPr sz="3600" strike="sngStrike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indent="-571500">
              <a:lnSpc>
                <a:spcPct val="250000"/>
              </a:lnSpc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Activate the account from your email 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59FB80BA-9A7F-4140-A138-87DE572A6FE5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Account: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92DAA-2507-4AFA-A800-81B796622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71"/>
          <a:stretch/>
        </p:blipFill>
        <p:spPr>
          <a:xfrm>
            <a:off x="8018640" y="1795165"/>
            <a:ext cx="1774152" cy="58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74FA9-4983-4ADC-9992-4278E3A54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427" y="2950326"/>
            <a:ext cx="2181529" cy="93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8AF9CB-BF6A-47CF-9B85-7648DA5D8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4789" y="4116584"/>
            <a:ext cx="3410426" cy="165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3EAA87-36CB-4F96-B308-D54894EA2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792" y="6011688"/>
            <a:ext cx="3296110" cy="5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8F260-65AB-48C2-BF7A-344724CC1B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68809" y="6000761"/>
            <a:ext cx="2810267" cy="53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phic 14" descr="Cursor">
            <a:extLst>
              <a:ext uri="{FF2B5EF4-FFF2-40B4-BE49-F238E27FC236}">
                <a16:creationId xmlns:a16="http://schemas.microsoft.com/office/drawing/2014/main" id="{4A702C60-DFF4-4B80-B2BE-5B4EBE41020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5849408" y="6185230"/>
            <a:ext cx="409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76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974741"/>
            <a:ext cx="13016723" cy="79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 algn="l" rtl="0">
              <a:lnSpc>
                <a:spcPct val="250000"/>
              </a:lnSpc>
              <a:spcBef>
                <a:spcPts val="15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Download</a:t>
            </a:r>
            <a:r>
              <a:rPr lang="en-US" sz="3000" dirty="0">
                <a:solidFill>
                  <a:schemeClr val="tx1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and install  Zoom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Choose a Zoom plan</a:t>
            </a:r>
            <a:endParaRPr sz="3000" strike="sngStrike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Fill out the form to sign up</a:t>
            </a:r>
            <a:endParaRPr sz="3600" strike="sngStrike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indent="-571500">
              <a:lnSpc>
                <a:spcPct val="250000"/>
              </a:lnSpc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Activate the account from your email 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indent="-571500">
              <a:lnSpc>
                <a:spcPct val="200000"/>
              </a:lnSpc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Add your information to your account details (not private details)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59FB80BA-9A7F-4140-A138-87DE572A6FE5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Account: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92DAA-2507-4AFA-A800-81B796622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71"/>
          <a:stretch/>
        </p:blipFill>
        <p:spPr>
          <a:xfrm>
            <a:off x="8018640" y="1795165"/>
            <a:ext cx="1774152" cy="58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74FA9-4983-4ADC-9992-4278E3A54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427" y="2950326"/>
            <a:ext cx="2181529" cy="93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8AF9CB-BF6A-47CF-9B85-7648DA5D8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4789" y="4116584"/>
            <a:ext cx="3410426" cy="165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3EAA87-36CB-4F96-B308-D54894EA2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792" y="6011688"/>
            <a:ext cx="3296110" cy="5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8F260-65AB-48C2-BF7A-344724CC1B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68809" y="6000761"/>
            <a:ext cx="2810267" cy="53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D1871-C85F-4C7B-BFF0-5BCCE77D78C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2233"/>
          <a:stretch/>
        </p:blipFill>
        <p:spPr>
          <a:xfrm>
            <a:off x="14931333" y="6746269"/>
            <a:ext cx="3110660" cy="152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phic 14" descr="Cursor">
            <a:extLst>
              <a:ext uri="{FF2B5EF4-FFF2-40B4-BE49-F238E27FC236}">
                <a16:creationId xmlns:a16="http://schemas.microsoft.com/office/drawing/2014/main" id="{4A702C60-DFF4-4B80-B2BE-5B4EBE41020E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5849408" y="6185230"/>
            <a:ext cx="409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1251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974741"/>
            <a:ext cx="13016723" cy="7999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 algn="l" rtl="0">
              <a:lnSpc>
                <a:spcPct val="250000"/>
              </a:lnSpc>
              <a:spcBef>
                <a:spcPts val="150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Download</a:t>
            </a:r>
            <a:r>
              <a:rPr lang="en-US" sz="3000" dirty="0">
                <a:solidFill>
                  <a:schemeClr val="tx1"/>
                </a:solidFill>
                <a:latin typeface="Lora Regular Roman"/>
                <a:ea typeface="Lora Regular Roman"/>
                <a:cs typeface="Lora Regular Roman"/>
                <a:sym typeface="Lora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and install  Zoom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Choose a Zoom plan</a:t>
            </a:r>
            <a:endParaRPr sz="3000" strike="sngStrike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Fill out the form to sign up</a:t>
            </a:r>
            <a:endParaRPr sz="3600" strike="sngStrike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indent="-571500">
              <a:lnSpc>
                <a:spcPct val="250000"/>
              </a:lnSpc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Activate the account from your email 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indent="-571500">
              <a:lnSpc>
                <a:spcPct val="200000"/>
              </a:lnSpc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Add your information to your account details (not private details)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685800" lvl="0" indent="-57150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Pts val="3600"/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tx1"/>
                </a:solidFill>
                <a:latin typeface="+mn-lt"/>
                <a:ea typeface="Lora Regular Roman"/>
                <a:cs typeface="Lora Regular Roman"/>
                <a:sym typeface="Lora"/>
              </a:rPr>
              <a:t>You are ready to start a meeting!</a:t>
            </a:r>
            <a:endParaRPr sz="3600" dirty="0">
              <a:solidFill>
                <a:schemeClr val="tx1"/>
              </a:solidFill>
              <a:latin typeface="+mn-lt"/>
              <a:ea typeface="Lora Regular Roman"/>
              <a:cs typeface="Lora Regular Roman"/>
              <a:sym typeface="Lora"/>
            </a:endParaRPr>
          </a:p>
          <a:p>
            <a:pPr marL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graphicFrame>
        <p:nvGraphicFramePr>
          <p:cNvPr id="21" name="Table 9">
            <a:extLst>
              <a:ext uri="{FF2B5EF4-FFF2-40B4-BE49-F238E27FC236}">
                <a16:creationId xmlns:a16="http://schemas.microsoft.com/office/drawing/2014/main" id="{59FB80BA-9A7F-4140-A138-87DE572A6FE5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Account: Summary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A92DAA-2507-4AFA-A800-81B796622FE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371"/>
          <a:stretch/>
        </p:blipFill>
        <p:spPr>
          <a:xfrm>
            <a:off x="8018640" y="1795165"/>
            <a:ext cx="1774152" cy="584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74FA9-4983-4ADC-9992-4278E3A54B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68427" y="2950326"/>
            <a:ext cx="2181529" cy="9335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8AF9CB-BF6A-47CF-9B85-7648DA5D85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84789" y="4116584"/>
            <a:ext cx="3410426" cy="1657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93EAA87-36CB-4F96-B308-D54894EA22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92792" y="6011688"/>
            <a:ext cx="3296110" cy="5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48F260-65AB-48C2-BF7A-344724CC1B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268809" y="6000761"/>
            <a:ext cx="2810267" cy="5334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615C4A-9618-4AE9-9D26-F6B75DA43A0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89841" y="8448971"/>
            <a:ext cx="2641346" cy="5525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E7D1871-C85F-4C7B-BFF0-5BCCE77D78C8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2233"/>
          <a:stretch/>
        </p:blipFill>
        <p:spPr>
          <a:xfrm>
            <a:off x="14931333" y="6746269"/>
            <a:ext cx="3110660" cy="1528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Graphic 14" descr="Cursor">
            <a:extLst>
              <a:ext uri="{FF2B5EF4-FFF2-40B4-BE49-F238E27FC236}">
                <a16:creationId xmlns:a16="http://schemas.microsoft.com/office/drawing/2014/main" id="{4A702C60-DFF4-4B80-B2BE-5B4EBE41020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5849408" y="6185230"/>
            <a:ext cx="409575" cy="409575"/>
          </a:xfrm>
          <a:prstGeom prst="rect">
            <a:avLst/>
          </a:prstGeom>
        </p:spPr>
      </p:pic>
      <p:pic>
        <p:nvPicPr>
          <p:cNvPr id="36" name="Graphic 35" descr="Cursor">
            <a:extLst>
              <a:ext uri="{FF2B5EF4-FFF2-40B4-BE49-F238E27FC236}">
                <a16:creationId xmlns:a16="http://schemas.microsoft.com/office/drawing/2014/main" id="{76239758-6E27-4E4F-ADD0-C9EA4B5E689C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236059" y="8703872"/>
            <a:ext cx="409575" cy="40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363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E0A-0CFC-4E12-8365-963F96E3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54924"/>
            <a:ext cx="15773400" cy="1988345"/>
          </a:xfrm>
        </p:spPr>
        <p:txBody>
          <a:bodyPr>
            <a:normAutofit/>
          </a:bodyPr>
          <a:lstStyle/>
          <a:p>
            <a:r>
              <a:rPr lang="en-US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Create a Meeting Now</a:t>
            </a:r>
          </a:p>
        </p:txBody>
      </p:sp>
      <p:graphicFrame>
        <p:nvGraphicFramePr>
          <p:cNvPr id="11" name="Table 9">
            <a:extLst>
              <a:ext uri="{FF2B5EF4-FFF2-40B4-BE49-F238E27FC236}">
                <a16:creationId xmlns:a16="http://schemas.microsoft.com/office/drawing/2014/main" id="{C48CC5C1-C3DE-45A4-BE8E-0CA988F3F3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871245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21789E98-8D11-4996-AA13-52787655EBFD}"/>
              </a:ext>
            </a:extLst>
          </p:cNvPr>
          <p:cNvGrpSpPr/>
          <p:nvPr/>
        </p:nvGrpSpPr>
        <p:grpSpPr>
          <a:xfrm>
            <a:off x="2019181" y="2235996"/>
            <a:ext cx="5205941" cy="6407942"/>
            <a:chOff x="594784" y="2536033"/>
            <a:chExt cx="4477279" cy="55586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FEF58B-1492-4CCC-91C8-395A7101E7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50335"/>
            <a:stretch/>
          </p:blipFill>
          <p:spPr>
            <a:xfrm>
              <a:off x="594784" y="2536033"/>
              <a:ext cx="4477279" cy="5558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6688165D-6B4A-4D0E-9BA8-0FAA4AEC8931}"/>
                </a:ext>
              </a:extLst>
            </p:cNvPr>
            <p:cNvSpPr/>
            <p:nvPr/>
          </p:nvSpPr>
          <p:spPr>
            <a:xfrm>
              <a:off x="1937984" y="3675056"/>
              <a:ext cx="1378424" cy="13784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386" name="Picture 2" descr="man in black suit jacket smiling">
            <a:extLst>
              <a:ext uri="{FF2B5EF4-FFF2-40B4-BE49-F238E27FC236}">
                <a16:creationId xmlns:a16="http://schemas.microsoft.com/office/drawing/2014/main" id="{4620F38F-F9A7-49EF-A6CE-99EB21E070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707992" y="2664901"/>
            <a:ext cx="8035751" cy="514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Right 7">
            <a:extLst>
              <a:ext uri="{FF2B5EF4-FFF2-40B4-BE49-F238E27FC236}">
                <a16:creationId xmlns:a16="http://schemas.microsoft.com/office/drawing/2014/main" id="{AAC62836-754B-424A-BBA5-E21FDAE71D4D}"/>
              </a:ext>
            </a:extLst>
          </p:cNvPr>
          <p:cNvSpPr/>
          <p:nvPr/>
        </p:nvSpPr>
        <p:spPr>
          <a:xfrm>
            <a:off x="7803401" y="4775738"/>
            <a:ext cx="1463103" cy="923474"/>
          </a:xfrm>
          <a:prstGeom prst="rightArrow">
            <a:avLst/>
          </a:prstGeom>
          <a:solidFill>
            <a:srgbClr val="16D4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3C308E5D-C0FD-49A5-86E6-1BD932179C03}"/>
              </a:ext>
            </a:extLst>
          </p:cNvPr>
          <p:cNvCxnSpPr>
            <a:cxnSpLocks/>
          </p:cNvCxnSpPr>
          <p:nvPr/>
        </p:nvCxnSpPr>
        <p:spPr>
          <a:xfrm>
            <a:off x="1098112" y="2942746"/>
            <a:ext cx="2458446" cy="10933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9413CAD-31F8-4690-913E-260AF8730F9B}"/>
              </a:ext>
            </a:extLst>
          </p:cNvPr>
          <p:cNvSpPr/>
          <p:nvPr/>
        </p:nvSpPr>
        <p:spPr>
          <a:xfrm>
            <a:off x="16268819" y="6021170"/>
            <a:ext cx="13410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(Visuals, 2020)</a:t>
            </a:r>
          </a:p>
        </p:txBody>
      </p:sp>
    </p:spTree>
    <p:extLst>
      <p:ext uri="{BB962C8B-B14F-4D97-AF65-F5344CB8AC3E}">
        <p14:creationId xmlns:p14="http://schemas.microsoft.com/office/powerpoint/2010/main" val="1925717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A3E9F2-5C28-4797-BF75-5DC3EF98F9D2}"/>
              </a:ext>
            </a:extLst>
          </p:cNvPr>
          <p:cNvSpPr txBox="1"/>
          <p:nvPr/>
        </p:nvSpPr>
        <p:spPr>
          <a:xfrm>
            <a:off x="1028700" y="605362"/>
            <a:ext cx="10400604" cy="86177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5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create 2 types of meetings: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AE71DCE-2117-4DFF-9973-A3A1CED4C80B}"/>
              </a:ext>
            </a:extLst>
          </p:cNvPr>
          <p:cNvSpPr txBox="1"/>
          <p:nvPr/>
        </p:nvSpPr>
        <p:spPr>
          <a:xfrm>
            <a:off x="701155" y="2537134"/>
            <a:ext cx="6150022" cy="1714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A new meeting starts right away.</a:t>
            </a:r>
          </a:p>
          <a:p>
            <a:pPr marL="514350" indent="-514350">
              <a:lnSpc>
                <a:spcPct val="13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1"/>
                </a:solidFill>
              </a:rPr>
              <a:t>You can schedule a meeting to start any day or time.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3C16AA-459A-49F5-86E6-2A630358C9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544"/>
          <a:stretch/>
        </p:blipFill>
        <p:spPr>
          <a:xfrm>
            <a:off x="7006733" y="2013017"/>
            <a:ext cx="10771122" cy="65885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1FC57CA-46C4-4BEE-8B8E-B6D6B4538A37}"/>
              </a:ext>
            </a:extLst>
          </p:cNvPr>
          <p:cNvCxnSpPr>
            <a:cxnSpLocks/>
          </p:cNvCxnSpPr>
          <p:nvPr/>
        </p:nvCxnSpPr>
        <p:spPr>
          <a:xfrm>
            <a:off x="6728346" y="2939981"/>
            <a:ext cx="2129051" cy="75856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A7D7E47-04AE-4C6B-B1C3-EF8F89FDBB41}"/>
              </a:ext>
            </a:extLst>
          </p:cNvPr>
          <p:cNvCxnSpPr>
            <a:cxnSpLocks/>
          </p:cNvCxnSpPr>
          <p:nvPr/>
        </p:nvCxnSpPr>
        <p:spPr>
          <a:xfrm>
            <a:off x="4704522" y="4015409"/>
            <a:ext cx="4152875" cy="142203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9">
            <a:extLst>
              <a:ext uri="{FF2B5EF4-FFF2-40B4-BE49-F238E27FC236}">
                <a16:creationId xmlns:a16="http://schemas.microsoft.com/office/drawing/2014/main" id="{4A156903-4D90-4829-A078-A88991A746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2243179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F50ACC4-FF9B-439E-AB26-8057198034FD}"/>
              </a:ext>
            </a:extLst>
          </p:cNvPr>
          <p:cNvSpPr txBox="1"/>
          <p:nvPr/>
        </p:nvSpPr>
        <p:spPr>
          <a:xfrm>
            <a:off x="701155" y="6143854"/>
            <a:ext cx="6150022" cy="2274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For example, individuals could schedule a meeting next week with their caregiver to discuss health management goals.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71242" y="735980"/>
            <a:ext cx="1541098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Calibri" panose="020F0502020204030204"/>
                <a:ea typeface="+mn-ea"/>
                <a:cs typeface="+mn-cs"/>
              </a:rPr>
              <a:t>To start a meeting now,  open Zoom.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385607-F0B9-4712-8E01-51CC9318FF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03780" y="2197553"/>
            <a:ext cx="11280440" cy="589189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120B10-5FB1-491D-A13A-E7FDEE8F968F}"/>
              </a:ext>
            </a:extLst>
          </p:cNvPr>
          <p:cNvSpPr txBox="1"/>
          <p:nvPr/>
        </p:nvSpPr>
        <p:spPr>
          <a:xfrm rot="20586598">
            <a:off x="9300287" y="5489625"/>
            <a:ext cx="166796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15000" kern="1200" dirty="0">
                <a:solidFill>
                  <a:srgbClr val="FF0000"/>
                </a:solidFill>
                <a:latin typeface="Calibri" panose="020F0502020204030204"/>
                <a:ea typeface="+mn-ea"/>
                <a:cs typeface="+mn-cs"/>
                <a:sym typeface="Wingdings 3" panose="05040102010807070707" pitchFamily="18" charset="2"/>
              </a:rPr>
              <a:t></a:t>
            </a:r>
            <a:endParaRPr lang="en-US" sz="15000" kern="1200" dirty="0">
              <a:solidFill>
                <a:srgbClr val="FF0000"/>
              </a:solidFill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77EDC398-BBE3-4902-B9BC-D363A68872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601346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8187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71242" y="735980"/>
            <a:ext cx="1541098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Calibri" panose="020F0502020204030204"/>
                <a:ea typeface="+mn-ea"/>
                <a:cs typeface="+mn-cs"/>
              </a:rPr>
              <a:t>Sign  in.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7B8A17D-F1D6-49EE-B304-CD5962F43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434" y="1597883"/>
            <a:ext cx="9610599" cy="7296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CCA36541-29FD-49A3-81DA-BB389A1FD1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339328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074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E0A-0CFC-4E12-8365-963F96E3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7886700" cy="1988345"/>
          </a:xfrm>
        </p:spPr>
        <p:txBody>
          <a:bodyPr>
            <a:normAutofit/>
          </a:bodyPr>
          <a:lstStyle/>
          <a:p>
            <a:r>
              <a:rPr lang="en-US" sz="60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Outline: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89E6-B285-47EF-BF82-003812C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8237429" cy="61007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a Zoom Account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Creating a Zoom Meeting Now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Scheduling a Meeting for Later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pic>
        <p:nvPicPr>
          <p:cNvPr id="1026" name="Picture 2" descr="https://images.unsplash.com/photo-1617777934845-a818fd6e1bcb?ixid=MnwxMjA3fDB8MHxwaG90by1wYWdlfHx8fGVufDB8fHx8&amp;ixlib=rb-1.2.1&amp;auto=format&amp;fit=crop&amp;w=1000&amp;q=80">
            <a:extLst>
              <a:ext uri="{FF2B5EF4-FFF2-40B4-BE49-F238E27FC236}">
                <a16:creationId xmlns:a16="http://schemas.microsoft.com/office/drawing/2014/main" id="{158E057F-9E10-4EB3-BB93-43B3AC493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28632" y="2738438"/>
            <a:ext cx="6802068" cy="3829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6E3B8F-6B70-4F5E-9A69-068AB1322F73}"/>
              </a:ext>
            </a:extLst>
          </p:cNvPr>
          <p:cNvSpPr/>
          <p:nvPr/>
        </p:nvSpPr>
        <p:spPr>
          <a:xfrm>
            <a:off x="15766906" y="6291003"/>
            <a:ext cx="13482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(Sugiharto, n.d.)</a:t>
            </a:r>
          </a:p>
        </p:txBody>
      </p:sp>
    </p:spTree>
    <p:extLst>
      <p:ext uri="{BB962C8B-B14F-4D97-AF65-F5344CB8AC3E}">
        <p14:creationId xmlns:p14="http://schemas.microsoft.com/office/powerpoint/2010/main" val="4767479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71242" y="735980"/>
            <a:ext cx="1541098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Calibri" panose="020F0502020204030204"/>
                <a:ea typeface="+mn-ea"/>
                <a:cs typeface="+mn-cs"/>
              </a:rPr>
              <a:t>Type  your  email  address.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BA1F76E-6D06-4C92-A8E9-CA7A2E918D0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81"/>
          <a:stretch/>
        </p:blipFill>
        <p:spPr>
          <a:xfrm>
            <a:off x="2255767" y="1988003"/>
            <a:ext cx="13776465" cy="6310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phic 5" descr="Line arrow Straight">
            <a:extLst>
              <a:ext uri="{FF2B5EF4-FFF2-40B4-BE49-F238E27FC236}">
                <a16:creationId xmlns:a16="http://schemas.microsoft.com/office/drawing/2014/main" id="{9C90AC85-48B7-48D2-95CE-68E8D02B0E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3135086" y="3312639"/>
            <a:ext cx="2950029" cy="2950029"/>
          </a:xfrm>
          <a:prstGeom prst="rect">
            <a:avLst/>
          </a:prstGeom>
        </p:spPr>
      </p:pic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6677CD62-2182-416F-9D6F-0126A2F6EEB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9433735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5568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71242" y="735980"/>
            <a:ext cx="1541098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Calibri" panose="020F0502020204030204"/>
                <a:ea typeface="+mn-ea"/>
                <a:cs typeface="+mn-cs"/>
              </a:rPr>
              <a:t>Type  your  password.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0E1C05A-6169-4F47-9EF8-B1BA839D9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344" y="2100831"/>
            <a:ext cx="13697312" cy="6085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phic 6" descr="Line arrow Straight">
            <a:extLst>
              <a:ext uri="{FF2B5EF4-FFF2-40B4-BE49-F238E27FC236}">
                <a16:creationId xmlns:a16="http://schemas.microsoft.com/office/drawing/2014/main" id="{07211ECA-DAE6-4B47-9546-ADD0D2DFD0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2982686" y="4553610"/>
            <a:ext cx="2950029" cy="2950029"/>
          </a:xfrm>
          <a:prstGeom prst="rect">
            <a:avLst/>
          </a:prstGeom>
        </p:spPr>
      </p:pic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1BE30C77-9CA8-4E2B-8107-9B44A102B5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2878997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8569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71242" y="735980"/>
            <a:ext cx="1541098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Calibri" panose="020F0502020204030204"/>
                <a:ea typeface="+mn-ea"/>
                <a:cs typeface="+mn-cs"/>
              </a:rPr>
              <a:t>To  start  a  meeting  now,  click  “New  Meeting”.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73C45-2B9B-44C3-AD0E-5B64B2FEA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4278137" y="2143874"/>
            <a:ext cx="11311142" cy="6248400"/>
          </a:xfrm>
          <a:prstGeom prst="rect">
            <a:avLst/>
          </a:prstGeom>
        </p:spPr>
      </p:pic>
      <p:pic>
        <p:nvPicPr>
          <p:cNvPr id="6" name="Graphic 5" descr="Line arrow Straight">
            <a:extLst>
              <a:ext uri="{FF2B5EF4-FFF2-40B4-BE49-F238E27FC236}">
                <a16:creationId xmlns:a16="http://schemas.microsoft.com/office/drawing/2014/main" id="{B9755046-322A-4ECC-95DD-E8CA4F8275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1434934" y="3780610"/>
            <a:ext cx="3974079" cy="3516086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90A43D88-37E7-438E-8103-2C20F80A9714}"/>
              </a:ext>
            </a:extLst>
          </p:cNvPr>
          <p:cNvSpPr/>
          <p:nvPr/>
        </p:nvSpPr>
        <p:spPr>
          <a:xfrm>
            <a:off x="5499846" y="4590207"/>
            <a:ext cx="2103727" cy="2103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1600">
              <a:buClrTx/>
            </a:pPr>
            <a:endParaRPr lang="en-US" sz="2700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7" name="Table 9">
            <a:extLst>
              <a:ext uri="{FF2B5EF4-FFF2-40B4-BE49-F238E27FC236}">
                <a16:creationId xmlns:a16="http://schemas.microsoft.com/office/drawing/2014/main" id="{6E0AF4ED-4534-4C70-9C88-E1C65A1BDE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8290994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4115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71242" y="735980"/>
            <a:ext cx="15773400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Calibri" panose="020F0502020204030204"/>
                <a:ea typeface="+mn-ea"/>
                <a:cs typeface="+mn-cs"/>
              </a:rPr>
              <a:t>In the top left of your screen, you can see an info button. ⓘ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BFF22E-4316-488E-AA5A-7F4FE4B04D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1863326"/>
            <a:ext cx="10377796" cy="7026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5FB4D64-EA7D-4AA9-B8E6-88B81ED9CEF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"/>
          <a:stretch/>
        </p:blipFill>
        <p:spPr>
          <a:xfrm>
            <a:off x="11009296" y="2056440"/>
            <a:ext cx="6021404" cy="587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111DA6-B015-4B11-8A4F-A0C676602496}"/>
              </a:ext>
            </a:extLst>
          </p:cNvPr>
          <p:cNvSpPr txBox="1"/>
          <p:nvPr/>
        </p:nvSpPr>
        <p:spPr>
          <a:xfrm>
            <a:off x="1472390" y="3978659"/>
            <a:ext cx="95369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</a:pPr>
            <a:r>
              <a:rPr lang="en-US" sz="6000" kern="1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libri" panose="020F0502020204030204"/>
                <a:ea typeface="+mn-ea"/>
                <a:cs typeface="+mn-cs"/>
              </a:rPr>
              <a:t>Click  the  information button.</a:t>
            </a: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A1AB52B1-75F7-413B-A0A0-ED86B3E3D3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8911002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9993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oogle Shape;705;p6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13371" y="1885438"/>
            <a:ext cx="8866043" cy="6502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04" name="Google Shape;704;p61"/>
          <p:cNvSpPr txBox="1"/>
          <p:nvPr/>
        </p:nvSpPr>
        <p:spPr>
          <a:xfrm>
            <a:off x="966288" y="4596781"/>
            <a:ext cx="7763664" cy="19257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137150" rIns="137150" bIns="137150" anchor="t" anchorCtr="0">
            <a:noAutofit/>
          </a:bodyPr>
          <a:lstStyle/>
          <a:p>
            <a:pPr marL="119063" lvl="0" algn="l" rtl="0">
              <a:spcBef>
                <a:spcPts val="1500"/>
              </a:spcBef>
              <a:spcAft>
                <a:spcPts val="0"/>
              </a:spcAft>
              <a:buClr>
                <a:srgbClr val="003366"/>
              </a:buClr>
            </a:pPr>
            <a:r>
              <a:rPr lang="en-US" sz="4800" dirty="0">
                <a:solidFill>
                  <a:srgbClr val="003366"/>
                </a:solidFill>
                <a:latin typeface="+mn-lt"/>
                <a:ea typeface="Lora Regular Roman"/>
                <a:cs typeface="Lora Regular Roman"/>
                <a:sym typeface="Lora"/>
              </a:rPr>
              <a:t>Now you can email the link to other people!</a:t>
            </a:r>
            <a:r>
              <a:rPr lang="en-US" sz="4800" dirty="0">
                <a:solidFill>
                  <a:srgbClr val="003366"/>
                </a:solidFill>
                <a:latin typeface="Corbel"/>
                <a:ea typeface="Corbel"/>
                <a:cs typeface="Corbel"/>
                <a:sym typeface="Corbel"/>
              </a:rPr>
              <a:t> </a:t>
            </a:r>
            <a:endParaRPr sz="4800" dirty="0">
              <a:solidFill>
                <a:srgbClr val="003366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149DE5-DE7A-44C7-9AD4-7FCA8F95D938}"/>
              </a:ext>
            </a:extLst>
          </p:cNvPr>
          <p:cNvSpPr txBox="1"/>
          <p:nvPr/>
        </p:nvSpPr>
        <p:spPr>
          <a:xfrm>
            <a:off x="1094717" y="776294"/>
            <a:ext cx="15935983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dirty="0">
                <a:solidFill>
                  <a:srgbClr val="003366"/>
                </a:solidFill>
                <a:latin typeface="+mn-lt"/>
              </a:rPr>
              <a:t>Copy the Zoom link. It will save the:</a:t>
            </a:r>
          </a:p>
          <a:p>
            <a:pPr marL="860425" indent="-342900"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3366"/>
                </a:solidFill>
                <a:latin typeface="+mn-lt"/>
              </a:rPr>
              <a:t>Link</a:t>
            </a:r>
          </a:p>
          <a:p>
            <a:pPr marL="860425" indent="-342900"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3366"/>
                </a:solidFill>
                <a:latin typeface="+mn-lt"/>
              </a:rPr>
              <a:t>Meeting ID</a:t>
            </a:r>
          </a:p>
          <a:p>
            <a:pPr marL="860425" indent="-342900">
              <a:buClr>
                <a:srgbClr val="003366"/>
              </a:buClr>
              <a:buFont typeface="Arial" panose="020B0604020202020204" pitchFamily="34" charset="0"/>
              <a:buChar char="•"/>
            </a:pPr>
            <a:r>
              <a:rPr lang="en-US" sz="4400" dirty="0">
                <a:solidFill>
                  <a:srgbClr val="003366"/>
                </a:solidFill>
                <a:latin typeface="+mn-lt"/>
              </a:rPr>
              <a:t>Password</a:t>
            </a:r>
            <a:endParaRPr lang="en-US" sz="2400" dirty="0">
              <a:solidFill>
                <a:srgbClr val="003366"/>
              </a:solidFill>
              <a:latin typeface="+mn-lt"/>
            </a:endParaRP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AB81B40-BF23-4688-8AE0-62DCDBEFD112}"/>
              </a:ext>
            </a:extLst>
          </p:cNvPr>
          <p:cNvCxnSpPr>
            <a:cxnSpLocks/>
          </p:cNvCxnSpPr>
          <p:nvPr/>
        </p:nvCxnSpPr>
        <p:spPr>
          <a:xfrm>
            <a:off x="6215003" y="1777460"/>
            <a:ext cx="6415696" cy="480579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Email">
            <a:extLst>
              <a:ext uri="{FF2B5EF4-FFF2-40B4-BE49-F238E27FC236}">
                <a16:creationId xmlns:a16="http://schemas.microsoft.com/office/drawing/2014/main" id="{8BE1AB40-C15D-406A-84BA-17CACE9A0C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88199" y="7176141"/>
            <a:ext cx="1359109" cy="1359109"/>
          </a:xfrm>
          <a:prstGeom prst="rect">
            <a:avLst/>
          </a:prstGeom>
        </p:spPr>
      </p:pic>
      <p:pic>
        <p:nvPicPr>
          <p:cNvPr id="7" name="Graphic 6" descr="Send">
            <a:extLst>
              <a:ext uri="{FF2B5EF4-FFF2-40B4-BE49-F238E27FC236}">
                <a16:creationId xmlns:a16="http://schemas.microsoft.com/office/drawing/2014/main" id="{93EB364C-DB5A-429B-BE68-095E57D351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855894" y="7176141"/>
            <a:ext cx="1359109" cy="1359109"/>
          </a:xfrm>
          <a:prstGeom prst="rect">
            <a:avLst/>
          </a:prstGeom>
        </p:spPr>
      </p:pic>
      <p:graphicFrame>
        <p:nvGraphicFramePr>
          <p:cNvPr id="22" name="Table 9">
            <a:extLst>
              <a:ext uri="{FF2B5EF4-FFF2-40B4-BE49-F238E27FC236}">
                <a16:creationId xmlns:a16="http://schemas.microsoft.com/office/drawing/2014/main" id="{09E536FB-A2EA-497E-A929-DCD54F6FB3F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426844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37A8029-B3CD-450C-8450-CF377F45F924}"/>
              </a:ext>
            </a:extLst>
          </p:cNvPr>
          <p:cNvSpPr/>
          <p:nvPr/>
        </p:nvSpPr>
        <p:spPr>
          <a:xfrm>
            <a:off x="12829258" y="5636525"/>
            <a:ext cx="4965971" cy="8551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1571591"/>
            <a:ext cx="13016723" cy="74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sym typeface="Lora"/>
              </a:rPr>
              <a:t>Download, install and sign into your Zoom account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Meeting Now: Summary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E1A7664-D619-46AA-9C91-BCA85BA6E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154758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D1ACA-9E23-44DE-8D38-7369A0996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204" y="1712500"/>
            <a:ext cx="4177671" cy="27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86235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1571591"/>
            <a:ext cx="13016723" cy="74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sym typeface="Lora"/>
              </a:rPr>
              <a:t>Download, install and sign into your Zoom account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Select New Meeting</a:t>
            </a:r>
            <a:endParaRPr lang="en-US" sz="3000" strike="sngStrike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Meeting Now: Summary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E1A7664-D619-46AA-9C91-BCA85BA6EAFD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D1ACA-9E23-44DE-8D38-7369A0996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204" y="1712500"/>
            <a:ext cx="4177671" cy="27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3669B-8BE2-40BC-B31B-8C6ADD5D6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061" y="3356950"/>
            <a:ext cx="1600284" cy="16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842324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1571591"/>
            <a:ext cx="13016723" cy="74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sym typeface="Lora"/>
              </a:rPr>
              <a:t>Download, install and sign into your Zoom account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Select New Meeting</a:t>
            </a:r>
            <a:endParaRPr lang="en-US" sz="3000" strike="sngStrike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Copy your meeting link</a:t>
            </a:r>
            <a:endParaRPr lang="en-US" sz="3600" strike="sngStrike" dirty="0">
              <a:solidFill>
                <a:schemeClr val="tx1"/>
              </a:solidFill>
              <a:ea typeface="Lora Regular Roman"/>
              <a:cs typeface="Lora Regular Roman"/>
              <a:sym typeface="Lo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Meeting Now: Summary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E1A7664-D619-46AA-9C91-BCA85BA6EAFD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D1ACA-9E23-44DE-8D38-7369A0996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204" y="1712500"/>
            <a:ext cx="4177671" cy="27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3669B-8BE2-40BC-B31B-8C6ADD5D6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061" y="3356950"/>
            <a:ext cx="1600284" cy="16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77543-021F-4337-B0F7-64B1B4556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6393" y="5369931"/>
            <a:ext cx="6506416" cy="107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346026-0CE9-44D7-BAD2-A8BA51447D82}"/>
              </a:ext>
            </a:extLst>
          </p:cNvPr>
          <p:cNvSpPr/>
          <p:nvPr/>
        </p:nvSpPr>
        <p:spPr>
          <a:xfrm>
            <a:off x="9727485" y="6014471"/>
            <a:ext cx="1388188" cy="374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1078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1571591"/>
            <a:ext cx="13016723" cy="74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sym typeface="Lora"/>
              </a:rPr>
              <a:t>Download, install and sign into your Zoom account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Select New Meeting</a:t>
            </a:r>
            <a:endParaRPr lang="en-US" sz="3000" strike="sngStrike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Copy your meeting link</a:t>
            </a:r>
            <a:endParaRPr lang="en-US" sz="3600" strike="sngStrike" dirty="0">
              <a:solidFill>
                <a:schemeClr val="tx1"/>
              </a:solidFill>
              <a:ea typeface="Lora Regular Roman"/>
              <a:cs typeface="Lora Regular Roman"/>
              <a:sym typeface="Lora"/>
            </a:endParaRPr>
          </a:p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Email the meeting link to other people</a:t>
            </a:r>
            <a:endParaRPr lang="en-US" sz="3000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Creating a Zoom Meeting Now: Summary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E1A7664-D619-46AA-9C91-BCA85BA6EAFD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D1ACA-9E23-44DE-8D38-7369A0996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10204" y="1712500"/>
            <a:ext cx="4177671" cy="27966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E53669B-8BE2-40BC-B31B-8C6ADD5D69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10061" y="3356950"/>
            <a:ext cx="1600284" cy="1676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5277543-021F-4337-B0F7-64B1B45563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86393" y="5369931"/>
            <a:ext cx="6506416" cy="1076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9E346026-0CE9-44D7-BAD2-A8BA51447D82}"/>
              </a:ext>
            </a:extLst>
          </p:cNvPr>
          <p:cNvSpPr/>
          <p:nvPr/>
        </p:nvSpPr>
        <p:spPr>
          <a:xfrm>
            <a:off x="9727485" y="6014471"/>
            <a:ext cx="1388188" cy="3746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Graphic 18" descr="Email">
            <a:extLst>
              <a:ext uri="{FF2B5EF4-FFF2-40B4-BE49-F238E27FC236}">
                <a16:creationId xmlns:a16="http://schemas.microsoft.com/office/drawing/2014/main" id="{8A2FBB81-3D61-4A90-A677-0BF904BDDC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62954" y="6782795"/>
            <a:ext cx="1359109" cy="1359109"/>
          </a:xfrm>
          <a:prstGeom prst="rect">
            <a:avLst/>
          </a:prstGeom>
        </p:spPr>
      </p:pic>
      <p:pic>
        <p:nvPicPr>
          <p:cNvPr id="20" name="Graphic 19" descr="Send">
            <a:extLst>
              <a:ext uri="{FF2B5EF4-FFF2-40B4-BE49-F238E27FC236}">
                <a16:creationId xmlns:a16="http://schemas.microsoft.com/office/drawing/2014/main" id="{DD47C830-1015-4F4A-9AB0-3617C3E478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2430649" y="6782795"/>
            <a:ext cx="1359109" cy="135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540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E0A-0CFC-4E12-8365-963F96E3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61947"/>
            <a:ext cx="15773400" cy="1988345"/>
          </a:xfrm>
        </p:spPr>
        <p:txBody>
          <a:bodyPr>
            <a:normAutofit/>
          </a:bodyPr>
          <a:lstStyle/>
          <a:p>
            <a:r>
              <a:rPr lang="en-US" sz="6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Schedule a Meeting for Later</a:t>
            </a:r>
          </a:p>
        </p:txBody>
      </p:sp>
      <p:pic>
        <p:nvPicPr>
          <p:cNvPr id="4" name="Graphic 3" descr="Monthly calendar">
            <a:extLst>
              <a:ext uri="{FF2B5EF4-FFF2-40B4-BE49-F238E27FC236}">
                <a16:creationId xmlns:a16="http://schemas.microsoft.com/office/drawing/2014/main" id="{8C1B9295-F9B5-4F04-9DB6-C7A5C4C5AA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69470" y="3922430"/>
            <a:ext cx="2661727" cy="2661727"/>
          </a:xfrm>
          <a:prstGeom prst="rect">
            <a:avLst/>
          </a:prstGeom>
        </p:spPr>
      </p:pic>
      <p:pic>
        <p:nvPicPr>
          <p:cNvPr id="6" name="Graphic 5" descr="Clock">
            <a:extLst>
              <a:ext uri="{FF2B5EF4-FFF2-40B4-BE49-F238E27FC236}">
                <a16:creationId xmlns:a16="http://schemas.microsoft.com/office/drawing/2014/main" id="{45CDB115-5EE0-4CEB-A9C3-443C520E0F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131197" y="4259122"/>
            <a:ext cx="1988345" cy="1988345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0528A08-72EE-4C3F-AD3F-D0BBA96741D2}"/>
              </a:ext>
            </a:extLst>
          </p:cNvPr>
          <p:cNvGrpSpPr/>
          <p:nvPr/>
        </p:nvGrpSpPr>
        <p:grpSpPr>
          <a:xfrm>
            <a:off x="2019181" y="2235996"/>
            <a:ext cx="5205941" cy="6407942"/>
            <a:chOff x="594784" y="2536033"/>
            <a:chExt cx="4477279" cy="5558656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2B6756F-6191-47D2-AD79-5D60B5AD27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r="50335"/>
            <a:stretch/>
          </p:blipFill>
          <p:spPr>
            <a:xfrm>
              <a:off x="594784" y="2536033"/>
              <a:ext cx="4477279" cy="55586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827D1EE-9A09-4545-B847-AFCCA34E7B7C}"/>
                </a:ext>
              </a:extLst>
            </p:cNvPr>
            <p:cNvSpPr/>
            <p:nvPr/>
          </p:nvSpPr>
          <p:spPr>
            <a:xfrm>
              <a:off x="1918226" y="4976314"/>
              <a:ext cx="1378424" cy="137842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78C1E6D-6B6E-4C4F-952F-FC308010C009}"/>
              </a:ext>
            </a:extLst>
          </p:cNvPr>
          <p:cNvSpPr/>
          <p:nvPr/>
        </p:nvSpPr>
        <p:spPr>
          <a:xfrm>
            <a:off x="8115744" y="4681763"/>
            <a:ext cx="1463103" cy="923474"/>
          </a:xfrm>
          <a:prstGeom prst="rightArrow">
            <a:avLst/>
          </a:prstGeom>
          <a:solidFill>
            <a:srgbClr val="16D42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22CBB2A-62B8-4AB0-AC5C-AB18CBC0EE59}"/>
              </a:ext>
            </a:extLst>
          </p:cNvPr>
          <p:cNvCxnSpPr>
            <a:cxnSpLocks/>
          </p:cNvCxnSpPr>
          <p:nvPr/>
        </p:nvCxnSpPr>
        <p:spPr>
          <a:xfrm flipV="1">
            <a:off x="554682" y="6247467"/>
            <a:ext cx="2928997" cy="963072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Table 9">
            <a:extLst>
              <a:ext uri="{FF2B5EF4-FFF2-40B4-BE49-F238E27FC236}">
                <a16:creationId xmlns:a16="http://schemas.microsoft.com/office/drawing/2014/main" id="{0C8B2B58-EDAA-491D-AB93-7072F26128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4609924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31763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CCB47A-1C7F-4DB6-8EDA-975D5517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14519"/>
            <a:ext cx="14058901" cy="131694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7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Creating  a  Zoom  Account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1CA056-D5AD-43E0-9562-E6BB8E454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72600" y="3060279"/>
            <a:ext cx="6896100" cy="5198762"/>
          </a:xfrm>
          <a:prstGeom prst="rect">
            <a:avLst/>
          </a:prstGeom>
        </p:spPr>
      </p:pic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A1FF23BC-6C03-4F8E-9CA2-7B3EDF8930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494703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6" name="Picture 2" descr="Fa C B - Zoom Clip Art Video Conferencing - Png Download (960x540), Png Download">
            <a:extLst>
              <a:ext uri="{FF2B5EF4-FFF2-40B4-BE49-F238E27FC236}">
                <a16:creationId xmlns:a16="http://schemas.microsoft.com/office/drawing/2014/main" id="{AEABBA7B-65E6-4236-8A2D-AC1C8A67C9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73521" y="3641055"/>
            <a:ext cx="6096070" cy="378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CFAA1C-AE3A-4236-ADF8-C56F2C8AFAD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8058" y="3820076"/>
            <a:ext cx="704430" cy="66707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763D246-C0E1-4A79-9F90-41F181A32E73}"/>
              </a:ext>
            </a:extLst>
          </p:cNvPr>
          <p:cNvSpPr/>
          <p:nvPr/>
        </p:nvSpPr>
        <p:spPr>
          <a:xfrm>
            <a:off x="4540888" y="6123399"/>
            <a:ext cx="18622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EEEEEE"/>
                </a:solidFill>
              </a:rPr>
              <a:t>(Author unknown, n.d.)</a:t>
            </a:r>
          </a:p>
        </p:txBody>
      </p:sp>
    </p:spTree>
    <p:extLst>
      <p:ext uri="{BB962C8B-B14F-4D97-AF65-F5344CB8AC3E}">
        <p14:creationId xmlns:p14="http://schemas.microsoft.com/office/powerpoint/2010/main" val="31519762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57299" y="875586"/>
            <a:ext cx="1541098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Calibri" panose="020F0502020204030204"/>
                <a:ea typeface="+mn-ea"/>
                <a:cs typeface="+mn-cs"/>
              </a:rPr>
              <a:t>Video: How to Schedule a Zoom Meeting</a:t>
            </a:r>
          </a:p>
        </p:txBody>
      </p:sp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B5B20C0C-D0E0-4BA0-8EFD-9158B3BCC7F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3046" y="1910630"/>
            <a:ext cx="11602799" cy="71462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8" name="Table 9">
            <a:extLst>
              <a:ext uri="{FF2B5EF4-FFF2-40B4-BE49-F238E27FC236}">
                <a16:creationId xmlns:a16="http://schemas.microsoft.com/office/drawing/2014/main" id="{B2A5ACB1-4739-4485-BFBB-0C1807359A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6860275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7228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1543015"/>
            <a:ext cx="14407373" cy="74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sym typeface="Lora"/>
              </a:rPr>
              <a:t>Open and sign in to Zoom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>
                <a:srgbClr val="4F81BD"/>
              </a:buClr>
              <a:buSzPts val="3600"/>
              <a:buFont typeface="Lora"/>
              <a:buAutoNum type="arabicPeriod"/>
              <a:defRPr/>
            </a:pPr>
            <a:endParaRPr lang="en-US" sz="3000" dirty="0">
              <a:solidFill>
                <a:srgbClr val="1F497D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Scheduling a Meeting for Later: Summary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E1A7664-D619-46AA-9C91-BCA85BA6EAF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27543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D1ACA-9E23-44DE-8D38-7369A0996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595" y="1600167"/>
            <a:ext cx="3167780" cy="212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55815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1543015"/>
            <a:ext cx="14407373" cy="74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sym typeface="Lora"/>
              </a:rPr>
              <a:t>Open and sign in to Zoom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Select on Schedule to create a meeting and set the date and time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Scheduling a Meeting for Later: Summary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E1A7664-D619-46AA-9C91-BCA85BA6EAFD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D1ACA-9E23-44DE-8D38-7369A0996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595" y="1600167"/>
            <a:ext cx="3167780" cy="212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23B0F3-CA44-4520-B173-150D5DFB05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7203" y="3458091"/>
            <a:ext cx="1226072" cy="151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58186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1543015"/>
            <a:ext cx="14407373" cy="74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sym typeface="Lora"/>
              </a:rPr>
              <a:t>Open and sign in to Zoom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Select on Schedule to create a meeting and set the date and time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Copy your meeting link</a:t>
            </a:r>
            <a:endParaRPr lang="en-US" sz="3600" strike="sngStrike" dirty="0">
              <a:solidFill>
                <a:schemeClr val="tx1"/>
              </a:solidFill>
              <a:ea typeface="Lora Regular Roman"/>
              <a:cs typeface="Lora Regular Roman"/>
              <a:sym typeface="Lo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Scheduling a Meeting for Later: Summary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E1A7664-D619-46AA-9C91-BCA85BA6EAFD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D1ACA-9E23-44DE-8D38-7369A0996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595" y="1600167"/>
            <a:ext cx="3167780" cy="212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B4DFA3-0200-4531-9A5B-0F84D7B92CA7}"/>
              </a:ext>
            </a:extLst>
          </p:cNvPr>
          <p:cNvGrpSpPr/>
          <p:nvPr/>
        </p:nvGrpSpPr>
        <p:grpSpPr>
          <a:xfrm>
            <a:off x="7586393" y="5255627"/>
            <a:ext cx="6506416" cy="1076370"/>
            <a:chOff x="7586393" y="5312779"/>
            <a:chExt cx="6506416" cy="1076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277543-021F-4337-B0F7-64B1B4556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6393" y="5312779"/>
              <a:ext cx="6506416" cy="1076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346026-0CE9-44D7-BAD2-A8BA51447D82}"/>
                </a:ext>
              </a:extLst>
            </p:cNvPr>
            <p:cNvSpPr/>
            <p:nvPr/>
          </p:nvSpPr>
          <p:spPr>
            <a:xfrm>
              <a:off x="9727485" y="5957319"/>
              <a:ext cx="1388188" cy="3746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423B0F3-CA44-4520-B173-150D5DFB0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7203" y="3458091"/>
            <a:ext cx="1226072" cy="151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381644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5"/>
          <p:cNvSpPr txBox="1"/>
          <p:nvPr/>
        </p:nvSpPr>
        <p:spPr>
          <a:xfrm>
            <a:off x="1880377" y="1543015"/>
            <a:ext cx="14407373" cy="7402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sym typeface="Lora"/>
              </a:rPr>
              <a:t>Open and sign in to Zoom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Select on Schedule to create a meeting and set the date and time</a:t>
            </a:r>
          </a:p>
          <a:p>
            <a:pPr marL="685800" lvl="0" indent="-571500">
              <a:lnSpc>
                <a:spcPct val="250000"/>
              </a:lnSpc>
              <a:spcBef>
                <a:spcPts val="10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Copy your meeting link</a:t>
            </a:r>
            <a:endParaRPr lang="en-US" sz="3600" strike="sngStrike" dirty="0">
              <a:solidFill>
                <a:schemeClr val="tx1"/>
              </a:solidFill>
              <a:ea typeface="Lora Regular Roman"/>
              <a:cs typeface="Lora Regular Roman"/>
              <a:sym typeface="Lora"/>
            </a:endParaRPr>
          </a:p>
          <a:p>
            <a:pPr marL="685800" lvl="0" indent="-571500">
              <a:lnSpc>
                <a:spcPct val="250000"/>
              </a:lnSpc>
              <a:spcBef>
                <a:spcPts val="1800"/>
              </a:spcBef>
              <a:buClrTx/>
              <a:buSzPts val="3600"/>
              <a:buFont typeface="Arial" panose="020B0604020202020204" pitchFamily="34" charset="0"/>
              <a:buChar char="•"/>
              <a:defRPr/>
            </a:pPr>
            <a:r>
              <a:rPr lang="en-US" sz="3600" dirty="0">
                <a:solidFill>
                  <a:schemeClr val="tx1"/>
                </a:solidFill>
                <a:ea typeface="Lora Regular Roman"/>
                <a:cs typeface="Lora Regular Roman"/>
                <a:sym typeface="Lora"/>
              </a:rPr>
              <a:t>Email the meeting link to other people</a:t>
            </a:r>
            <a:endParaRPr lang="en-US" sz="3000" dirty="0">
              <a:solidFill>
                <a:schemeClr val="tx1"/>
              </a:solidFill>
              <a:latin typeface="Lora Regular Roman"/>
              <a:ea typeface="Lora Regular Roman"/>
              <a:cs typeface="Lora Regular Roman"/>
              <a:sym typeface="Lor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790A0F5-547D-400C-A07A-4E8095AC3066}"/>
              </a:ext>
            </a:extLst>
          </p:cNvPr>
          <p:cNvSpPr txBox="1"/>
          <p:nvPr/>
        </p:nvSpPr>
        <p:spPr>
          <a:xfrm>
            <a:off x="856898" y="570436"/>
            <a:ext cx="1501651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Lora"/>
              </a:rPr>
              <a:t>Scheduling a Meeting for Later: Summary</a:t>
            </a:r>
          </a:p>
        </p:txBody>
      </p:sp>
      <p:graphicFrame>
        <p:nvGraphicFramePr>
          <p:cNvPr id="14" name="Table 9">
            <a:extLst>
              <a:ext uri="{FF2B5EF4-FFF2-40B4-BE49-F238E27FC236}">
                <a16:creationId xmlns:a16="http://schemas.microsoft.com/office/drawing/2014/main" id="{9E1A7664-D619-46AA-9C91-BCA85BA6EAFD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kern="1200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335D1ACA-9E23-44DE-8D38-7369A09962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3595" y="1600167"/>
            <a:ext cx="3167780" cy="212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3AB4DFA3-0200-4531-9A5B-0F84D7B92CA7}"/>
              </a:ext>
            </a:extLst>
          </p:cNvPr>
          <p:cNvGrpSpPr/>
          <p:nvPr/>
        </p:nvGrpSpPr>
        <p:grpSpPr>
          <a:xfrm>
            <a:off x="7586393" y="5255627"/>
            <a:ext cx="6506416" cy="1076370"/>
            <a:chOff x="7586393" y="5312779"/>
            <a:chExt cx="6506416" cy="107637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C5277543-021F-4337-B0F7-64B1B4556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586393" y="5312779"/>
              <a:ext cx="6506416" cy="107637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E346026-0CE9-44D7-BAD2-A8BA51447D82}"/>
                </a:ext>
              </a:extLst>
            </p:cNvPr>
            <p:cNvSpPr/>
            <p:nvPr/>
          </p:nvSpPr>
          <p:spPr>
            <a:xfrm>
              <a:off x="9727485" y="5957319"/>
              <a:ext cx="1388188" cy="37467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Graphic 18" descr="Email">
            <a:extLst>
              <a:ext uri="{FF2B5EF4-FFF2-40B4-BE49-F238E27FC236}">
                <a16:creationId xmlns:a16="http://schemas.microsoft.com/office/drawing/2014/main" id="{8A2FBB81-3D61-4A90-A677-0BF904BDDC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62954" y="6754219"/>
            <a:ext cx="1359109" cy="1359109"/>
          </a:xfrm>
          <a:prstGeom prst="rect">
            <a:avLst/>
          </a:prstGeom>
        </p:spPr>
      </p:pic>
      <p:pic>
        <p:nvPicPr>
          <p:cNvPr id="20" name="Graphic 19" descr="Send">
            <a:extLst>
              <a:ext uri="{FF2B5EF4-FFF2-40B4-BE49-F238E27FC236}">
                <a16:creationId xmlns:a16="http://schemas.microsoft.com/office/drawing/2014/main" id="{DD47C830-1015-4F4A-9AB0-3617C3E4783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430649" y="6754219"/>
            <a:ext cx="1359109" cy="13591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23B0F3-CA44-4520-B173-150D5DFB05B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087203" y="3458091"/>
            <a:ext cx="1226072" cy="1514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8050899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E94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E0A-0CFC-4E12-8365-963F96E3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37470E5-2BB3-4A55-8835-269817CCBE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986416"/>
              </p:ext>
            </p:extLst>
          </p:nvPr>
        </p:nvGraphicFramePr>
        <p:xfrm>
          <a:off x="1257300" y="9183052"/>
          <a:ext cx="1577340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>
                  <a:extLst>
                    <a:ext uri="{9D8B030D-6E8A-4147-A177-3AD203B41FA5}">
                      <a16:colId xmlns:a16="http://schemas.microsoft.com/office/drawing/2014/main" val="936275489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1569657561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14508102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952081358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1838280659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 is  Zoom ?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Installing  Zoom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Joining  and  Leaving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Without Installing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019504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41735882-53D7-4416-9C37-ED52FF8965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36" y="4947423"/>
            <a:ext cx="966303" cy="915060"/>
          </a:xfrm>
          <a:prstGeom prst="rect">
            <a:avLst/>
          </a:prstGeom>
        </p:spPr>
      </p:pic>
      <p:pic>
        <p:nvPicPr>
          <p:cNvPr id="1028" name="Picture 4" descr="macbook pro displaying group of people">
            <a:extLst>
              <a:ext uri="{FF2B5EF4-FFF2-40B4-BE49-F238E27FC236}">
                <a16:creationId xmlns:a16="http://schemas.microsoft.com/office/drawing/2014/main" id="{026EE453-B275-4BD3-A350-9AC444DFF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14975" y="2858705"/>
            <a:ext cx="7258050" cy="544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3A0DF1F-CD17-4B69-96EA-483872F37328}"/>
              </a:ext>
            </a:extLst>
          </p:cNvPr>
          <p:cNvSpPr/>
          <p:nvPr/>
        </p:nvSpPr>
        <p:spPr>
          <a:xfrm>
            <a:off x="10901363" y="7987244"/>
            <a:ext cx="19903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371600">
              <a:buClrTx/>
            </a:pPr>
            <a:r>
              <a:rPr lang="en-US" sz="1500" kern="1200" dirty="0">
                <a:solidFill>
                  <a:prstClr val="white">
                    <a:lumMod val="95000"/>
                  </a:prstClr>
                </a:solidFill>
                <a:latin typeface="Calibri" panose="020F0502020204030204"/>
                <a:ea typeface="+mn-ea"/>
                <a:cs typeface="+mn-cs"/>
              </a:rPr>
              <a:t>(Montgomery, 2020)</a:t>
            </a:r>
          </a:p>
        </p:txBody>
      </p:sp>
    </p:spTree>
    <p:extLst>
      <p:ext uri="{BB962C8B-B14F-4D97-AF65-F5344CB8AC3E}">
        <p14:creationId xmlns:p14="http://schemas.microsoft.com/office/powerpoint/2010/main" val="2405976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89BB-1549-473A-9563-77A969AF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 learned : 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438369-35B8-4E3B-9ADB-7A57688CA7C3}"/>
              </a:ext>
            </a:extLst>
          </p:cNvPr>
          <p:cNvGrpSpPr/>
          <p:nvPr/>
        </p:nvGrpSpPr>
        <p:grpSpPr>
          <a:xfrm>
            <a:off x="1606325" y="2523236"/>
            <a:ext cx="15075351" cy="3726359"/>
            <a:chOff x="1408681" y="3334398"/>
            <a:chExt cx="15075351" cy="37263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1F79A0-FDEE-4481-97BD-AEB80016AB77}"/>
                </a:ext>
              </a:extLst>
            </p:cNvPr>
            <p:cNvSpPr txBox="1"/>
            <p:nvPr/>
          </p:nvSpPr>
          <p:spPr>
            <a:xfrm>
              <a:off x="1583859" y="3336973"/>
              <a:ext cx="3359200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Creating a Zoom Account</a:t>
              </a:r>
              <a:endParaRPr lang="en-US" sz="3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DE5B1E-38DE-41A9-891D-71DDD75BECBB}"/>
                </a:ext>
              </a:extLst>
            </p:cNvPr>
            <p:cNvSpPr txBox="1"/>
            <p:nvPr/>
          </p:nvSpPr>
          <p:spPr>
            <a:xfrm>
              <a:off x="6997147" y="3334398"/>
              <a:ext cx="3302724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Creating a Meeting Now</a:t>
              </a:r>
              <a:endParaRPr lang="en-US" sz="3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31EB42-C53D-43D1-A2F1-5912CBB6E79B}"/>
                </a:ext>
              </a:extLst>
            </p:cNvPr>
            <p:cNvSpPr txBox="1"/>
            <p:nvPr/>
          </p:nvSpPr>
          <p:spPr>
            <a:xfrm>
              <a:off x="12390785" y="3336973"/>
              <a:ext cx="4093247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Scheduling a Meeting for Later</a:t>
              </a:r>
              <a:endParaRPr lang="en-US" sz="38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5C2201-1AF5-4454-804B-5E2E77B8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8681" y="5275140"/>
              <a:ext cx="3709556" cy="1785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569D5E-DF93-4DB0-A4B8-B45A609A1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964" r="3358"/>
            <a:stretch/>
          </p:blipFill>
          <p:spPr>
            <a:xfrm>
              <a:off x="7841420" y="5275140"/>
              <a:ext cx="1435100" cy="16764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C1393A-EB1F-46E7-9EFE-B31F82117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56644" y="5275140"/>
              <a:ext cx="1327150" cy="1639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966C03-6120-4AA9-AC08-A035C82C4C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963042"/>
              </p:ext>
            </p:extLst>
          </p:nvPr>
        </p:nvGraphicFramePr>
        <p:xfrm>
          <a:off x="1257300" y="9183052"/>
          <a:ext cx="1577340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>
                  <a:extLst>
                    <a:ext uri="{9D8B030D-6E8A-4147-A177-3AD203B41FA5}">
                      <a16:colId xmlns:a16="http://schemas.microsoft.com/office/drawing/2014/main" val="936275489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1569657561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14508102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952081358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1838280659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 is  Zoom ?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Installing  Zoom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Joining  and  Leaving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Without Installing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0195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07724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389BB-1549-473A-9563-77A969AF4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 learned : </a:t>
            </a:r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2438369-35B8-4E3B-9ADB-7A57688CA7C3}"/>
              </a:ext>
            </a:extLst>
          </p:cNvPr>
          <p:cNvGrpSpPr/>
          <p:nvPr/>
        </p:nvGrpSpPr>
        <p:grpSpPr>
          <a:xfrm>
            <a:off x="1606325" y="2523236"/>
            <a:ext cx="15075351" cy="3726359"/>
            <a:chOff x="1408681" y="3334398"/>
            <a:chExt cx="15075351" cy="372635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61F79A0-FDEE-4481-97BD-AEB80016AB77}"/>
                </a:ext>
              </a:extLst>
            </p:cNvPr>
            <p:cNvSpPr txBox="1"/>
            <p:nvPr/>
          </p:nvSpPr>
          <p:spPr>
            <a:xfrm>
              <a:off x="1583859" y="3336973"/>
              <a:ext cx="3359200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Creating a Zoom Account</a:t>
              </a:r>
              <a:endParaRPr lang="en-US" sz="38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8DE5B1E-38DE-41A9-891D-71DDD75BECBB}"/>
                </a:ext>
              </a:extLst>
            </p:cNvPr>
            <p:cNvSpPr txBox="1"/>
            <p:nvPr/>
          </p:nvSpPr>
          <p:spPr>
            <a:xfrm>
              <a:off x="6997147" y="3334398"/>
              <a:ext cx="3302724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Creating a Meeting Now</a:t>
              </a:r>
              <a:endParaRPr lang="en-US" sz="3800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C31EB42-C53D-43D1-A2F1-5912CBB6E79B}"/>
                </a:ext>
              </a:extLst>
            </p:cNvPr>
            <p:cNvSpPr txBox="1"/>
            <p:nvPr/>
          </p:nvSpPr>
          <p:spPr>
            <a:xfrm>
              <a:off x="12390785" y="3336973"/>
              <a:ext cx="4093247" cy="126188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Scheduling a Meeting for Later</a:t>
              </a:r>
              <a:endParaRPr lang="en-US" sz="3800" dirty="0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45C2201-1AF5-4454-804B-5E2E77B808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08681" y="5275140"/>
              <a:ext cx="3709556" cy="178561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5569D5E-DF93-4DB0-A4B8-B45A609A11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6964" r="3358"/>
            <a:stretch/>
          </p:blipFill>
          <p:spPr>
            <a:xfrm>
              <a:off x="7841420" y="5275140"/>
              <a:ext cx="1435100" cy="16764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0C1393A-EB1F-46E7-9EFE-B31F8211728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656644" y="5275140"/>
              <a:ext cx="1327150" cy="163942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ED966C03-6120-4AA9-AC08-A035C82C4CD7}"/>
              </a:ext>
            </a:extLst>
          </p:cNvPr>
          <p:cNvGraphicFramePr>
            <a:graphicFrameLocks noGrp="1"/>
          </p:cNvGraphicFramePr>
          <p:nvPr/>
        </p:nvGraphicFramePr>
        <p:xfrm>
          <a:off x="1257300" y="9183052"/>
          <a:ext cx="15773400" cy="556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4680">
                  <a:extLst>
                    <a:ext uri="{9D8B030D-6E8A-4147-A177-3AD203B41FA5}">
                      <a16:colId xmlns:a16="http://schemas.microsoft.com/office/drawing/2014/main" val="936275489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1569657561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4145081022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2952081358"/>
                    </a:ext>
                  </a:extLst>
                </a:gridCol>
                <a:gridCol w="3154680">
                  <a:extLst>
                    <a:ext uri="{9D8B030D-6E8A-4147-A177-3AD203B41FA5}">
                      <a16:colId xmlns:a16="http://schemas.microsoft.com/office/drawing/2014/main" val="1838280659"/>
                    </a:ext>
                  </a:extLst>
                </a:gridCol>
              </a:tblGrid>
              <a:tr h="556260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  is  Zoom ?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Installing  Zoom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Joining  and  Leaving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Join Without Installing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03366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 marL="137160" marR="137160" marT="68580" marB="6858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7019504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AA5AEE7-BB3C-4500-85C7-76AC597E2A84}"/>
              </a:ext>
            </a:extLst>
          </p:cNvPr>
          <p:cNvSpPr txBox="1"/>
          <p:nvPr/>
        </p:nvSpPr>
        <p:spPr>
          <a:xfrm>
            <a:off x="701154" y="7190988"/>
            <a:ext cx="16329545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>
                <a:solidFill>
                  <a:schemeClr val="tx1"/>
                </a:solidFill>
              </a:rPr>
              <a:t>These skills can be very helpful if you are interested in organizing Zoom meetings. This could include meetings such as a discussion with your caregiver or group calls with friends from a support group. </a:t>
            </a:r>
          </a:p>
        </p:txBody>
      </p:sp>
    </p:spTree>
    <p:extLst>
      <p:ext uri="{BB962C8B-B14F-4D97-AF65-F5344CB8AC3E}">
        <p14:creationId xmlns:p14="http://schemas.microsoft.com/office/powerpoint/2010/main" val="18218063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E0A-0CFC-4E12-8365-963F96E3C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4"/>
            <a:ext cx="16098716" cy="2779706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 </a:t>
            </a:r>
            <a:br>
              <a:rPr lang="en-US" sz="55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are some examples of Free Resources for Health Management using Zoom:</a:t>
            </a:r>
            <a:endParaRPr lang="en-US" sz="5500" dirty="0">
              <a:solidFill>
                <a:srgbClr val="0033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89E6-B285-47EF-BF82-003812C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3564378"/>
            <a:ext cx="16098716" cy="6118469"/>
          </a:xfrm>
        </p:spPr>
        <p:txBody>
          <a:bodyPr>
            <a:normAutofit lnSpcReduction="10000"/>
          </a:bodyPr>
          <a:lstStyle/>
          <a:p>
            <a:r>
              <a:rPr lang="en-US" sz="2850" b="1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 chronic disease management Zoom webinars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https://iconproject.org/events/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Visit our website for upcoming events! Past webinar health topics include coping with chronic conditions at home, arthritis and osteoporosis, stroke, cardiovascular disease and diabetes, health eating, and many more!</a:t>
            </a:r>
          </a:p>
          <a:p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Self Management BC virtual programs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https://www.selfmanagementbc.ca/virtualself-managementprograms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series of 6 Zoom workshops on self management topics including chronic conditions, chronic pain, diabetes, and cancer</a:t>
            </a:r>
          </a:p>
          <a:p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Pain BC online pain support and wellness groups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https://painbc.ca/about/programs/pain-support-wellness-groups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Zoom support groups hosted by a peer facilitator that support participants in feeling empowered by being in a community of people with a shared experience and provide information and learning about pain and coping</a:t>
            </a:r>
          </a:p>
          <a:p>
            <a:r>
              <a:rPr lang="en-US" sz="2850" b="1" dirty="0">
                <a:latin typeface="Arial" panose="020B0604020202020204" pitchFamily="34" charset="0"/>
                <a:cs typeface="Arial" panose="020B0604020202020204" pitchFamily="34" charset="0"/>
              </a:rPr>
              <a:t>Family Caregivers of BC virtual support groups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https://www.familycaregiversbc.ca/family-caregiver-support-groups/</a:t>
            </a:r>
            <a:r>
              <a:rPr lang="en-US" sz="285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1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Zoom support groups that connect people across BC twice a month around a mutual experience of caregiving for a family member or friend</a:t>
            </a:r>
          </a:p>
        </p:txBody>
      </p:sp>
    </p:spTree>
    <p:extLst>
      <p:ext uri="{BB962C8B-B14F-4D97-AF65-F5344CB8AC3E}">
        <p14:creationId xmlns:p14="http://schemas.microsoft.com/office/powerpoint/2010/main" val="5857980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E0A-0CFC-4E12-8365-963F96E3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89E6-B285-47EF-BF82-003812C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299" y="2536037"/>
            <a:ext cx="15948875" cy="6301598"/>
          </a:xfrm>
        </p:spPr>
        <p:txBody>
          <a:bodyPr>
            <a:norm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Bernazzani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S. (2020, March 5). Everything You Need to Know About Using Zoom. Retrieved November 20, 2020,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https://www.owllabs.com/blog/zoom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Boyarsky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K. (2020) Everything You Need to Know About Hosting Zoom Webinars.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OWLLabs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Retrieved November 30, 2020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https://www.owllabs.com/blog/zoom-webinar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Osborne, C. (2020, May 15). The complete Zoom guide: From basic help to advanced tricks. Retrieved November 20, 2020,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https://www.zdnet.com/article/zoom-101-a-starter-guide-for-beginners-plus-advanced-tips-and-tricks-for-pros/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Tillman, M. (Ed.). (2020, November 26). What is Zoom and how does it work? Plus tips and tricks. Retrieved November 20, 2020,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https://www.pocket-lint.com/apps/news/151426-what-is-zoom-and-how-does-it-work-plus-tips-and-tricks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Zoom. (2020). Get More Out of Your Zoom Meetings. Retrieved November 30, 2020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https://zoom.us/features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Zoom. (n.d.). Upgrade / update to the latest version. Retrieved November 20, 2020, from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https://support.zoom.us/hc/en-us/articles/201362233-Upgrade-update-to-the-latest-version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563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CCB47A-1C7F-4DB6-8EDA-975D5517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41948"/>
            <a:ext cx="15773400" cy="198834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Creating a Zoom Account</a:t>
            </a:r>
          </a:p>
        </p:txBody>
      </p:sp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644C402-0A10-40F3-B730-CC4E9B01778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777934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D61D4FD-6DCC-49F0-831A-3455926535FE}"/>
              </a:ext>
            </a:extLst>
          </p:cNvPr>
          <p:cNvSpPr txBox="1"/>
          <p:nvPr/>
        </p:nvSpPr>
        <p:spPr>
          <a:xfrm>
            <a:off x="1257300" y="2605930"/>
            <a:ext cx="11639834" cy="33004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371600">
              <a:lnSpc>
                <a:spcPct val="120000"/>
              </a:lnSpc>
              <a:spcAft>
                <a:spcPts val="2400"/>
              </a:spcAft>
              <a:buClrTx/>
            </a:pPr>
            <a:r>
              <a:rPr lang="en-US" sz="3200" kern="1200" dirty="0">
                <a:solidFill>
                  <a:srgbClr val="0340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While you don’t need a Zoom account to join a meeting, creating an account allows you to:</a:t>
            </a:r>
          </a:p>
          <a:p>
            <a:pPr marL="457200" indent="-457200" defTabSz="13716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340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Create your own meeting link</a:t>
            </a:r>
          </a:p>
          <a:p>
            <a:pPr marL="457200" indent="-457200" defTabSz="13716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340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Schedule your own meeting for a later date and time</a:t>
            </a:r>
          </a:p>
          <a:p>
            <a:pPr marL="457200" indent="-457200" defTabSz="1371600">
              <a:lnSpc>
                <a:spcPct val="120000"/>
              </a:lnSpc>
              <a:buClrTx/>
              <a:buFont typeface="Arial" panose="020B0604020202020204" pitchFamily="34" charset="0"/>
              <a:buChar char="•"/>
            </a:pPr>
            <a:r>
              <a:rPr lang="en-US" sz="3200" kern="1200" dirty="0">
                <a:solidFill>
                  <a:srgbClr val="0340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Keep track of your past and upcoming meetings</a:t>
            </a:r>
          </a:p>
        </p:txBody>
      </p:sp>
      <p:pic>
        <p:nvPicPr>
          <p:cNvPr id="3" name="Graphic 2" descr="Lightbulb and gear">
            <a:extLst>
              <a:ext uri="{FF2B5EF4-FFF2-40B4-BE49-F238E27FC236}">
                <a16:creationId xmlns:a16="http://schemas.microsoft.com/office/drawing/2014/main" id="{7B6C034E-BEA4-4C46-9A91-13492750F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072064" y="2046297"/>
            <a:ext cx="4097728" cy="40977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8FCA589-AA59-4E0A-AA3E-7BBFF3BFBDDF}"/>
              </a:ext>
            </a:extLst>
          </p:cNvPr>
          <p:cNvSpPr txBox="1"/>
          <p:nvPr/>
        </p:nvSpPr>
        <p:spPr>
          <a:xfrm>
            <a:off x="1257300" y="6899561"/>
            <a:ext cx="1495624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3200" kern="1200" dirty="0">
                <a:solidFill>
                  <a:srgbClr val="0340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can be very helpful for health management, such as individuals setting up a meeting with their caregiver to discuss health management goals.</a:t>
            </a:r>
          </a:p>
        </p:txBody>
      </p:sp>
    </p:spTree>
    <p:extLst>
      <p:ext uri="{BB962C8B-B14F-4D97-AF65-F5344CB8AC3E}">
        <p14:creationId xmlns:p14="http://schemas.microsoft.com/office/powerpoint/2010/main" val="33545043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F0E0A-0CFC-4E12-8365-963F96E3C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8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Credit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D889E6-B285-47EF-BF82-003812CED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536037"/>
            <a:ext cx="15773400" cy="6301598"/>
          </a:xfrm>
        </p:spPr>
        <p:txBody>
          <a:bodyPr>
            <a:normAutofit/>
          </a:bodyPr>
          <a:lstStyle/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Author unknown. (n.d.).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Zoom Clip Art Video Conferencing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Retrieved from: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https://www.pinclipart.com/pindetail/ibhxxJb_fa-c-b-zoom-clip-art-video-conferencing/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Montgomery, C. (2020.)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Zoom call with coffee.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Retrieved from: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https://unsplash.com/photos/smgTvepind4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Sugiharto, I. (2021). [No title]. Retrieved from: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https://unsplash.com/photos/Eh1xd5xDE-s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Visuals. (2020).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Zoom (Video chat)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Retrieved from: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https://unsplash.com/photos/Y4qzW3AsvqI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screen captures were provided by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Peteherych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L on slides 4-5, 27-33.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Note: screen captures were provided by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 slides 6-26, 34-43, 45.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139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0FBDB9F-52D0-4EA0-8BCA-F2D343A48E45}"/>
              </a:ext>
            </a:extLst>
          </p:cNvPr>
          <p:cNvSpPr txBox="1"/>
          <p:nvPr/>
        </p:nvSpPr>
        <p:spPr>
          <a:xfrm>
            <a:off x="1449659" y="639081"/>
            <a:ext cx="106250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371600">
              <a:buClrTx/>
            </a:pPr>
            <a:r>
              <a:rPr lang="en-US" sz="8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Thank  you  again  to :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944C4B7-C115-4947-A6E9-F7473CA4D86E}"/>
              </a:ext>
            </a:extLst>
          </p:cNvPr>
          <p:cNvGrpSpPr/>
          <p:nvPr/>
        </p:nvGrpSpPr>
        <p:grpSpPr>
          <a:xfrm>
            <a:off x="2138502" y="4230723"/>
            <a:ext cx="13992468" cy="1825553"/>
            <a:chOff x="1139800" y="5469144"/>
            <a:chExt cx="9328312" cy="121703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E9374A7-E135-4271-AA3C-8AFDA8702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28200" y="5469144"/>
              <a:ext cx="2573981" cy="121703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9C2B08CD-2F54-4423-8FE0-C613818A4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39800" y="5729761"/>
              <a:ext cx="1241703" cy="6878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EE3CA2-2CAD-494C-A283-439D86B74EC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82657" y="5530731"/>
              <a:ext cx="4885455" cy="1131608"/>
            </a:xfrm>
            <a:prstGeom prst="rect">
              <a:avLst/>
            </a:prstGeom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A578D1CC-B055-4719-8419-A667CCC83603}"/>
              </a:ext>
            </a:extLst>
          </p:cNvPr>
          <p:cNvSpPr txBox="1"/>
          <p:nvPr/>
        </p:nvSpPr>
        <p:spPr>
          <a:xfrm>
            <a:off x="0" y="9783433"/>
            <a:ext cx="18288000" cy="5078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 defTabSz="1371600">
              <a:buClrTx/>
            </a:pPr>
            <a:r>
              <a:rPr lang="en-US" sz="2700" b="1" kern="1200" dirty="0">
                <a:solidFill>
                  <a:prstClr val="white"/>
                </a:solidFill>
                <a:latin typeface="Calibri" panose="020F0502020204030204"/>
                <a:ea typeface="+mn-ea"/>
                <a:cs typeface="+mn-cs"/>
              </a:rPr>
              <a:t>Thank you to the BC Ministry of Health Patients as Partners Initiative for their support.</a:t>
            </a:r>
          </a:p>
        </p:txBody>
      </p:sp>
    </p:spTree>
    <p:extLst>
      <p:ext uri="{BB962C8B-B14F-4D97-AF65-F5344CB8AC3E}">
        <p14:creationId xmlns:p14="http://schemas.microsoft.com/office/powerpoint/2010/main" val="14364678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4D1216-3611-40D3-B3B5-9E35F38A0C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687" y="1118761"/>
            <a:ext cx="4515422" cy="15798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D15499-19F2-4559-8547-F79ABFDA380A}"/>
              </a:ext>
            </a:extLst>
          </p:cNvPr>
          <p:cNvSpPr txBox="1"/>
          <p:nvPr/>
        </p:nvSpPr>
        <p:spPr>
          <a:xfrm>
            <a:off x="1672685" y="3628322"/>
            <a:ext cx="1494263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371636">
              <a:buClrTx/>
            </a:pPr>
            <a:r>
              <a:rPr lang="en-US" sz="3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© 2020 The University of British Columbia.  </a:t>
            </a:r>
          </a:p>
          <a:p>
            <a:pPr algn="just" defTabSz="1371636">
              <a:buClrTx/>
            </a:pPr>
            <a:endParaRPr lang="en-US" sz="3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1371636">
              <a:buClrTx/>
            </a:pPr>
            <a:r>
              <a:rPr lang="en-US" sz="3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work is licensed under Creative Commons Attribution-Non-Commercial-No Derivatives 4.0 International License </a:t>
            </a:r>
          </a:p>
          <a:p>
            <a:pPr defTabSz="1371636">
              <a:buClrTx/>
            </a:pPr>
            <a:r>
              <a:rPr lang="en-US" sz="3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en-US" sz="3000" u="sng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http://creativecommons.org/licenses/by-nc-nd/4.0/</a:t>
            </a:r>
            <a:r>
              <a:rPr lang="en-US" sz="3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). </a:t>
            </a:r>
          </a:p>
          <a:p>
            <a:pPr defTabSz="1371636">
              <a:buClrTx/>
            </a:pPr>
            <a:endParaRPr lang="en-US" sz="3000" kern="1200" dirty="0">
              <a:solidFill>
                <a:prstClr val="black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defTabSz="1371636">
              <a:buClrTx/>
            </a:pPr>
            <a:r>
              <a:rPr lang="en-US" sz="3000" kern="1200" dirty="0">
                <a:solidFill>
                  <a:prstClr val="black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was created by UBC Digital Emergency Medicine. For permissions to use this work for commercial purposes please contact The University of British Columbia’s University-Industry Liaison Office.</a:t>
            </a:r>
          </a:p>
        </p:txBody>
      </p:sp>
    </p:spTree>
    <p:extLst>
      <p:ext uri="{BB962C8B-B14F-4D97-AF65-F5344CB8AC3E}">
        <p14:creationId xmlns:p14="http://schemas.microsoft.com/office/powerpoint/2010/main" val="1096873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1CCB47A-1C7F-4DB6-8EDA-975D551725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341948"/>
            <a:ext cx="15773400" cy="1988345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Video:  Sign  Up  and  Download  Meeting  Client</a:t>
            </a:r>
          </a:p>
        </p:txBody>
      </p:sp>
      <p:pic>
        <p:nvPicPr>
          <p:cNvPr id="4" name="Picture 3">
            <a:hlinkClick r:id="rId2"/>
            <a:extLst>
              <a:ext uri="{FF2B5EF4-FFF2-40B4-BE49-F238E27FC236}">
                <a16:creationId xmlns:a16="http://schemas.microsoft.com/office/drawing/2014/main" id="{F0464153-9E56-4D4B-B87B-68F687E12A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921" y="1799347"/>
            <a:ext cx="12242197" cy="7609765"/>
          </a:xfrm>
          <a:prstGeom prst="rect">
            <a:avLst/>
          </a:prstGeom>
        </p:spPr>
      </p:pic>
      <p:graphicFrame>
        <p:nvGraphicFramePr>
          <p:cNvPr id="5" name="Table 9">
            <a:extLst>
              <a:ext uri="{FF2B5EF4-FFF2-40B4-BE49-F238E27FC236}">
                <a16:creationId xmlns:a16="http://schemas.microsoft.com/office/drawing/2014/main" id="{5644C402-0A10-40F3-B730-CC4E9B01778E}"/>
              </a:ext>
            </a:extLst>
          </p:cNvPr>
          <p:cNvGraphicFramePr>
            <a:graphicFrameLocks/>
          </p:cNvGraphicFramePr>
          <p:nvPr/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0689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71242" y="735980"/>
            <a:ext cx="15410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400" kern="1200" dirty="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Choose an account type or plan.  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DCF34CE-1FB2-45F5-8ABD-9CEDED00792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8041337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pic>
        <p:nvPicPr>
          <p:cNvPr id="2" name="Picture 1">
            <a:extLst>
              <a:ext uri="{FF2B5EF4-FFF2-40B4-BE49-F238E27FC236}">
                <a16:creationId xmlns:a16="http://schemas.microsoft.com/office/drawing/2014/main" id="{EC0E9D35-7218-4040-8251-BD573F8BBD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19854" y="2078974"/>
            <a:ext cx="12766411" cy="6129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814987B-EAFE-4842-8D79-71B1FC348A15}"/>
              </a:ext>
            </a:extLst>
          </p:cNvPr>
          <p:cNvCxnSpPr>
            <a:cxnSpLocks/>
          </p:cNvCxnSpPr>
          <p:nvPr/>
        </p:nvCxnSpPr>
        <p:spPr>
          <a:xfrm flipV="1">
            <a:off x="2675965" y="4303060"/>
            <a:ext cx="2581835" cy="214612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CA1E4AD-50DE-491E-A009-6410684075F3}"/>
              </a:ext>
            </a:extLst>
          </p:cNvPr>
          <p:cNvSpPr txBox="1"/>
          <p:nvPr/>
        </p:nvSpPr>
        <p:spPr>
          <a:xfrm>
            <a:off x="497540" y="6449185"/>
            <a:ext cx="4249271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3200" kern="1200" dirty="0">
                <a:solidFill>
                  <a:srgbClr val="03409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Zoom Free works well for most people.</a:t>
            </a:r>
          </a:p>
        </p:txBody>
      </p:sp>
    </p:spTree>
    <p:extLst>
      <p:ext uri="{BB962C8B-B14F-4D97-AF65-F5344CB8AC3E}">
        <p14:creationId xmlns:p14="http://schemas.microsoft.com/office/powerpoint/2010/main" val="3358896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699742" y="1191525"/>
            <a:ext cx="81140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4000" kern="1200" dirty="0">
                <a:solidFill>
                  <a:srgbClr val="0033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1. Open Zoom. Click “Sign In”.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F262C13-AFC5-4278-82E9-8F6E70818DED}"/>
              </a:ext>
            </a:extLst>
          </p:cNvPr>
          <p:cNvSpPr txBox="1"/>
          <p:nvPr/>
        </p:nvSpPr>
        <p:spPr>
          <a:xfrm>
            <a:off x="996921" y="7540156"/>
            <a:ext cx="1781257" cy="346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1371600">
              <a:buClrTx/>
            </a:pPr>
            <a:r>
              <a:rPr lang="en-US" sz="165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photo credit.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E0FA9A-307A-4B49-947B-265675BE606F}"/>
              </a:ext>
            </a:extLst>
          </p:cNvPr>
          <p:cNvSpPr txBox="1"/>
          <p:nvPr/>
        </p:nvSpPr>
        <p:spPr>
          <a:xfrm>
            <a:off x="8504940" y="7521196"/>
            <a:ext cx="1781257" cy="3462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defTabSz="1371600">
              <a:buClrTx/>
            </a:pPr>
            <a:r>
              <a:rPr lang="en-US" sz="1650" kern="1200" dirty="0">
                <a:solidFill>
                  <a:srgbClr val="FF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Add photo credit.</a:t>
            </a:r>
          </a:p>
        </p:txBody>
      </p:sp>
      <p:graphicFrame>
        <p:nvGraphicFramePr>
          <p:cNvPr id="12" name="Table 9">
            <a:extLst>
              <a:ext uri="{FF2B5EF4-FFF2-40B4-BE49-F238E27FC236}">
                <a16:creationId xmlns:a16="http://schemas.microsoft.com/office/drawing/2014/main" id="{20943861-28F1-4CF0-8095-36DFCA2035C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16024963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E9325A7F-2EA4-49A2-A3F6-C45EBAA719AE}"/>
              </a:ext>
            </a:extLst>
          </p:cNvPr>
          <p:cNvGrpSpPr/>
          <p:nvPr/>
        </p:nvGrpSpPr>
        <p:grpSpPr>
          <a:xfrm>
            <a:off x="996921" y="2419554"/>
            <a:ext cx="6813342" cy="5534523"/>
            <a:chOff x="996921" y="2419554"/>
            <a:chExt cx="6813342" cy="5534523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74F7A0E-195C-48F7-80F9-11250E4A0C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96921" y="2419554"/>
              <a:ext cx="6813342" cy="5534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CB6E779-9E29-42A6-A33F-05067C5FB6A8}"/>
                </a:ext>
              </a:extLst>
            </p:cNvPr>
            <p:cNvSpPr/>
            <p:nvPr/>
          </p:nvSpPr>
          <p:spPr>
            <a:xfrm>
              <a:off x="2222500" y="5397500"/>
              <a:ext cx="1371602" cy="60888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D6C43EE-8499-4A3A-994D-9B5A34D1F0FA}"/>
              </a:ext>
            </a:extLst>
          </p:cNvPr>
          <p:cNvGrpSpPr/>
          <p:nvPr/>
        </p:nvGrpSpPr>
        <p:grpSpPr>
          <a:xfrm>
            <a:off x="8504940" y="2419555"/>
            <a:ext cx="8786139" cy="5534523"/>
            <a:chOff x="8504940" y="2419555"/>
            <a:chExt cx="8786139" cy="553452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81807698-B7A4-49E0-B9A2-CFED1A698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04940" y="2419555"/>
              <a:ext cx="8786139" cy="55345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7F5224-BBE5-431F-BCAA-D20DC86F76C3}"/>
                </a:ext>
              </a:extLst>
            </p:cNvPr>
            <p:cNvSpPr/>
            <p:nvPr/>
          </p:nvSpPr>
          <p:spPr>
            <a:xfrm>
              <a:off x="11037163" y="2444954"/>
              <a:ext cx="1371602" cy="90325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746E043-9D5F-4CE8-B043-D88C4BB25854}"/>
              </a:ext>
            </a:extLst>
          </p:cNvPr>
          <p:cNvCxnSpPr>
            <a:cxnSpLocks/>
          </p:cNvCxnSpPr>
          <p:nvPr/>
        </p:nvCxnSpPr>
        <p:spPr>
          <a:xfrm flipH="1">
            <a:off x="5943600" y="1899411"/>
            <a:ext cx="812800" cy="3898716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F3BC0DA-4C7E-4763-8922-A052AED05863}"/>
              </a:ext>
            </a:extLst>
          </p:cNvPr>
          <p:cNvCxnSpPr>
            <a:cxnSpLocks/>
          </p:cNvCxnSpPr>
          <p:nvPr/>
        </p:nvCxnSpPr>
        <p:spPr>
          <a:xfrm flipH="1">
            <a:off x="12482622" y="1873394"/>
            <a:ext cx="620820" cy="144941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DEE0E078-9865-4818-B9F6-F0C9A7421CF7}"/>
              </a:ext>
            </a:extLst>
          </p:cNvPr>
          <p:cNvSpPr txBox="1"/>
          <p:nvPr/>
        </p:nvSpPr>
        <p:spPr>
          <a:xfrm>
            <a:off x="8504940" y="1165508"/>
            <a:ext cx="71384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Click “Sign Up Free”.</a:t>
            </a:r>
            <a:endParaRPr lang="en-US" sz="1100" dirty="0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3284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479953-8817-4529-951C-21ED2FFBB138}"/>
              </a:ext>
            </a:extLst>
          </p:cNvPr>
          <p:cNvSpPr txBox="1"/>
          <p:nvPr/>
        </p:nvSpPr>
        <p:spPr>
          <a:xfrm>
            <a:off x="1271242" y="735980"/>
            <a:ext cx="15410984" cy="861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371600">
              <a:buClrTx/>
            </a:pPr>
            <a:r>
              <a:rPr lang="en-US" sz="5001" kern="1200" dirty="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Enter a date of birth, then click “Continue”.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A0E1E1-16E2-4EA0-948B-4C07DD5D2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1327" y="2045781"/>
            <a:ext cx="16385345" cy="699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B0D0B53-AD21-4891-A1CC-1A33B0058BBE}"/>
              </a:ext>
            </a:extLst>
          </p:cNvPr>
          <p:cNvCxnSpPr>
            <a:cxnSpLocks/>
          </p:cNvCxnSpPr>
          <p:nvPr/>
        </p:nvCxnSpPr>
        <p:spPr>
          <a:xfrm flipH="1">
            <a:off x="9637471" y="3857734"/>
            <a:ext cx="5334000" cy="23241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e 9">
            <a:extLst>
              <a:ext uri="{FF2B5EF4-FFF2-40B4-BE49-F238E27FC236}">
                <a16:creationId xmlns:a16="http://schemas.microsoft.com/office/drawing/2014/main" id="{FFC762D7-3138-4D86-B0F8-D3A18235A0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2243455"/>
              </p:ext>
            </p:extLst>
          </p:nvPr>
        </p:nvGraphicFramePr>
        <p:xfrm>
          <a:off x="1257300" y="9487852"/>
          <a:ext cx="1577340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22862919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118251836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3195253161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766787126"/>
                    </a:ext>
                  </a:extLst>
                </a:gridCol>
              </a:tblGrid>
              <a:tr h="338715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03409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Account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Creating a Zoom Meeting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Scheduling a Meeting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>
                          <a:solidFill>
                            <a:schemeClr val="bg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Summary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9353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0648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18EC06471E9E4F8D592F6BC04F9081" ma:contentTypeVersion="2" ma:contentTypeDescription="Create a new document." ma:contentTypeScope="" ma:versionID="82da99d259015451ba19ed707edd6f1a">
  <xsd:schema xmlns:xsd="http://www.w3.org/2001/XMLSchema" xmlns:xs="http://www.w3.org/2001/XMLSchema" xmlns:p="http://schemas.microsoft.com/office/2006/metadata/properties" xmlns:ns2="f5bc6895-6bf9-423b-b200-a1a1143d5907" targetNamespace="http://schemas.microsoft.com/office/2006/metadata/properties" ma:root="true" ma:fieldsID="765fe923227e3b31ef3babd02cd1e42f" ns2:_="">
    <xsd:import namespace="f5bc6895-6bf9-423b-b200-a1a1143d59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bc6895-6bf9-423b-b200-a1a1143d59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46549A-437A-417D-9238-B16BCBE1961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8C9BC45-28C3-4E99-86D3-31290952A9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F4F33E7-56E2-4F70-B0B4-1EC609C4B7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bc6895-6bf9-423b-b200-a1a1143d59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26556</TotalTime>
  <Words>2411</Words>
  <Application>Microsoft Macintosh PowerPoint</Application>
  <PresentationFormat>Custom</PresentationFormat>
  <Paragraphs>369</Paragraphs>
  <Slides>52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Lora</vt:lpstr>
      <vt:lpstr>Calibri</vt:lpstr>
      <vt:lpstr>Corbel</vt:lpstr>
      <vt:lpstr>Arial</vt:lpstr>
      <vt:lpstr>Lato</vt:lpstr>
      <vt:lpstr>Lora Regular Roman</vt:lpstr>
      <vt:lpstr>Calibri Light</vt:lpstr>
      <vt:lpstr>Office Theme</vt:lpstr>
      <vt:lpstr>1_Office Theme</vt:lpstr>
      <vt:lpstr>3_Office Theme</vt:lpstr>
      <vt:lpstr>PowerPoint Presentation</vt:lpstr>
      <vt:lpstr>Acknowledgements</vt:lpstr>
      <vt:lpstr>Webinar Outline:</vt:lpstr>
      <vt:lpstr>Creating  a  Zoom  Account</vt:lpstr>
      <vt:lpstr>Benefits of Creating a Zoom Account</vt:lpstr>
      <vt:lpstr>Video:  Sign  Up  and  Download  Meeting  Client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Create a Meeting Now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to Schedule a Meeting for Later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We  learned : </vt:lpstr>
      <vt:lpstr>We  learned : </vt:lpstr>
      <vt:lpstr>Questions?   Here are some examples of Free Resources for Health Management using Zoom:</vt:lpstr>
      <vt:lpstr>Sources</vt:lpstr>
      <vt:lpstr>Image Credit List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Jamin, Anne-Marie</dc:creator>
  <cp:lastModifiedBy>jesszliu@student.ubc.ca</cp:lastModifiedBy>
  <cp:revision>428</cp:revision>
  <dcterms:modified xsi:type="dcterms:W3CDTF">2022-01-26T18:41:39Z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0x0101004D18EC06471E9E4F8D592F6BC04F9081</vt:lpwstr>
  </property>
</Properties>
</file>