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95" r:id="rId3"/>
    <p:sldMasterId id="2147483701" r:id="rId4"/>
  </p:sldMasterIdLst>
  <p:notesMasterIdLst>
    <p:notesMasterId r:id="rId57"/>
  </p:notesMasterIdLst>
  <p:sldIdLst>
    <p:sldId id="416" r:id="rId5"/>
    <p:sldId id="481" r:id="rId6"/>
    <p:sldId id="332" r:id="rId7"/>
    <p:sldId id="333" r:id="rId8"/>
    <p:sldId id="334" r:id="rId9"/>
    <p:sldId id="478" r:id="rId10"/>
    <p:sldId id="359" r:id="rId11"/>
    <p:sldId id="361" r:id="rId12"/>
    <p:sldId id="363" r:id="rId13"/>
    <p:sldId id="452" r:id="rId14"/>
    <p:sldId id="451" r:id="rId15"/>
    <p:sldId id="453" r:id="rId16"/>
    <p:sldId id="454" r:id="rId17"/>
    <p:sldId id="455" r:id="rId18"/>
    <p:sldId id="456" r:id="rId19"/>
    <p:sldId id="457" r:id="rId20"/>
    <p:sldId id="458" r:id="rId21"/>
    <p:sldId id="364" r:id="rId22"/>
    <p:sldId id="459" r:id="rId23"/>
    <p:sldId id="486" r:id="rId24"/>
    <p:sldId id="485" r:id="rId25"/>
    <p:sldId id="484" r:id="rId26"/>
    <p:sldId id="483" r:id="rId27"/>
    <p:sldId id="482" r:id="rId28"/>
    <p:sldId id="487" r:id="rId29"/>
    <p:sldId id="406" r:id="rId30"/>
    <p:sldId id="289" r:id="rId31"/>
    <p:sldId id="405" r:id="rId32"/>
    <p:sldId id="371" r:id="rId33"/>
    <p:sldId id="372" r:id="rId34"/>
    <p:sldId id="373" r:id="rId35"/>
    <p:sldId id="370" r:id="rId36"/>
    <p:sldId id="414" r:id="rId37"/>
    <p:sldId id="292" r:id="rId38"/>
    <p:sldId id="471" r:id="rId39"/>
    <p:sldId id="490" r:id="rId40"/>
    <p:sldId id="489" r:id="rId41"/>
    <p:sldId id="488" r:id="rId42"/>
    <p:sldId id="365" r:id="rId43"/>
    <p:sldId id="366" r:id="rId44"/>
    <p:sldId id="474" r:id="rId45"/>
    <p:sldId id="493" r:id="rId46"/>
    <p:sldId id="492" r:id="rId47"/>
    <p:sldId id="491" r:id="rId48"/>
    <p:sldId id="475" r:id="rId49"/>
    <p:sldId id="480" r:id="rId50"/>
    <p:sldId id="494" r:id="rId51"/>
    <p:sldId id="479" r:id="rId52"/>
    <p:sldId id="427" r:id="rId53"/>
    <p:sldId id="477" r:id="rId54"/>
    <p:sldId id="449" r:id="rId55"/>
    <p:sldId id="450" r:id="rId56"/>
  </p:sldIdLst>
  <p:sldSz cx="18288000" cy="10287000"/>
  <p:notesSz cx="6858000" cy="9144000"/>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Corbel" panose="020B0503020204020204" pitchFamily="34" charset="0"/>
      <p:regular r:id="rId64"/>
      <p:bold r:id="rId65"/>
      <p:italic r:id="rId66"/>
      <p:boldItalic r:id="rId67"/>
    </p:embeddedFont>
    <p:embeddedFont>
      <p:font typeface="DFKai-SB" panose="03000509000000000000" pitchFamily="65" charset="-120"/>
      <p:regular r:id="rId68"/>
    </p:embeddedFont>
    <p:embeddedFont>
      <p:font typeface="Lora" pitchFamily="2" charset="0"/>
      <p:regular r:id="rId69"/>
      <p:bold r:id="rId70"/>
      <p:italic r:id="rId71"/>
      <p:boldItalic r:id="rId72"/>
    </p:embeddedFont>
    <p:embeddedFont>
      <p:font typeface="Lora Regular Roman" pitchFamily="2" charset="0"/>
      <p:regular r:id="rId73"/>
    </p:embeddedFont>
    <p:embeddedFont>
      <p:font typeface="PMingLiU" panose="02020500000000000000" pitchFamily="18" charset="-120"/>
      <p:regular r:id="rId74"/>
    </p:embeddedFont>
    <p:embeddedFont>
      <p:font typeface="PMingLiU" panose="02020500000000000000" pitchFamily="18" charset="-120"/>
      <p:regular r:id="rId74"/>
    </p:embeddedFont>
    <p:embeddedFont>
      <p:font typeface="Wingdings 3" panose="05040102010807070707" pitchFamily="18" charset="2"/>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YfCG+WIq0HCubODM3xiu3w==" hashData="360d4o94F6PtmiaifonYEhDeXaWP8EpE/e5GLYL9TOD5sXfEQpMopllZFwPMM8Ud/L7NhBJzByK5xRp7wae/NQ=="/>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n Broek, Jamie" initials="VBJ" lastIdx="2" clrIdx="0">
    <p:extLst>
      <p:ext uri="{19B8F6BF-5375-455C-9EA6-DF929625EA0E}">
        <p15:presenceInfo xmlns:p15="http://schemas.microsoft.com/office/powerpoint/2012/main" userId="S-1-5-21-3458574638-2780845101-4193349012-381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767183"/>
    <a:srgbClr val="003366"/>
    <a:srgbClr val="034092"/>
    <a:srgbClr val="16D42D"/>
    <a:srgbClr val="5E94DC"/>
    <a:srgbClr val="FFFFFF"/>
    <a:srgbClr val="045ED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6374" autoAdjust="0"/>
  </p:normalViewPr>
  <p:slideViewPr>
    <p:cSldViewPr snapToGrid="0">
      <p:cViewPr varScale="1">
        <p:scale>
          <a:sx n="39" d="100"/>
          <a:sy n="39" d="100"/>
        </p:scale>
        <p:origin x="708"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5.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616460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395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d05676cb6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93" name="Google Shape;693;g8d05676cb6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34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62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62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99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85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2">
                    <a:lumMod val="25000"/>
                  </a:schemeClr>
                </a:solidFill>
              </a:rPr>
              <a:t>https://www.youtube.com/watch?v=LE2w9tRpF4I</a:t>
            </a:r>
          </a:p>
          <a:p>
            <a:endParaRPr lang="en-US" dirty="0"/>
          </a:p>
        </p:txBody>
      </p:sp>
    </p:spTree>
    <p:extLst>
      <p:ext uri="{BB962C8B-B14F-4D97-AF65-F5344CB8AC3E}">
        <p14:creationId xmlns:p14="http://schemas.microsoft.com/office/powerpoint/2010/main" val="144293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1F497D"/>
                </a:solidFill>
                <a:latin typeface="Lora Regular Roman"/>
                <a:ea typeface="Lora Regular Roman"/>
                <a:cs typeface="Lora Regular Roman"/>
                <a:sym typeface="Lora"/>
              </a:rPr>
              <a:t> Please </a:t>
            </a:r>
            <a:r>
              <a:rPr lang="en-US" sz="1100" dirty="0">
                <a:solidFill>
                  <a:srgbClr val="1F497D"/>
                </a:solidFill>
                <a:latin typeface="Lora Regular Roman"/>
                <a:ea typeface="Lora Regular Roman"/>
                <a:cs typeface="Lora Regular Roman"/>
                <a:sym typeface="Lora"/>
              </a:rPr>
              <a:t>refer to the Beginner’s Guide to Zoom within the </a:t>
            </a:r>
            <a:r>
              <a:rPr lang="en-US" sz="1100" dirty="0" err="1">
                <a:solidFill>
                  <a:srgbClr val="1F497D"/>
                </a:solidFill>
                <a:latin typeface="Lora Regular Roman"/>
                <a:ea typeface="Lora Regular Roman"/>
                <a:cs typeface="Lora Regular Roman"/>
                <a:sym typeface="Lora"/>
              </a:rPr>
              <a:t>iCON</a:t>
            </a:r>
            <a:r>
              <a:rPr lang="en-US" sz="1100" dirty="0">
                <a:solidFill>
                  <a:srgbClr val="1F497D"/>
                </a:solidFill>
                <a:latin typeface="Lora Regular Roman"/>
                <a:ea typeface="Lora Regular Roman"/>
                <a:cs typeface="Lora Regular Roman"/>
                <a:sym typeface="Lora"/>
              </a:rPr>
              <a:t> Digital Health Literacy toolkit for more detailed guidelines on how to create Zoom meetings!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50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1F497D"/>
                </a:solidFill>
                <a:latin typeface="Lora Regular Roman"/>
                <a:ea typeface="Lora Regular Roman"/>
                <a:cs typeface="Lora Regular Roman"/>
                <a:sym typeface="Lora"/>
              </a:rPr>
              <a:t> Please </a:t>
            </a:r>
            <a:r>
              <a:rPr lang="en-US" sz="1100" dirty="0">
                <a:solidFill>
                  <a:srgbClr val="1F497D"/>
                </a:solidFill>
                <a:latin typeface="Lora Regular Roman"/>
                <a:ea typeface="Lora Regular Roman"/>
                <a:cs typeface="Lora Regular Roman"/>
                <a:sym typeface="Lora"/>
              </a:rPr>
              <a:t>refer to the Beginner’s Guide to Zoom within the </a:t>
            </a:r>
            <a:r>
              <a:rPr lang="en-US" sz="1100" dirty="0" err="1">
                <a:solidFill>
                  <a:srgbClr val="1F497D"/>
                </a:solidFill>
                <a:latin typeface="Lora Regular Roman"/>
                <a:ea typeface="Lora Regular Roman"/>
                <a:cs typeface="Lora Regular Roman"/>
                <a:sym typeface="Lora"/>
              </a:rPr>
              <a:t>iCON</a:t>
            </a:r>
            <a:r>
              <a:rPr lang="en-US" sz="1100" dirty="0">
                <a:solidFill>
                  <a:srgbClr val="1F497D"/>
                </a:solidFill>
                <a:latin typeface="Lora Regular Roman"/>
                <a:ea typeface="Lora Regular Roman"/>
                <a:cs typeface="Lora Regular Roman"/>
                <a:sym typeface="Lora"/>
              </a:rPr>
              <a:t> Digital Health Literacy toolkit for more detailed guidelines on how to create Zoom meetings!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039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1F497D"/>
                </a:solidFill>
                <a:latin typeface="Lora Regular Roman"/>
                <a:ea typeface="Lora Regular Roman"/>
                <a:cs typeface="Lora Regular Roman"/>
                <a:sym typeface="Lora"/>
              </a:rPr>
              <a:t> Please </a:t>
            </a:r>
            <a:r>
              <a:rPr lang="en-US" sz="1100" dirty="0">
                <a:solidFill>
                  <a:srgbClr val="1F497D"/>
                </a:solidFill>
                <a:latin typeface="Lora Regular Roman"/>
                <a:ea typeface="Lora Regular Roman"/>
                <a:cs typeface="Lora Regular Roman"/>
                <a:sym typeface="Lora"/>
              </a:rPr>
              <a:t>refer to the Beginner’s Guide to Zoom within the </a:t>
            </a:r>
            <a:r>
              <a:rPr lang="en-US" sz="1100" dirty="0" err="1">
                <a:solidFill>
                  <a:srgbClr val="1F497D"/>
                </a:solidFill>
                <a:latin typeface="Lora Regular Roman"/>
                <a:ea typeface="Lora Regular Roman"/>
                <a:cs typeface="Lora Regular Roman"/>
                <a:sym typeface="Lora"/>
              </a:rPr>
              <a:t>iCON</a:t>
            </a:r>
            <a:r>
              <a:rPr lang="en-US" sz="1100" dirty="0">
                <a:solidFill>
                  <a:srgbClr val="1F497D"/>
                </a:solidFill>
                <a:latin typeface="Lora Regular Roman"/>
                <a:ea typeface="Lora Regular Roman"/>
                <a:cs typeface="Lora Regular Roman"/>
                <a:sym typeface="Lora"/>
              </a:rPr>
              <a:t> Digital Health Literacy toolkit for more detailed guidelines on how to create Zoom meetings!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40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1F497D"/>
                </a:solidFill>
                <a:latin typeface="Lora Regular Roman"/>
                <a:ea typeface="Lora Regular Roman"/>
                <a:cs typeface="Lora Regular Roman"/>
                <a:sym typeface="Lora"/>
              </a:rPr>
              <a:t> Please </a:t>
            </a:r>
            <a:r>
              <a:rPr lang="en-US" sz="1100" dirty="0">
                <a:solidFill>
                  <a:srgbClr val="1F497D"/>
                </a:solidFill>
                <a:latin typeface="Lora Regular Roman"/>
                <a:ea typeface="Lora Regular Roman"/>
                <a:cs typeface="Lora Regular Roman"/>
                <a:sym typeface="Lora"/>
              </a:rPr>
              <a:t>refer to the Beginner’s Guide to Zoom within the </a:t>
            </a:r>
            <a:r>
              <a:rPr lang="en-US" sz="1100" dirty="0" err="1">
                <a:solidFill>
                  <a:srgbClr val="1F497D"/>
                </a:solidFill>
                <a:latin typeface="Lora Regular Roman"/>
                <a:ea typeface="Lora Regular Roman"/>
                <a:cs typeface="Lora Regular Roman"/>
                <a:sym typeface="Lora"/>
              </a:rPr>
              <a:t>iCON</a:t>
            </a:r>
            <a:r>
              <a:rPr lang="en-US" sz="1100" dirty="0">
                <a:solidFill>
                  <a:srgbClr val="1F497D"/>
                </a:solidFill>
                <a:latin typeface="Lora Regular Roman"/>
                <a:ea typeface="Lora Regular Roman"/>
                <a:cs typeface="Lora Regular Roman"/>
                <a:sym typeface="Lora"/>
              </a:rPr>
              <a:t> Digital Health Literacy toolkit for more detailed guidelines on how to create Zoom meetings!    </a:t>
            </a:r>
          </a:p>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50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766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6BEDD-E254-4C3A-87D4-149A06FF5EC2}" type="slidenum">
              <a:rPr lang="en-CA" smtClean="0"/>
              <a:t>48</a:t>
            </a:fld>
            <a:endParaRPr lang="en-CA"/>
          </a:p>
        </p:txBody>
      </p:sp>
    </p:spTree>
    <p:extLst>
      <p:ext uri="{BB962C8B-B14F-4D97-AF65-F5344CB8AC3E}">
        <p14:creationId xmlns:p14="http://schemas.microsoft.com/office/powerpoint/2010/main" val="378468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49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2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09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97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06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d05676cb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6" name="Google Shape;596;g8d05676cb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9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8d05676cb6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6" name="Google Shape;646;g8d05676cb6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07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56238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51763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1636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61684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276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07526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95233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1663352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17516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00277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27089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249343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1621328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at is Zoom ?">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30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77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44"/>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41749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651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283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765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11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030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328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47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67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859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47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21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35833451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94"/>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32"/>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32"/>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32"/>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9478284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buClrTx/>
              <a:buFontTx/>
              <a:buNone/>
            </a:pPr>
            <a:fld id="{A1C032E2-00EE-4B82-9AD0-BFF1DAB10845}" type="datetimeFigureOut">
              <a:rPr lang="en-US" kern="1200" smtClean="0">
                <a:solidFill>
                  <a:prstClr val="black">
                    <a:tint val="75000"/>
                  </a:prstClr>
                </a:solidFill>
                <a:latin typeface="Calibri" panose="020F0502020204030204"/>
                <a:ea typeface="+mn-ea"/>
                <a:cs typeface="+mn-cs"/>
              </a:rPr>
              <a:pPr>
                <a:buClrTx/>
                <a:buFontTx/>
                <a:buNone/>
              </a:pPr>
              <a:t>1/31/2022</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buClrTx/>
              <a:buFontTx/>
              <a:buNone/>
            </a:pPr>
            <a:fld id="{2DEDEB81-B69A-40AC-AD27-06B733D4F458}" type="slidenum">
              <a:rPr lang="en-US" kern="1200" smtClean="0">
                <a:solidFill>
                  <a:prstClr val="black">
                    <a:tint val="75000"/>
                  </a:prstClr>
                </a:solidFill>
                <a:latin typeface="Calibri" panose="020F0502020204030204"/>
                <a:ea typeface="+mn-ea"/>
                <a:cs typeface="+mn-cs"/>
              </a:rPr>
              <a:pPr>
                <a:buClrTx/>
                <a:buFontTx/>
                <a:buNone/>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246798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6.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11.wdp"/><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13.wdp"/><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11.wdp"/><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31.png"/><Relationship Id="rId14"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13" Type="http://schemas.microsoft.com/office/2007/relationships/hdphoto" Target="../media/hdphoto13.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microsoft.com/office/2007/relationships/hdphoto" Target="../media/hdphoto11.wdp"/><Relationship Id="rId11" Type="http://schemas.openxmlformats.org/officeDocument/2006/relationships/image" Target="../media/image36.png"/><Relationship Id="rId5" Type="http://schemas.openxmlformats.org/officeDocument/2006/relationships/image" Target="../media/image29.png"/><Relationship Id="rId15" Type="http://schemas.openxmlformats.org/officeDocument/2006/relationships/image" Target="../media/image34.svg"/><Relationship Id="rId10" Type="http://schemas.openxmlformats.org/officeDocument/2006/relationships/image" Target="../media/image32.png"/><Relationship Id="rId4" Type="http://schemas.microsoft.com/office/2007/relationships/hdphoto" Target="../media/hdphoto10.wdp"/><Relationship Id="rId9" Type="http://schemas.openxmlformats.org/officeDocument/2006/relationships/image" Target="../media/image31.pn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microsoft.com/office/2007/relationships/hdphoto" Target="../media/hdphoto15.wdp"/></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6.wdp"/><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7" Type="http://schemas.microsoft.com/office/2007/relationships/hdphoto" Target="../media/hdphoto17.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png"/><Relationship Id="rId5" Type="http://schemas.microsoft.com/office/2007/relationships/hdphoto" Target="../media/hdphoto16.wdp"/><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4.png"/><Relationship Id="rId7" Type="http://schemas.microsoft.com/office/2007/relationships/hdphoto" Target="../media/hdphoto17.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53.svg"/><Relationship Id="rId5" Type="http://schemas.microsoft.com/office/2007/relationships/hdphoto" Target="../media/hdphoto16.wdp"/><Relationship Id="rId10" Type="http://schemas.openxmlformats.org/officeDocument/2006/relationships/image" Target="../media/image52.png"/><Relationship Id="rId4" Type="http://schemas.openxmlformats.org/officeDocument/2006/relationships/image" Target="../media/image55.png"/><Relationship Id="rId9" Type="http://schemas.openxmlformats.org/officeDocument/2006/relationships/image" Target="../media/image51.svg"/></Relationships>
</file>

<file path=ppt/slides/_rels/slide39.xml.rels><?xml version="1.0" encoding="UTF-8" standalone="yes"?>
<Relationships xmlns="http://schemas.openxmlformats.org/package/2006/relationships"><Relationship Id="rId3" Type="http://schemas.openxmlformats.org/officeDocument/2006/relationships/image" Target="../media/image58.svg"/><Relationship Id="rId7" Type="http://schemas.microsoft.com/office/2007/relationships/hdphoto" Target="../media/hdphoto14.wdp"/><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60.sv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LE2w9tRpF4I"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microsoft.com/office/2007/relationships/hdphoto" Target="../media/hdphoto18.wdp"/><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7" Type="http://schemas.microsoft.com/office/2007/relationships/hdphoto" Target="../media/hdphoto18.wdp"/><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63.png"/><Relationship Id="rId5" Type="http://schemas.microsoft.com/office/2007/relationships/hdphoto" Target="../media/hdphoto17.wdp"/><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2.png"/><Relationship Id="rId7" Type="http://schemas.openxmlformats.org/officeDocument/2006/relationships/image" Target="../media/image51.sv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50.png"/><Relationship Id="rId11" Type="http://schemas.microsoft.com/office/2007/relationships/hdphoto" Target="../media/hdphoto18.wdp"/><Relationship Id="rId5" Type="http://schemas.microsoft.com/office/2007/relationships/hdphoto" Target="../media/hdphoto17.wdp"/><Relationship Id="rId10" Type="http://schemas.openxmlformats.org/officeDocument/2006/relationships/image" Target="../media/image63.png"/><Relationship Id="rId4" Type="http://schemas.openxmlformats.org/officeDocument/2006/relationships/image" Target="../media/image56.png"/><Relationship Id="rId9"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18.wdp"/><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3.png"/><Relationship Id="rId5" Type="http://schemas.microsoft.com/office/2007/relationships/hdphoto" Target="../media/hdphoto16.wdp"/><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18.wdp"/><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3.png"/><Relationship Id="rId5" Type="http://schemas.microsoft.com/office/2007/relationships/hdphoto" Target="../media/hdphoto16.wdp"/><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hyperlink" Target="https://iconproject.org/event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familycaregiversbc.ca/family-caregiver-support-groups/" TargetMode="External"/><Relationship Id="rId5" Type="http://schemas.openxmlformats.org/officeDocument/2006/relationships/hyperlink" Target="https://painbc.ca/about/programs/pain-support-wellness-groups" TargetMode="External"/><Relationship Id="rId4" Type="http://schemas.openxmlformats.org/officeDocument/2006/relationships/hyperlink" Target="https://www.selfmanagementbc.ca/virtualself-managementprogram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owllabs.com/blog/zoom-webinar" TargetMode="External"/><Relationship Id="rId7" Type="http://schemas.openxmlformats.org/officeDocument/2006/relationships/hyperlink" Target="https://support.zoom.us/hc/en-us/articles/201362233-Upgrade-update-to-the-latest-version" TargetMode="External"/><Relationship Id="rId2" Type="http://schemas.openxmlformats.org/officeDocument/2006/relationships/hyperlink" Target="https://www.owllabs.com/blog/zoom" TargetMode="External"/><Relationship Id="rId1" Type="http://schemas.openxmlformats.org/officeDocument/2006/relationships/slideLayout" Target="../slideLayouts/slideLayout11.xml"/><Relationship Id="rId6" Type="http://schemas.openxmlformats.org/officeDocument/2006/relationships/hyperlink" Target="https://zoom.us/features" TargetMode="External"/><Relationship Id="rId5" Type="http://schemas.openxmlformats.org/officeDocument/2006/relationships/hyperlink" Target="https://www.pocket-lint.com/apps/news/151426-what-is-zoom-and-how-does-it-work-plus-tips-and-tricks" TargetMode="External"/><Relationship Id="rId4" Type="http://schemas.openxmlformats.org/officeDocument/2006/relationships/hyperlink" Target="https://www.zdnet.com/article/zoom-101-a-starter-guide-for-beginners-plus-advanced-tips-and-tricks-for-pro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unsplash.com/photos/smgTvepind4" TargetMode="External"/><Relationship Id="rId2" Type="http://schemas.openxmlformats.org/officeDocument/2006/relationships/hyperlink" Target="https://www.pinclipart.com/pindetail/ibhxxJb_fa-c-b-zoom-clip-art-video-conferencing/" TargetMode="External"/><Relationship Id="rId1" Type="http://schemas.openxmlformats.org/officeDocument/2006/relationships/slideLayout" Target="../slideLayouts/slideLayout11.xml"/><Relationship Id="rId5" Type="http://schemas.openxmlformats.org/officeDocument/2006/relationships/hyperlink" Target="https://unsplash.com/photos/Y4qzW3AsvqI" TargetMode="External"/><Relationship Id="rId4" Type="http://schemas.openxmlformats.org/officeDocument/2006/relationships/hyperlink" Target="https://unsplash.com/photos/Eh1xd5xD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qsy2Ph6kSf8"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E7F00EE-A005-445C-9138-C0F11754E50D}"/>
              </a:ext>
            </a:extLst>
          </p:cNvPr>
          <p:cNvSpPr txBox="1">
            <a:spLocks/>
          </p:cNvSpPr>
          <p:nvPr/>
        </p:nvSpPr>
        <p:spPr>
          <a:xfrm>
            <a:off x="1601813" y="1114817"/>
            <a:ext cx="15084374" cy="2664308"/>
          </a:xfrm>
          <a:prstGeom prst="rect">
            <a:avLst/>
          </a:prstGeom>
        </p:spPr>
        <p:txBody>
          <a:bodyPr vert="horz" lIns="91440" tIns="45720" rIns="91440" bIns="45720" rtlCol="0" anchor="t">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a:lnSpc>
                <a:spcPct val="100000"/>
              </a:lnSpc>
              <a:buClrTx/>
            </a:pPr>
            <a:r>
              <a:rPr lang="zh-TW" altLang="en-US" sz="8000" b="1" dirty="0">
                <a:solidFill>
                  <a:schemeClr val="bg1"/>
                </a:solidFill>
                <a:latin typeface="DFKai-SB" panose="03000509000000000000" pitchFamily="65" charset="-120"/>
                <a:ea typeface="DFKai-SB" panose="03000509000000000000" pitchFamily="65" charset="-120"/>
                <a:cs typeface="Arial" panose="020B0604020202020204" pitchFamily="34" charset="0"/>
              </a:rPr>
              <a:t>建立</a:t>
            </a:r>
            <a:r>
              <a:rPr lang="zh-TW" altLang="en-US" sz="8000" b="1" dirty="0">
                <a:solidFill>
                  <a:schemeClr val="bg1"/>
                </a:solidFill>
                <a:latin typeface="Arial" panose="020B0604020202020204" pitchFamily="34" charset="0"/>
                <a:cs typeface="Arial" panose="020B0604020202020204" pitchFamily="34" charset="0"/>
              </a:rPr>
              <a:t> </a:t>
            </a:r>
            <a:r>
              <a:rPr lang="en-US" altLang="zh-TW" sz="8000" b="1" dirty="0">
                <a:solidFill>
                  <a:schemeClr val="bg1"/>
                </a:solidFill>
                <a:latin typeface="Arial" panose="020B0604020202020204" pitchFamily="34" charset="0"/>
                <a:cs typeface="Arial" panose="020B0604020202020204" pitchFamily="34" charset="0"/>
              </a:rPr>
              <a:t>Zoom </a:t>
            </a:r>
            <a:r>
              <a:rPr lang="zh-TW" altLang="en-US" sz="8000" b="1" dirty="0">
                <a:solidFill>
                  <a:schemeClr val="bg1"/>
                </a:solidFill>
                <a:latin typeface="DFKai-SB" panose="03000509000000000000" pitchFamily="65" charset="-120"/>
                <a:ea typeface="DFKai-SB" panose="03000509000000000000" pitchFamily="65" charset="-120"/>
                <a:cs typeface="Arial" panose="020B0604020202020204" pitchFamily="34" charset="0"/>
              </a:rPr>
              <a:t>帳戶並排程會議</a:t>
            </a:r>
            <a:endParaRPr lang="en-US" sz="80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EE91D3F-483C-4D12-923C-39C6D3E3210B}"/>
              </a:ext>
            </a:extLst>
          </p:cNvPr>
          <p:cNvSpPr txBox="1"/>
          <p:nvPr/>
        </p:nvSpPr>
        <p:spPr>
          <a:xfrm>
            <a:off x="1601813" y="4581863"/>
            <a:ext cx="9144000" cy="2062103"/>
          </a:xfrm>
          <a:prstGeom prst="rect">
            <a:avLst/>
          </a:prstGeom>
          <a:noFill/>
        </p:spPr>
        <p:txBody>
          <a:bodyPr wrap="square">
            <a:spAutoFit/>
          </a:bodyPr>
          <a:lstStyle/>
          <a:p>
            <a:br>
              <a:rPr lang="en-US" sz="2000" b="1" dirty="0">
                <a:solidFill>
                  <a:schemeClr val="bg1"/>
                </a:solidFill>
              </a:rPr>
            </a:br>
            <a:r>
              <a:rPr lang="en-US" sz="3600" b="1" kern="1200" dirty="0">
                <a:solidFill>
                  <a:prstClr val="black"/>
                </a:solidFill>
                <a:latin typeface="Calibri Light" panose="020F0302020204030204"/>
                <a:ea typeface="+mj-ea"/>
                <a:cs typeface="+mj-cs"/>
              </a:rPr>
              <a:t>「</a:t>
            </a:r>
            <a:r>
              <a:rPr lang="zh-TW" altLang="en-US" sz="3600" b="1" kern="1200" dirty="0">
                <a:solidFill>
                  <a:prstClr val="black"/>
                </a:solidFill>
                <a:latin typeface="DFKai-SB" panose="03000509000000000000" pitchFamily="65" charset="-120"/>
                <a:ea typeface="DFKai-SB" panose="03000509000000000000" pitchFamily="65" charset="-120"/>
                <a:cs typeface="+mj-cs"/>
              </a:rPr>
              <a:t>安康</a:t>
            </a:r>
            <a:r>
              <a:rPr lang="en-US" sz="3600" b="1" kern="1200" dirty="0">
                <a:solidFill>
                  <a:prstClr val="black"/>
                </a:solidFill>
                <a:latin typeface="Calibri Light" panose="020F0302020204030204"/>
                <a:ea typeface="+mj-ea"/>
                <a:cs typeface="+mj-cs"/>
              </a:rPr>
              <a:t>」</a:t>
            </a:r>
            <a:r>
              <a:rPr lang="zh-TW" altLang="en-US" sz="3600" b="1" kern="1200" dirty="0">
                <a:solidFill>
                  <a:prstClr val="black"/>
                </a:solidFill>
                <a:latin typeface="DFKai-SB" panose="03000509000000000000" pitchFamily="65" charset="-120"/>
                <a:ea typeface="DFKai-SB" panose="03000509000000000000" pitchFamily="65" charset="-120"/>
                <a:cs typeface="+mj-cs"/>
              </a:rPr>
              <a:t>健康網絡</a:t>
            </a:r>
            <a:r>
              <a:rPr lang="en-US" altLang="zh-TW" sz="3600" b="1" kern="1200" dirty="0">
                <a:solidFill>
                  <a:prstClr val="black"/>
                </a:solidFill>
                <a:latin typeface="DFKai-SB" panose="03000509000000000000" pitchFamily="65" charset="-120"/>
                <a:ea typeface="DFKai-SB" panose="03000509000000000000" pitchFamily="65" charset="-120"/>
                <a:cs typeface="+mj-cs"/>
              </a:rPr>
              <a:t> </a:t>
            </a:r>
            <a:r>
              <a:rPr lang="zh-TW" altLang="en-US" sz="3600" b="1" kern="1200" dirty="0">
                <a:solidFill>
                  <a:prstClr val="black"/>
                </a:solidFill>
                <a:latin typeface="DFKai-SB" panose="03000509000000000000" pitchFamily="65" charset="-120"/>
                <a:ea typeface="DFKai-SB" panose="03000509000000000000" pitchFamily="65" charset="-120"/>
                <a:cs typeface="Arial" panose="020B0604020202020204" pitchFamily="34" charset="0"/>
              </a:rPr>
              <a:t>數碼健康知識 </a:t>
            </a:r>
            <a:r>
              <a:rPr lang="en-US" sz="3600" b="1" kern="1200" dirty="0">
                <a:solidFill>
                  <a:prstClr val="black"/>
                </a:solidFill>
                <a:latin typeface="Arial" panose="020B0604020202020204" pitchFamily="34" charset="0"/>
                <a:ea typeface="DFKai-SB" panose="03000509000000000000" pitchFamily="65" charset="-120"/>
                <a:cs typeface="Arial" panose="020B0604020202020204" pitchFamily="34" charset="0"/>
              </a:rPr>
              <a:t>2022</a:t>
            </a:r>
            <a:br>
              <a:rPr lang="en-US" sz="3600" b="1" kern="1200" dirty="0">
                <a:solidFill>
                  <a:srgbClr val="034092"/>
                </a:solidFill>
                <a:latin typeface="Arial" panose="020B0604020202020204" pitchFamily="34" charset="0"/>
                <a:ea typeface="+mj-ea"/>
                <a:cs typeface="Arial" panose="020B0604020202020204" pitchFamily="34" charset="0"/>
              </a:rPr>
            </a:br>
            <a:br>
              <a:rPr lang="en-US" sz="3600" b="1" dirty="0">
                <a:solidFill>
                  <a:srgbClr val="034092"/>
                </a:solidFill>
                <a:latin typeface="Arial" panose="020B0604020202020204" pitchFamily="34" charset="0"/>
                <a:cs typeface="Arial" panose="020B0604020202020204" pitchFamily="34" charset="0"/>
              </a:rPr>
            </a:br>
            <a:endParaRPr lang="en-CA" sz="3600" dirty="0"/>
          </a:p>
        </p:txBody>
      </p:sp>
      <p:sp>
        <p:nvSpPr>
          <p:cNvPr id="13" name="Rectangle 12">
            <a:extLst>
              <a:ext uri="{FF2B5EF4-FFF2-40B4-BE49-F238E27FC236}">
                <a16:creationId xmlns:a16="http://schemas.microsoft.com/office/drawing/2014/main" id="{7AAA57B8-2465-4047-AAD4-3BF36CFEE354}"/>
              </a:ext>
            </a:extLst>
          </p:cNvPr>
          <p:cNvSpPr/>
          <p:nvPr/>
        </p:nvSpPr>
        <p:spPr>
          <a:xfrm>
            <a:off x="0" y="8013032"/>
            <a:ext cx="18288000" cy="2273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964042C5-DAF7-4F80-83F8-B5A15F5E452F}"/>
              </a:ext>
            </a:extLst>
          </p:cNvPr>
          <p:cNvGrpSpPr/>
          <p:nvPr/>
        </p:nvGrpSpPr>
        <p:grpSpPr>
          <a:xfrm>
            <a:off x="2138502" y="8237239"/>
            <a:ext cx="13992468" cy="1825553"/>
            <a:chOff x="1139800" y="5469144"/>
            <a:chExt cx="9328312" cy="1217035"/>
          </a:xfrm>
        </p:grpSpPr>
        <p:pic>
          <p:nvPicPr>
            <p:cNvPr id="16" name="Picture 15">
              <a:extLst>
                <a:ext uri="{FF2B5EF4-FFF2-40B4-BE49-F238E27FC236}">
                  <a16:creationId xmlns:a16="http://schemas.microsoft.com/office/drawing/2014/main" id="{B60A058F-E5E9-4B25-84BE-7FF730262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7" name="Picture 16">
              <a:extLst>
                <a:ext uri="{FF2B5EF4-FFF2-40B4-BE49-F238E27FC236}">
                  <a16:creationId xmlns:a16="http://schemas.microsoft.com/office/drawing/2014/main" id="{C3B53337-101B-4128-8595-06FF5F61A4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8" name="Picture 17">
              <a:extLst>
                <a:ext uri="{FF2B5EF4-FFF2-40B4-BE49-F238E27FC236}">
                  <a16:creationId xmlns:a16="http://schemas.microsoft.com/office/drawing/2014/main" id="{11CFE2D1-0824-4020-9EB4-72AF999420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pic>
        <p:nvPicPr>
          <p:cNvPr id="19" name="Picture 2" descr="Fa C B - Zoom Clip Art Video Conferencing - Png Download (960x540), Png Download">
            <a:extLst>
              <a:ext uri="{FF2B5EF4-FFF2-40B4-BE49-F238E27FC236}">
                <a16:creationId xmlns:a16="http://schemas.microsoft.com/office/drawing/2014/main" id="{9F6E3153-7F74-4F6C-9F78-6682B5CD06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02788" y="4034954"/>
            <a:ext cx="6096070" cy="37827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219B71-D9C0-4126-86B1-72D1E6516D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7325" y="4213975"/>
            <a:ext cx="704430" cy="667074"/>
          </a:xfrm>
          <a:prstGeom prst="rect">
            <a:avLst/>
          </a:prstGeom>
        </p:spPr>
      </p:pic>
      <p:sp>
        <p:nvSpPr>
          <p:cNvPr id="21" name="Rectangle 20">
            <a:extLst>
              <a:ext uri="{FF2B5EF4-FFF2-40B4-BE49-F238E27FC236}">
                <a16:creationId xmlns:a16="http://schemas.microsoft.com/office/drawing/2014/main" id="{3A0EB7CE-1228-4B96-BC46-E2A2476693B2}"/>
              </a:ext>
            </a:extLst>
          </p:cNvPr>
          <p:cNvSpPr/>
          <p:nvPr/>
        </p:nvSpPr>
        <p:spPr>
          <a:xfrm>
            <a:off x="11870155" y="6517298"/>
            <a:ext cx="1862240" cy="276999"/>
          </a:xfrm>
          <a:prstGeom prst="rect">
            <a:avLst/>
          </a:prstGeom>
        </p:spPr>
        <p:txBody>
          <a:bodyPr wrap="square">
            <a:spAutoFit/>
          </a:bodyPr>
          <a:lstStyle/>
          <a:p>
            <a:r>
              <a:rPr lang="en-US" sz="1200" dirty="0">
                <a:solidFill>
                  <a:srgbClr val="EEEEEE"/>
                </a:solidFill>
              </a:rPr>
              <a:t>(Author unknown, n.d.)</a:t>
            </a:r>
          </a:p>
        </p:txBody>
      </p:sp>
    </p:spTree>
    <p:extLst>
      <p:ext uri="{BB962C8B-B14F-4D97-AF65-F5344CB8AC3E}">
        <p14:creationId xmlns:p14="http://schemas.microsoft.com/office/powerpoint/2010/main" val="188861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57300" y="616060"/>
            <a:ext cx="15410984" cy="861903"/>
          </a:xfrm>
          <a:prstGeom prst="rect">
            <a:avLst/>
          </a:prstGeom>
          <a:noFill/>
        </p:spPr>
        <p:txBody>
          <a:bodyPr wrap="square" rtlCol="0">
            <a:spAutoFit/>
          </a:bodyPr>
          <a:lstStyle/>
          <a:p>
            <a:pPr defTabSz="1371600">
              <a:buClrTx/>
            </a:pPr>
            <a:r>
              <a:rPr 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4.</a:t>
            </a:r>
            <a:r>
              <a:rPr lang="zh-TW" alt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輸入電子郵件地址，然後按「註冊」。</a:t>
            </a:r>
            <a:endParaRPr lang="en-US" sz="5001" kern="1200" dirty="0">
              <a:solidFill>
                <a:srgbClr val="003366"/>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FD1EBC2A-FA71-4D60-926C-AD8A6EEA96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05774" y="1702146"/>
            <a:ext cx="14258568" cy="7621483"/>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a:off x="11000509" y="1477963"/>
            <a:ext cx="1032164" cy="32348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9">
            <a:extLst>
              <a:ext uri="{FF2B5EF4-FFF2-40B4-BE49-F238E27FC236}">
                <a16:creationId xmlns:a16="http://schemas.microsoft.com/office/drawing/2014/main" id="{CF70DBEB-F4DD-49E0-B6E4-7DD9C38DFFD3}"/>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37779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479219"/>
            <a:ext cx="16216658" cy="1446550"/>
          </a:xfrm>
          <a:prstGeom prst="rect">
            <a:avLst/>
          </a:prstGeom>
          <a:noFill/>
        </p:spPr>
        <p:txBody>
          <a:bodyPr wrap="square" rtlCol="0">
            <a:spAutoFit/>
          </a:bodyPr>
          <a:lstStyle/>
          <a:p>
            <a:pPr lvl="3" defTabSz="1371600">
              <a:buClrTx/>
            </a:pPr>
            <a:r>
              <a:rPr 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5. 「</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確認電子郵件</a:t>
            </a:r>
            <a:r>
              <a:rPr 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將發送到您的郵箱。視乎您採用的電子郵件     服務供應商，點擊「打開</a:t>
            </a:r>
            <a:r>
              <a:rPr lang="zh-TW" altLang="en-US" sz="4400" kern="1200" dirty="0">
                <a:solidFill>
                  <a:srgbClr val="003366"/>
                </a:solidFill>
                <a:latin typeface="Arial" panose="020B0604020202020204" pitchFamily="34" charset="0"/>
                <a:ea typeface="DFKai-SB" panose="03000509000000000000" pitchFamily="65" charset="-120"/>
                <a:cs typeface="Arial" panose="020B0604020202020204" pitchFamily="34" charset="0"/>
              </a:rPr>
              <a:t> </a:t>
            </a:r>
            <a:r>
              <a:rPr lang="en-US" altLang="zh-TW" sz="4400" kern="1200" dirty="0">
                <a:solidFill>
                  <a:srgbClr val="003366"/>
                </a:solidFill>
                <a:latin typeface="Arial" panose="020B0604020202020204" pitchFamily="34" charset="0"/>
                <a:ea typeface="DFKai-SB" panose="03000509000000000000" pitchFamily="65" charset="-120"/>
                <a:cs typeface="Arial" panose="020B0604020202020204" pitchFamily="34" charset="0"/>
              </a:rPr>
              <a:t>Gmail</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」或「打開 </a:t>
            </a:r>
            <a:r>
              <a:rPr lang="en-US" altLang="zh-TW" sz="4400" kern="1200" dirty="0">
                <a:solidFill>
                  <a:srgbClr val="003366"/>
                </a:solidFill>
                <a:latin typeface="Arial" panose="020B0604020202020204" pitchFamily="34" charset="0"/>
                <a:ea typeface="DFKai-SB" panose="03000509000000000000" pitchFamily="65" charset="-120"/>
                <a:cs typeface="Arial" panose="020B0604020202020204" pitchFamily="34" charset="0"/>
              </a:rPr>
              <a:t>Outlook</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a:t>
            </a:r>
            <a:endParaRPr 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endParaRPr>
          </a:p>
        </p:txBody>
      </p:sp>
      <p:grpSp>
        <p:nvGrpSpPr>
          <p:cNvPr id="10" name="Group 9">
            <a:extLst>
              <a:ext uri="{FF2B5EF4-FFF2-40B4-BE49-F238E27FC236}">
                <a16:creationId xmlns:a16="http://schemas.microsoft.com/office/drawing/2014/main" id="{95562866-ED4B-4A50-99EE-CF4B4ECD2927}"/>
              </a:ext>
            </a:extLst>
          </p:cNvPr>
          <p:cNvGrpSpPr/>
          <p:nvPr/>
        </p:nvGrpSpPr>
        <p:grpSpPr>
          <a:xfrm>
            <a:off x="1784745" y="1728525"/>
            <a:ext cx="14718510" cy="7572716"/>
            <a:chOff x="1174812" y="1456977"/>
            <a:chExt cx="15328777" cy="8145463"/>
          </a:xfrm>
        </p:grpSpPr>
        <p:grpSp>
          <p:nvGrpSpPr>
            <p:cNvPr id="9" name="Group 8">
              <a:extLst>
                <a:ext uri="{FF2B5EF4-FFF2-40B4-BE49-F238E27FC236}">
                  <a16:creationId xmlns:a16="http://schemas.microsoft.com/office/drawing/2014/main" id="{E26CC31C-B559-4051-8069-8F2A72B90721}"/>
                </a:ext>
              </a:extLst>
            </p:cNvPr>
            <p:cNvGrpSpPr/>
            <p:nvPr/>
          </p:nvGrpSpPr>
          <p:grpSpPr>
            <a:xfrm>
              <a:off x="1174812" y="1456977"/>
              <a:ext cx="15328777" cy="8145463"/>
              <a:chOff x="1174812" y="1456977"/>
              <a:chExt cx="15328777" cy="8145463"/>
            </a:xfrm>
          </p:grpSpPr>
          <p:pic>
            <p:nvPicPr>
              <p:cNvPr id="2" name="Picture 1">
                <a:extLst>
                  <a:ext uri="{FF2B5EF4-FFF2-40B4-BE49-F238E27FC236}">
                    <a16:creationId xmlns:a16="http://schemas.microsoft.com/office/drawing/2014/main" id="{CC63DFE1-CAEA-4122-A4BC-20CC8C91A8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42"/>
              <a:stretch/>
            </p:blipFill>
            <p:spPr>
              <a:xfrm>
                <a:off x="1174812" y="1456977"/>
                <a:ext cx="15328777" cy="8145463"/>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64A74AA-E619-42A1-8D10-9AD007BE0BAA}"/>
                  </a:ext>
                </a:extLst>
              </p:cNvPr>
              <p:cNvSpPr/>
              <p:nvPr/>
            </p:nvSpPr>
            <p:spPr>
              <a:xfrm>
                <a:off x="8426450" y="5347732"/>
                <a:ext cx="3429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6A943F6C-8AFC-4C3F-9B6D-4B5C0EA420F4}"/>
                </a:ext>
              </a:extLst>
            </p:cNvPr>
            <p:cNvSpPr txBox="1"/>
            <p:nvPr/>
          </p:nvSpPr>
          <p:spPr>
            <a:xfrm>
              <a:off x="8388350" y="5329654"/>
              <a:ext cx="3771900" cy="400110"/>
            </a:xfrm>
            <a:prstGeom prst="rect">
              <a:avLst/>
            </a:prstGeom>
            <a:noFill/>
          </p:spPr>
          <p:txBody>
            <a:bodyPr wrap="square" rtlCol="0">
              <a:spAutoFit/>
            </a:bodyPr>
            <a:lstStyle/>
            <a:p>
              <a:r>
                <a:rPr lang="en-US" sz="2000" b="1" dirty="0">
                  <a:solidFill>
                    <a:srgbClr val="595959"/>
                  </a:solidFill>
                  <a:latin typeface="Lato"/>
                </a:rPr>
                <a:t>sample-email@gmail.com.</a:t>
              </a:r>
              <a:endParaRPr lang="en-US" sz="2000" b="1" dirty="0">
                <a:latin typeface="+mn-lt"/>
              </a:endParaRPr>
            </a:p>
          </p:txBody>
        </p:sp>
      </p:grpSp>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a:off x="3391640" y="5328895"/>
            <a:ext cx="3712565" cy="19180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flipH="1">
            <a:off x="10807908" y="5009339"/>
            <a:ext cx="3237876" cy="22375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9">
            <a:extLst>
              <a:ext uri="{FF2B5EF4-FFF2-40B4-BE49-F238E27FC236}">
                <a16:creationId xmlns:a16="http://schemas.microsoft.com/office/drawing/2014/main" id="{BDB02D20-D9BB-41F2-85AB-D87E4087D8B5}"/>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645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554169"/>
            <a:ext cx="16216658" cy="769441"/>
          </a:xfrm>
          <a:prstGeom prst="rect">
            <a:avLst/>
          </a:prstGeom>
          <a:noFill/>
        </p:spPr>
        <p:txBody>
          <a:bodyPr wrap="square" rtlCol="0">
            <a:spAutoFit/>
          </a:bodyPr>
          <a:lstStyle/>
          <a:p>
            <a:pPr defTabSz="1371600">
              <a:buClrTx/>
            </a:pPr>
            <a:r>
              <a:rPr 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6. </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您的電子郵件將在新的一頁開啟。點擊「登入」。</a:t>
            </a:r>
            <a:endParaRPr lang="en-US" sz="4400" kern="1200" dirty="0">
              <a:solidFill>
                <a:srgbClr val="003366"/>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5562866-ED4B-4A50-99EE-CF4B4ECD2927}"/>
              </a:ext>
            </a:extLst>
          </p:cNvPr>
          <p:cNvGrpSpPr/>
          <p:nvPr/>
        </p:nvGrpSpPr>
        <p:grpSpPr>
          <a:xfrm>
            <a:off x="8159749" y="5506876"/>
            <a:ext cx="3771900" cy="387399"/>
            <a:chOff x="8388350" y="5329654"/>
            <a:chExt cx="3771900" cy="400110"/>
          </a:xfrm>
        </p:grpSpPr>
        <p:sp>
          <p:nvSpPr>
            <p:cNvPr id="7" name="Rectangle 6">
              <a:extLst>
                <a:ext uri="{FF2B5EF4-FFF2-40B4-BE49-F238E27FC236}">
                  <a16:creationId xmlns:a16="http://schemas.microsoft.com/office/drawing/2014/main" id="{964A74AA-E619-42A1-8D10-9AD007BE0BAA}"/>
                </a:ext>
              </a:extLst>
            </p:cNvPr>
            <p:cNvSpPr/>
            <p:nvPr/>
          </p:nvSpPr>
          <p:spPr>
            <a:xfrm>
              <a:off x="8426450" y="5347732"/>
              <a:ext cx="34290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A943F6C-8AFC-4C3F-9B6D-4B5C0EA420F4}"/>
                </a:ext>
              </a:extLst>
            </p:cNvPr>
            <p:cNvSpPr txBox="1"/>
            <p:nvPr/>
          </p:nvSpPr>
          <p:spPr>
            <a:xfrm>
              <a:off x="8388350" y="5329654"/>
              <a:ext cx="3771900" cy="400110"/>
            </a:xfrm>
            <a:prstGeom prst="rect">
              <a:avLst/>
            </a:prstGeom>
            <a:noFill/>
          </p:spPr>
          <p:txBody>
            <a:bodyPr wrap="square" rtlCol="0">
              <a:spAutoFit/>
            </a:bodyPr>
            <a:lstStyle/>
            <a:p>
              <a:r>
                <a:rPr lang="en-US" sz="2000" b="1" dirty="0">
                  <a:solidFill>
                    <a:srgbClr val="595959"/>
                  </a:solidFill>
                  <a:latin typeface="Lato"/>
                </a:rPr>
                <a:t>sample-email@gmail.com.</a:t>
              </a:r>
              <a:endParaRPr lang="en-US" sz="2000" b="1" dirty="0">
                <a:latin typeface="+mn-lt"/>
              </a:endParaRPr>
            </a:p>
          </p:txBody>
        </p:sp>
      </p:gr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ED624A-3B26-4230-8619-8D5C88C798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511" y="1647705"/>
            <a:ext cx="15348578" cy="758115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flipV="1">
            <a:off x="13137776" y="2097741"/>
            <a:ext cx="3887301" cy="39855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9">
            <a:extLst>
              <a:ext uri="{FF2B5EF4-FFF2-40B4-BE49-F238E27FC236}">
                <a16:creationId xmlns:a16="http://schemas.microsoft.com/office/drawing/2014/main" id="{81806B6D-7B6C-4CA2-B612-7ED8D1D7D8A9}"/>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30377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554169"/>
            <a:ext cx="16216658" cy="1384995"/>
          </a:xfrm>
          <a:prstGeom prst="rect">
            <a:avLst/>
          </a:prstGeom>
          <a:noFill/>
        </p:spPr>
        <p:txBody>
          <a:bodyPr wrap="square" rtlCol="0">
            <a:spAutoFit/>
          </a:bodyPr>
          <a:lstStyle/>
          <a:p>
            <a:pPr lvl="2" defTabSz="1371600">
              <a:buClrTx/>
            </a:pPr>
            <a:r>
              <a:rPr lang="en-US" sz="42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7. </a:t>
            </a:r>
            <a:r>
              <a:rPr lang="zh-TW" altLang="en-US" sz="42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登入您的電子郵箱。輸入您的電子郵件地址，然後點擊「下一步」，再輸入密碼。</a:t>
            </a:r>
            <a:endParaRPr lang="en-US" sz="4200" kern="1200" dirty="0">
              <a:solidFill>
                <a:srgbClr val="00336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E68AA15-869C-4C79-B17A-5A1DD1164ED3}"/>
              </a:ext>
            </a:extLst>
          </p:cNvPr>
          <p:cNvPicPr>
            <a:picLocks noChangeAspect="1"/>
          </p:cNvPicPr>
          <p:nvPr/>
        </p:nvPicPr>
        <p:blipFill>
          <a:blip r:embed="rId2"/>
          <a:stretch>
            <a:fillRect/>
          </a:stretch>
        </p:blipFill>
        <p:spPr>
          <a:xfrm>
            <a:off x="5573218" y="2052479"/>
            <a:ext cx="6249355" cy="7232118"/>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a:off x="11000282" y="1357745"/>
            <a:ext cx="4489100" cy="56574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9">
            <a:extLst>
              <a:ext uri="{FF2B5EF4-FFF2-40B4-BE49-F238E27FC236}">
                <a16:creationId xmlns:a16="http://schemas.microsoft.com/office/drawing/2014/main" id="{712B4C8C-8C88-4B14-9BBA-9EC9B2C6897D}"/>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85988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554169"/>
            <a:ext cx="16216658" cy="769441"/>
          </a:xfrm>
          <a:prstGeom prst="rect">
            <a:avLst/>
          </a:prstGeom>
          <a:noFill/>
        </p:spPr>
        <p:txBody>
          <a:bodyPr wrap="square" rtlCol="0">
            <a:spAutoFit/>
          </a:bodyPr>
          <a:lstStyle/>
          <a:p>
            <a:pPr defTabSz="1371600">
              <a:buClrTx/>
            </a:pPr>
            <a:r>
              <a:rPr 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8. </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點擊您剛收到的 </a:t>
            </a:r>
            <a:r>
              <a:rPr lang="en-US" sz="4400" kern="1200" dirty="0">
                <a:solidFill>
                  <a:srgbClr val="003366"/>
                </a:solidFill>
                <a:latin typeface="Arial" panose="020B0604020202020204" pitchFamily="34" charset="0"/>
                <a:cs typeface="Arial" panose="020B0604020202020204" pitchFamily="34" charset="0"/>
              </a:rPr>
              <a:t>Zoom 「</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確認電子郵件</a:t>
            </a:r>
            <a:r>
              <a:rPr lang="en-US" sz="4400" kern="1200" dirty="0">
                <a:solidFill>
                  <a:srgbClr val="003366"/>
                </a:solidFill>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0C646A06-AE63-4002-AB94-49123DCACD3A}"/>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27219" y="2005731"/>
            <a:ext cx="17433561" cy="7262410"/>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flipH="1">
            <a:off x="3865081" y="1323610"/>
            <a:ext cx="5278918" cy="24089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9">
            <a:extLst>
              <a:ext uri="{FF2B5EF4-FFF2-40B4-BE49-F238E27FC236}">
                <a16:creationId xmlns:a16="http://schemas.microsoft.com/office/drawing/2014/main" id="{812803C8-DDB0-4A8C-9916-F528AEB775F3}"/>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77679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35671" y="618605"/>
            <a:ext cx="16216658" cy="769441"/>
          </a:xfrm>
          <a:prstGeom prst="rect">
            <a:avLst/>
          </a:prstGeom>
          <a:noFill/>
        </p:spPr>
        <p:txBody>
          <a:bodyPr wrap="square" rtlCol="0">
            <a:spAutoFit/>
          </a:bodyPr>
          <a:lstStyle/>
          <a:p>
            <a:pPr defTabSz="1371600">
              <a:buClrTx/>
            </a:pPr>
            <a:r>
              <a:rPr 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9. </a:t>
            </a:r>
            <a:r>
              <a:rPr lang="zh-TW" altLang="en-US" sz="4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點擊「啟用帳戶」</a:t>
            </a:r>
            <a:endParaRPr lang="en-US" sz="4400" kern="1200" dirty="0">
              <a:solidFill>
                <a:srgbClr val="003366"/>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475DCB8-AFA2-4901-9051-ED46B2B4B54D}"/>
              </a:ext>
            </a:extLst>
          </p:cNvPr>
          <p:cNvGrpSpPr/>
          <p:nvPr/>
        </p:nvGrpSpPr>
        <p:grpSpPr>
          <a:xfrm>
            <a:off x="1035671" y="1754793"/>
            <a:ext cx="15850207" cy="7441667"/>
            <a:chOff x="1035671" y="2291164"/>
            <a:chExt cx="15850207" cy="7441667"/>
          </a:xfrm>
        </p:grpSpPr>
        <p:pic>
          <p:nvPicPr>
            <p:cNvPr id="3" name="Picture 2">
              <a:extLst>
                <a:ext uri="{FF2B5EF4-FFF2-40B4-BE49-F238E27FC236}">
                  <a16:creationId xmlns:a16="http://schemas.microsoft.com/office/drawing/2014/main" id="{8A7D2130-AB5E-456E-8AFC-604B270CC981}"/>
                </a:ext>
              </a:extLst>
            </p:cNvPr>
            <p:cNvPicPr>
              <a:picLocks noChangeAspect="1"/>
            </p:cNvPicPr>
            <p:nvPr/>
          </p:nvPicPr>
          <p:blipFill>
            <a:blip r:embed="rId2"/>
            <a:stretch>
              <a:fillRect/>
            </a:stretch>
          </p:blipFill>
          <p:spPr>
            <a:xfrm>
              <a:off x="1035671" y="2291164"/>
              <a:ext cx="15850207" cy="7441667"/>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CF4C9B92-0025-49C1-80DE-F4853DC9E8F4}"/>
                </a:ext>
              </a:extLst>
            </p:cNvPr>
            <p:cNvSpPr/>
            <p:nvPr/>
          </p:nvSpPr>
          <p:spPr>
            <a:xfrm>
              <a:off x="6580680" y="5385840"/>
              <a:ext cx="67455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8370C175-72CD-4D4B-A658-AD7CCF626205}"/>
              </a:ext>
            </a:extLst>
          </p:cNvPr>
          <p:cNvSpPr txBox="1"/>
          <p:nvPr/>
        </p:nvSpPr>
        <p:spPr>
          <a:xfrm>
            <a:off x="7571772" y="4791089"/>
            <a:ext cx="6127501" cy="523220"/>
          </a:xfrm>
          <a:prstGeom prst="rect">
            <a:avLst/>
          </a:prstGeom>
          <a:noFill/>
        </p:spPr>
        <p:txBody>
          <a:bodyPr wrap="square" rtlCol="0">
            <a:spAutoFit/>
          </a:bodyPr>
          <a:lstStyle/>
          <a:p>
            <a:r>
              <a:rPr lang="en-US" sz="2800" b="1" dirty="0">
                <a:solidFill>
                  <a:srgbClr val="232333"/>
                </a:solidFill>
                <a:latin typeface="Lato"/>
              </a:rPr>
              <a:t>sample-email@gmail.com!</a:t>
            </a:r>
            <a:endParaRPr lang="en-US" sz="2800" b="1" dirty="0"/>
          </a:p>
        </p:txBody>
      </p:sp>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a:off x="4364182" y="1388046"/>
            <a:ext cx="3730507" cy="61819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5E9AF1CD-DD14-404D-8D85-D17C5B132800}"/>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22504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869429" y="437468"/>
            <a:ext cx="16549140" cy="1384995"/>
          </a:xfrm>
          <a:prstGeom prst="rect">
            <a:avLst/>
          </a:prstGeom>
          <a:noFill/>
        </p:spPr>
        <p:txBody>
          <a:bodyPr wrap="square" rtlCol="0">
            <a:spAutoFit/>
          </a:bodyPr>
          <a:lstStyle/>
          <a:p>
            <a:pPr defTabSz="1371600">
              <a:buClrTx/>
            </a:pPr>
            <a:r>
              <a:rPr lang="en-US" sz="42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10. </a:t>
            </a:r>
            <a:r>
              <a:rPr lang="zh-TW" altLang="en-US" sz="42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輸入您的姓氏和名字，建立一個密碼，點擊「我不是機械人」，然後點擊「繼續」。</a:t>
            </a:r>
            <a:endParaRPr lang="en-US" sz="4200" kern="1200" dirty="0">
              <a:solidFill>
                <a:srgbClr val="003366"/>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956ED3-DDF3-436F-86D0-F6F643BDF7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04380" y="1906473"/>
            <a:ext cx="10351464" cy="739235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a:off x="4135582" y="1822463"/>
            <a:ext cx="5424054" cy="62824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84FC8B-1CA3-4739-8527-093FD9B1FE10}"/>
              </a:ext>
            </a:extLst>
          </p:cNvPr>
          <p:cNvCxnSpPr>
            <a:cxnSpLocks/>
          </p:cNvCxnSpPr>
          <p:nvPr/>
        </p:nvCxnSpPr>
        <p:spPr>
          <a:xfrm flipH="1">
            <a:off x="10095876" y="1129965"/>
            <a:ext cx="4243579" cy="5313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9">
            <a:extLst>
              <a:ext uri="{FF2B5EF4-FFF2-40B4-BE49-F238E27FC236}">
                <a16:creationId xmlns:a16="http://schemas.microsoft.com/office/drawing/2014/main" id="{A9537662-CCA0-470D-BE1A-4C7F0A278525}"/>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427690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869429" y="437468"/>
            <a:ext cx="16549140" cy="738664"/>
          </a:xfrm>
          <a:prstGeom prst="rect">
            <a:avLst/>
          </a:prstGeom>
          <a:noFill/>
        </p:spPr>
        <p:txBody>
          <a:bodyPr wrap="square" rtlCol="0">
            <a:spAutoFit/>
          </a:bodyPr>
          <a:lstStyle/>
          <a:p>
            <a:pPr defTabSz="1371600">
              <a:buClrTx/>
            </a:pPr>
            <a:r>
              <a:rPr lang="zh-TW" altLang="en-US" sz="42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您的密碼是保密的，不要把密碼告訴任何人。</a:t>
            </a:r>
            <a:endParaRPr lang="en-US" sz="4200" kern="1200" dirty="0">
              <a:solidFill>
                <a:srgbClr val="003366"/>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DA3C3F9E-712F-47B5-AEBC-1D0E94FDCA39}"/>
              </a:ext>
            </a:extLst>
          </p:cNvPr>
          <p:cNvCxnSpPr>
            <a:cxnSpLocks/>
          </p:cNvCxnSpPr>
          <p:nvPr/>
        </p:nvCxnSpPr>
        <p:spPr>
          <a:xfrm>
            <a:off x="5822671" y="6477000"/>
            <a:ext cx="2673629" cy="10287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4DD4565-D8E0-405B-ACA9-7D44E85E1C37}"/>
              </a:ext>
            </a:extLst>
          </p:cNvPr>
          <p:cNvGrpSpPr/>
          <p:nvPr/>
        </p:nvGrpSpPr>
        <p:grpSpPr>
          <a:xfrm>
            <a:off x="663992" y="1635815"/>
            <a:ext cx="10377318" cy="7392354"/>
            <a:chOff x="3604380" y="1906473"/>
            <a:chExt cx="10377318" cy="7392354"/>
          </a:xfrm>
        </p:grpSpPr>
        <p:pic>
          <p:nvPicPr>
            <p:cNvPr id="3" name="Picture 2">
              <a:extLst>
                <a:ext uri="{FF2B5EF4-FFF2-40B4-BE49-F238E27FC236}">
                  <a16:creationId xmlns:a16="http://schemas.microsoft.com/office/drawing/2014/main" id="{5A956ED3-DDF3-436F-86D0-F6F643BDF7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04380" y="1906473"/>
              <a:ext cx="10351464" cy="7392354"/>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48E2F990-D99C-4F1F-B0F5-3A97D44E806B}"/>
                </a:ext>
              </a:extLst>
            </p:cNvPr>
            <p:cNvSpPr/>
            <p:nvPr/>
          </p:nvSpPr>
          <p:spPr>
            <a:xfrm>
              <a:off x="8900032" y="3893811"/>
              <a:ext cx="5081666" cy="12142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7D63E091-B57C-45B5-9D58-634BD19B7EF5}"/>
              </a:ext>
            </a:extLst>
          </p:cNvPr>
          <p:cNvSpPr/>
          <p:nvPr/>
        </p:nvSpPr>
        <p:spPr>
          <a:xfrm>
            <a:off x="10620230" y="2337330"/>
            <a:ext cx="6607897" cy="3384003"/>
          </a:xfrm>
          <a:prstGeom prst="rect">
            <a:avLst/>
          </a:prstGeom>
        </p:spPr>
        <p:txBody>
          <a:bodyPr wrap="square">
            <a:spAutoFit/>
          </a:bodyPr>
          <a:lstStyle/>
          <a:p>
            <a:pPr marL="800100" lvl="0" defTabSz="1371600">
              <a:lnSpc>
                <a:spcPct val="90000"/>
              </a:lnSpc>
              <a:spcBef>
                <a:spcPts val="1500"/>
              </a:spcBef>
              <a:buClr>
                <a:srgbClr val="44546A"/>
              </a:buClr>
              <a:buSzPts val="3600"/>
            </a:pPr>
            <a:r>
              <a:rPr lang="zh-TW" altLang="en-US"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如何記住密碼的建議：</a:t>
            </a:r>
          </a:p>
          <a:p>
            <a:pPr marL="1257300" lvl="0" indent="-457200" defTabSz="1371600">
              <a:lnSpc>
                <a:spcPct val="90000"/>
              </a:lnSpc>
              <a:spcBef>
                <a:spcPts val="1500"/>
              </a:spcBef>
              <a:buClr>
                <a:srgbClr val="44546A"/>
              </a:buClr>
              <a:buSzPts val="3600"/>
              <a:buFont typeface="Arial" panose="020B0604020202020204" pitchFamily="34" charset="0"/>
              <a:buChar char="•"/>
            </a:pPr>
            <a:r>
              <a:rPr lang="zh-TW" altLang="en-US"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寫下來並存放在安全的地方</a:t>
            </a:r>
          </a:p>
          <a:p>
            <a:pPr marL="1257300" lvl="0" indent="-457200" defTabSz="1371600">
              <a:lnSpc>
                <a:spcPct val="90000"/>
              </a:lnSpc>
              <a:spcBef>
                <a:spcPts val="1500"/>
              </a:spcBef>
              <a:buClr>
                <a:srgbClr val="44546A"/>
              </a:buClr>
              <a:buSzPts val="3600"/>
              <a:buFont typeface="Arial" panose="020B0604020202020204" pitchFamily="34" charset="0"/>
              <a:buChar char="•"/>
            </a:pPr>
            <a:r>
              <a:rPr lang="zh-TW" altLang="en-US"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如果情況容許，請使用 </a:t>
            </a:r>
            <a:r>
              <a:rPr lang="en-US" altLang="zh-TW" sz="2800" kern="1200" dirty="0">
                <a:solidFill>
                  <a:schemeClr val="tx1"/>
                </a:solidFill>
                <a:latin typeface="Arial" panose="020B0604020202020204" pitchFamily="34" charset="0"/>
                <a:ea typeface="DFKai-SB" panose="03000509000000000000" pitchFamily="65" charset="-120"/>
                <a:cs typeface="Arial" panose="020B0604020202020204" pitchFamily="34" charset="0"/>
                <a:sym typeface="Lora"/>
              </a:rPr>
              <a:t>Notes</a:t>
            </a:r>
            <a:r>
              <a:rPr lang="en-US" altLang="zh-TW"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 </a:t>
            </a:r>
            <a:r>
              <a:rPr lang="zh-TW" altLang="en-US"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應用程式將它存儲在您的手機中</a:t>
            </a:r>
          </a:p>
          <a:p>
            <a:pPr marL="1257300" lvl="0" indent="-457200" defTabSz="1371600">
              <a:lnSpc>
                <a:spcPct val="90000"/>
              </a:lnSpc>
              <a:spcBef>
                <a:spcPts val="1500"/>
              </a:spcBef>
              <a:buClr>
                <a:srgbClr val="44546A"/>
              </a:buClr>
              <a:buSzPts val="3600"/>
              <a:buFont typeface="Arial" panose="020B0604020202020204" pitchFamily="34" charset="0"/>
              <a:buChar char="•"/>
            </a:pPr>
            <a:r>
              <a:rPr lang="zh-TW" altLang="en-US"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如果兩者都不適用，請僅告訴一位可信賴的人（例如配偶或孩子）分享</a:t>
            </a:r>
            <a:endParaRPr lang="en-US" altLang="zh-TW" sz="28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endParaRPr>
          </a:p>
        </p:txBody>
      </p:sp>
      <p:graphicFrame>
        <p:nvGraphicFramePr>
          <p:cNvPr id="9" name="Table 9">
            <a:extLst>
              <a:ext uri="{FF2B5EF4-FFF2-40B4-BE49-F238E27FC236}">
                <a16:creationId xmlns:a16="http://schemas.microsoft.com/office/drawing/2014/main" id="{BC9EB752-9940-4F9A-8134-AADA10F77EF0}"/>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56250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902090" y="653674"/>
            <a:ext cx="6149874" cy="3170612"/>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點擊「跳過這一步」</a:t>
            </a:r>
            <a:endParaRPr lang="en-US" sz="5001" kern="1200" dirty="0">
              <a:solidFill>
                <a:srgbClr val="003366"/>
              </a:solidFill>
              <a:latin typeface="Arial" panose="020B0604020202020204" pitchFamily="34" charset="0"/>
              <a:ea typeface="+mn-ea"/>
              <a:cs typeface="Arial" panose="020B0604020202020204" pitchFamily="34" charset="0"/>
            </a:endParaRPr>
          </a:p>
          <a:p>
            <a:pPr defTabSz="1371600">
              <a:buClrTx/>
            </a:pPr>
            <a:endParaRPr lang="en-US" sz="5001" kern="1200" dirty="0">
              <a:solidFill>
                <a:srgbClr val="034092"/>
              </a:solidFill>
              <a:latin typeface="Arial" panose="020B0604020202020204" pitchFamily="34" charset="0"/>
              <a:ea typeface="+mn-ea"/>
              <a:cs typeface="Arial" panose="020B0604020202020204" pitchFamily="34" charset="0"/>
            </a:endParaRPr>
          </a:p>
          <a:p>
            <a:pPr defTabSz="1371600">
              <a:buClrTx/>
            </a:pPr>
            <a:r>
              <a:rPr lang="zh-TW" altLang="en-US" sz="5001" kern="1200" dirty="0">
                <a:solidFill>
                  <a:schemeClr val="tx1"/>
                </a:solidFill>
                <a:latin typeface="DFKai-SB" panose="03000509000000000000" pitchFamily="65" charset="-120"/>
                <a:ea typeface="DFKai-SB" panose="03000509000000000000" pitchFamily="65" charset="-120"/>
                <a:cs typeface="Arial" panose="020B0604020202020204" pitchFamily="34" charset="0"/>
              </a:rPr>
              <a:t>  不要提供其他</a:t>
            </a:r>
            <a:endParaRPr lang="en-US" altLang="zh-TW" sz="5001" kern="1200" dirty="0">
              <a:solidFill>
                <a:schemeClr val="tx1"/>
              </a:solidFill>
              <a:latin typeface="DFKai-SB" panose="03000509000000000000" pitchFamily="65" charset="-120"/>
              <a:ea typeface="DFKai-SB" panose="03000509000000000000" pitchFamily="65" charset="-120"/>
              <a:cs typeface="Arial" panose="020B0604020202020204" pitchFamily="34" charset="0"/>
            </a:endParaRPr>
          </a:p>
          <a:p>
            <a:pPr defTabSz="1371600">
              <a:buClrTx/>
            </a:pPr>
            <a:r>
              <a:rPr lang="zh-TW" altLang="en-US" sz="5001" kern="1200" dirty="0">
                <a:solidFill>
                  <a:schemeClr val="tx1"/>
                </a:solidFill>
                <a:latin typeface="DFKai-SB" panose="03000509000000000000" pitchFamily="65" charset="-120"/>
                <a:ea typeface="DFKai-SB" panose="03000509000000000000" pitchFamily="65" charset="-120"/>
                <a:cs typeface="Arial" panose="020B0604020202020204" pitchFamily="34" charset="0"/>
              </a:rPr>
              <a:t>人士的電子郵件地址</a:t>
            </a:r>
            <a:endParaRPr lang="en-US" sz="5001" kern="1200" dirty="0">
              <a:solidFill>
                <a:schemeClr val="tx1"/>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F9BBC78-8059-4415-BE33-9D46B1C38D96}"/>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7444812" y="735980"/>
            <a:ext cx="9571946" cy="7680656"/>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6DDDCB30-BD38-4E37-84B3-500533B64CA6}"/>
              </a:ext>
            </a:extLst>
          </p:cNvPr>
          <p:cNvCxnSpPr>
            <a:cxnSpLocks/>
          </p:cNvCxnSpPr>
          <p:nvPr/>
        </p:nvCxnSpPr>
        <p:spPr>
          <a:xfrm>
            <a:off x="5548745" y="1724891"/>
            <a:ext cx="6920346" cy="59228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437317" y="1849379"/>
            <a:ext cx="1639966" cy="1871634"/>
          </a:xfrm>
          <a:prstGeom prst="rect">
            <a:avLst/>
          </a:prstGeom>
        </p:spPr>
      </p:pic>
      <p:graphicFrame>
        <p:nvGraphicFramePr>
          <p:cNvPr id="7" name="Table 9">
            <a:extLst>
              <a:ext uri="{FF2B5EF4-FFF2-40B4-BE49-F238E27FC236}">
                <a16:creationId xmlns:a16="http://schemas.microsoft.com/office/drawing/2014/main" id="{0106F6DE-1D7C-40AB-96DE-26E43AC1979E}"/>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16807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902089" y="653675"/>
            <a:ext cx="10490435" cy="861903"/>
          </a:xfrm>
          <a:prstGeom prst="rect">
            <a:avLst/>
          </a:prstGeom>
          <a:noFill/>
        </p:spPr>
        <p:txBody>
          <a:bodyPr wrap="square" rtlCol="0">
            <a:spAutoFit/>
          </a:bodyPr>
          <a:lstStyle/>
          <a:p>
            <a:pPr lvl="0"/>
            <a:r>
              <a:rPr lang="zh-TW" alt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您的</a:t>
            </a:r>
            <a:r>
              <a:rPr lang="en-US" sz="5001"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帳戶已經開設妥當</a:t>
            </a:r>
            <a:endParaRPr lang="en-US" sz="5001" kern="1200" dirty="0">
              <a:solidFill>
                <a:srgbClr val="003366"/>
              </a:solidFill>
              <a:latin typeface="Arial" panose="020B0604020202020204" pitchFamily="34" charset="0"/>
              <a:ea typeface="+mn-ea"/>
              <a:cs typeface="Arial" panose="020B0604020202020204" pitchFamily="34" charset="0"/>
              <a:sym typeface="Lora"/>
            </a:endParaRPr>
          </a:p>
        </p:txBody>
      </p:sp>
      <p:pic>
        <p:nvPicPr>
          <p:cNvPr id="7" name="Google Shape;593;p54">
            <a:extLst>
              <a:ext uri="{FF2B5EF4-FFF2-40B4-BE49-F238E27FC236}">
                <a16:creationId xmlns:a16="http://schemas.microsoft.com/office/drawing/2014/main" id="{FCFCEEE6-4A50-42E5-BB52-8E52354C82F7}"/>
              </a:ext>
            </a:extLst>
          </p:cNvPr>
          <p:cNvPicPr preferRelativeResize="0"/>
          <p:nvPr/>
        </p:nvPicPr>
        <p:blipFill rotWithShape="1">
          <a:blip r:embed="rId2" cstate="email">
            <a:alphaModFix/>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4845" t="3300" r="14398" b="-3299"/>
          <a:stretch/>
        </p:blipFill>
        <p:spPr>
          <a:xfrm>
            <a:off x="1581198" y="1886756"/>
            <a:ext cx="7404207" cy="699223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85D721B2-8110-46EB-8F2F-151DC0F9A0E5}"/>
              </a:ext>
            </a:extLst>
          </p:cNvPr>
          <p:cNvSpPr/>
          <p:nvPr/>
        </p:nvSpPr>
        <p:spPr>
          <a:xfrm>
            <a:off x="10022123" y="2381140"/>
            <a:ext cx="7861142" cy="2323713"/>
          </a:xfrm>
          <a:prstGeom prst="rect">
            <a:avLst/>
          </a:prstGeom>
        </p:spPr>
        <p:txBody>
          <a:bodyPr wrap="square">
            <a:spAutoFit/>
          </a:bodyPr>
          <a:lstStyle/>
          <a:p>
            <a:pPr lvl="0">
              <a:spcBef>
                <a:spcPts val="1500"/>
              </a:spcBef>
            </a:pPr>
            <a:r>
              <a:rPr lang="zh-TW" altLang="en-US" sz="40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由這裏您可以：</a:t>
            </a:r>
            <a:endParaRPr lang="en-US" sz="4000" kern="1200" dirty="0">
              <a:solidFill>
                <a:schemeClr val="tx1"/>
              </a:solidFill>
              <a:latin typeface="Arial" panose="020B0604020202020204" pitchFamily="34" charset="0"/>
              <a:ea typeface="+mn-ea"/>
              <a:cs typeface="Arial" panose="020B0604020202020204" pitchFamily="34" charset="0"/>
              <a:sym typeface="Lora"/>
            </a:endParaRPr>
          </a:p>
          <a:p>
            <a:pPr marL="225425" lvl="0">
              <a:spcBef>
                <a:spcPts val="1500"/>
              </a:spcBef>
            </a:pPr>
            <a:r>
              <a:rPr lang="en-US" sz="40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1. </a:t>
            </a:r>
            <a:r>
              <a:rPr lang="zh-TW" altLang="en-US" sz="40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立即開始一個會議</a:t>
            </a:r>
            <a:endParaRPr lang="en-US" sz="4000" kern="1200" dirty="0">
              <a:solidFill>
                <a:schemeClr val="tx1"/>
              </a:solidFill>
              <a:latin typeface="Arial" panose="020B0604020202020204" pitchFamily="34" charset="0"/>
              <a:ea typeface="+mn-ea"/>
              <a:cs typeface="Arial" panose="020B0604020202020204" pitchFamily="34" charset="0"/>
              <a:sym typeface="Lora"/>
            </a:endParaRPr>
          </a:p>
          <a:p>
            <a:pPr marL="225425" lvl="0">
              <a:spcBef>
                <a:spcPts val="1500"/>
              </a:spcBef>
            </a:pPr>
            <a:r>
              <a:rPr lang="en-US" sz="40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2. </a:t>
            </a:r>
            <a:r>
              <a:rPr lang="zh-TW" altLang="en-US" sz="4000" kern="1200" dirty="0">
                <a:solidFill>
                  <a:schemeClr val="tx1"/>
                </a:solidFill>
                <a:latin typeface="DFKai-SB" panose="03000509000000000000" pitchFamily="65" charset="-120"/>
                <a:ea typeface="DFKai-SB" panose="03000509000000000000" pitchFamily="65" charset="-120"/>
                <a:cs typeface="Arial" panose="020B0604020202020204" pitchFamily="34" charset="0"/>
                <a:sym typeface="Lora"/>
              </a:rPr>
              <a:t>查看您的帳戶</a:t>
            </a:r>
            <a:endParaRPr lang="en-US" sz="4000" kern="1200" dirty="0">
              <a:solidFill>
                <a:schemeClr val="tx1"/>
              </a:solidFill>
              <a:latin typeface="Arial" panose="020B0604020202020204" pitchFamily="34" charset="0"/>
              <a:ea typeface="+mn-ea"/>
              <a:cs typeface="Arial" panose="020B0604020202020204" pitchFamily="34" charset="0"/>
              <a:sym typeface="Lora"/>
            </a:endParaRPr>
          </a:p>
        </p:txBody>
      </p:sp>
      <p:cxnSp>
        <p:nvCxnSpPr>
          <p:cNvPr id="10" name="Straight Arrow Connector 9">
            <a:extLst>
              <a:ext uri="{FF2B5EF4-FFF2-40B4-BE49-F238E27FC236}">
                <a16:creationId xmlns:a16="http://schemas.microsoft.com/office/drawing/2014/main" id="{BC443059-BE67-424F-90BB-CA8CA6BC3748}"/>
              </a:ext>
            </a:extLst>
          </p:cNvPr>
          <p:cNvCxnSpPr>
            <a:cxnSpLocks/>
          </p:cNvCxnSpPr>
          <p:nvPr/>
        </p:nvCxnSpPr>
        <p:spPr>
          <a:xfrm flipH="1">
            <a:off x="4287187" y="3665243"/>
            <a:ext cx="5992918" cy="34584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FF6269-87E4-447E-A28C-707560F2794B}"/>
              </a:ext>
            </a:extLst>
          </p:cNvPr>
          <p:cNvCxnSpPr>
            <a:cxnSpLocks/>
          </p:cNvCxnSpPr>
          <p:nvPr/>
        </p:nvCxnSpPr>
        <p:spPr>
          <a:xfrm flipH="1">
            <a:off x="7755834" y="4852046"/>
            <a:ext cx="4532577" cy="26213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9">
            <a:extLst>
              <a:ext uri="{FF2B5EF4-FFF2-40B4-BE49-F238E27FC236}">
                <a16:creationId xmlns:a16="http://schemas.microsoft.com/office/drawing/2014/main" id="{F5E713C1-017A-4072-93CB-B0E9A9C8D81D}"/>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9432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FFB3-609B-8544-9B00-2D3E776B1542}"/>
              </a:ext>
            </a:extLst>
          </p:cNvPr>
          <p:cNvSpPr>
            <a:spLocks noGrp="1"/>
          </p:cNvSpPr>
          <p:nvPr>
            <p:ph type="ctrTitle"/>
          </p:nvPr>
        </p:nvSpPr>
        <p:spPr>
          <a:xfrm>
            <a:off x="1535186" y="1058483"/>
            <a:ext cx="11800988" cy="894878"/>
          </a:xfrm>
        </p:spPr>
        <p:txBody>
          <a:bodyPr>
            <a:noAutofit/>
          </a:bodyPr>
          <a:lstStyle/>
          <a:p>
            <a:pPr algn="l"/>
            <a:r>
              <a:rPr lang="zh-TW" altLang="en-US" sz="6600" dirty="0">
                <a:solidFill>
                  <a:srgbClr val="034092"/>
                </a:solidFill>
                <a:latin typeface="DFKai-SB" panose="03000509000000000000" pitchFamily="65" charset="-120"/>
                <a:ea typeface="DFKai-SB" panose="03000509000000000000" pitchFamily="65" charset="-120"/>
                <a:cs typeface="Arial" panose="020B0604020202020204" pitchFamily="34" charset="0"/>
                <a:sym typeface="Arial"/>
              </a:rPr>
              <a:t>鳴謝</a:t>
            </a:r>
            <a:endParaRPr lang="en-US" sz="4200" dirty="0">
              <a:solidFill>
                <a:srgbClr val="FF0000"/>
              </a:solidFill>
              <a:highlight>
                <a:srgbClr val="FFFF00"/>
              </a:highlight>
              <a:latin typeface="Arial" panose="020B0604020202020204" pitchFamily="34" charset="0"/>
              <a:cs typeface="Arial" panose="020B0604020202020204" pitchFamily="34" charset="0"/>
              <a:sym typeface="Arial"/>
            </a:endParaRPr>
          </a:p>
        </p:txBody>
      </p:sp>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375435"/>
            <a:ext cx="15079211" cy="4580388"/>
          </a:xfrm>
        </p:spPr>
        <p:txBody>
          <a:bodyPr>
            <a:normAutofit/>
          </a:bodyPr>
          <a:lstStyle/>
          <a:p>
            <a:pPr algn="l">
              <a:lnSpc>
                <a:spcPct val="100000"/>
              </a:lnSpc>
            </a:pPr>
            <a:r>
              <a:rPr lang="zh-TW" altLang="en-US" sz="3000" dirty="0">
                <a:latin typeface="DFKai-SB" panose="03000509000000000000" pitchFamily="65" charset="-120"/>
                <a:ea typeface="DFKai-SB" panose="03000509000000000000" pitchFamily="65" charset="-120"/>
                <a:cs typeface="Arial" panose="020B0604020202020204" pitchFamily="34" charset="0"/>
              </a:rPr>
              <a:t>該數碼健康知識課程由卑詩大學的「安康」健康網絡 </a:t>
            </a:r>
            <a:r>
              <a:rPr lang="en-CA" sz="3000" dirty="0">
                <a:solidFill>
                  <a:prstClr val="black"/>
                </a:solidFill>
                <a:latin typeface="Arial" panose="020B0604020202020204" pitchFamily="34" charset="0"/>
                <a:cs typeface="Arial" panose="020B0604020202020204" pitchFamily="34" charset="0"/>
              </a:rPr>
              <a:t>(</a:t>
            </a:r>
            <a:r>
              <a:rPr lang="en-CA" sz="3000" dirty="0" err="1">
                <a:solidFill>
                  <a:srgbClr val="FFC000"/>
                </a:solidFill>
                <a:latin typeface="Arial" panose="020B0604020202020204" pitchFamily="34" charset="0"/>
                <a:cs typeface="Arial" panose="020B0604020202020204" pitchFamily="34" charset="0"/>
              </a:rPr>
              <a:t>i</a:t>
            </a:r>
            <a:r>
              <a:rPr lang="en-CA" sz="3000" dirty="0" err="1">
                <a:solidFill>
                  <a:srgbClr val="034092"/>
                </a:solidFill>
                <a:latin typeface="Arial" panose="020B0604020202020204" pitchFamily="34" charset="0"/>
                <a:cs typeface="Arial" panose="020B0604020202020204" pitchFamily="34" charset="0"/>
              </a:rPr>
              <a:t>CON</a:t>
            </a:r>
            <a:r>
              <a:rPr lang="en-CA" sz="3000" dirty="0">
                <a:solidFill>
                  <a:prstClr val="black"/>
                </a:solidFill>
                <a:latin typeface="Arial" panose="020B0604020202020204" pitchFamily="34" charset="0"/>
                <a:cs typeface="Arial" panose="020B0604020202020204" pitchFamily="34" charset="0"/>
              </a:rPr>
              <a:t>)</a:t>
            </a:r>
            <a:r>
              <a:rPr lang="en-US" sz="3000" dirty="0">
                <a:latin typeface="DFKai-SB" panose="03000509000000000000" pitchFamily="65" charset="-120"/>
                <a:ea typeface="DFKai-SB" panose="03000509000000000000" pitchFamily="65" charset="-120"/>
                <a:cs typeface="Arial" panose="020B0604020202020204" pitchFamily="34" charset="0"/>
              </a:rPr>
              <a:t> </a:t>
            </a:r>
            <a:r>
              <a:rPr lang="zh-TW" altLang="en-US" sz="3000" dirty="0">
                <a:latin typeface="DFKai-SB" panose="03000509000000000000" pitchFamily="65" charset="-120"/>
                <a:ea typeface="DFKai-SB" panose="03000509000000000000" pitchFamily="65" charset="-120"/>
                <a:cs typeface="Arial" panose="020B0604020202020204" pitchFamily="34" charset="0"/>
              </a:rPr>
              <a:t>開發</a:t>
            </a:r>
          </a:p>
          <a:p>
            <a:pPr algn="l">
              <a:lnSpc>
                <a:spcPct val="100000"/>
              </a:lnSpc>
            </a:pPr>
            <a:r>
              <a:rPr lang="zh-TW" altLang="en-US" sz="3000" dirty="0">
                <a:latin typeface="DFKai-SB" panose="03000509000000000000" pitchFamily="65" charset="-120"/>
                <a:ea typeface="DFKai-SB" panose="03000509000000000000" pitchFamily="65" charset="-120"/>
                <a:cs typeface="Arial" panose="020B0604020202020204" pitchFamily="34" charset="0"/>
              </a:rPr>
              <a:t>「安康」</a:t>
            </a:r>
            <a:r>
              <a:rPr lang="zh-TW" altLang="en-US" sz="30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000" dirty="0">
                <a:latin typeface="DFKai-SB" panose="03000509000000000000" pitchFamily="65" charset="-120"/>
                <a:ea typeface="DFKai-SB" panose="03000509000000000000" pitchFamily="65" charset="-120"/>
                <a:cs typeface="Arial" panose="020B0604020202020204" pitchFamily="34" charset="0"/>
              </a:rPr>
              <a:t>得到卑詩省衛生廳的「</a:t>
            </a:r>
            <a:r>
              <a:rPr lang="zh-TW" altLang="en-US" sz="3000" dirty="0">
                <a:solidFill>
                  <a:srgbClr val="034092"/>
                </a:solidFill>
                <a:latin typeface="DFKai-SB" panose="03000509000000000000" pitchFamily="65" charset="-120"/>
                <a:ea typeface="DFKai-SB" panose="03000509000000000000" pitchFamily="65" charset="-120"/>
                <a:cs typeface="Arial" panose="020B0604020202020204" pitchFamily="34" charset="0"/>
              </a:rPr>
              <a:t>患者為伴</a:t>
            </a:r>
            <a:r>
              <a:rPr lang="zh-TW" altLang="en-US" sz="3000" dirty="0">
                <a:latin typeface="DFKai-SB" panose="03000509000000000000" pitchFamily="65" charset="-120"/>
                <a:ea typeface="DFKai-SB" panose="03000509000000000000" pitchFamily="65" charset="-120"/>
                <a:cs typeface="Arial" panose="020B0604020202020204" pitchFamily="34" charset="0"/>
              </a:rPr>
              <a:t>」計劃的支持</a:t>
            </a:r>
          </a:p>
          <a:p>
            <a:pPr algn="l">
              <a:lnSpc>
                <a:spcPct val="100000"/>
              </a:lnSpc>
            </a:pPr>
            <a:r>
              <a:rPr lang="zh-TW" altLang="en-US" sz="3000" dirty="0">
                <a:latin typeface="DFKai-SB" panose="03000509000000000000" pitchFamily="65" charset="-120"/>
                <a:ea typeface="DFKai-SB" panose="03000509000000000000" pitchFamily="65" charset="-120"/>
                <a:cs typeface="Arial" panose="020B0604020202020204" pitchFamily="34" charset="0"/>
              </a:rPr>
              <a:t>「安康」</a:t>
            </a:r>
            <a:r>
              <a:rPr lang="zh-TW" altLang="en-US" sz="30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000" dirty="0">
                <a:latin typeface="DFKai-SB" panose="03000509000000000000" pitchFamily="65" charset="-120"/>
                <a:ea typeface="DFKai-SB" panose="03000509000000000000" pitchFamily="65" charset="-120"/>
                <a:cs typeface="Arial" panose="020B0604020202020204" pitchFamily="34" charset="0"/>
              </a:rPr>
              <a:t>與各多元文化社區合作已超過十年</a:t>
            </a:r>
          </a:p>
          <a:p>
            <a:pPr algn="l">
              <a:lnSpc>
                <a:spcPct val="100000"/>
              </a:lnSpc>
            </a:pPr>
            <a:r>
              <a:rPr lang="zh-TW" altLang="en-US" sz="3000" dirty="0">
                <a:latin typeface="DFKai-SB" panose="03000509000000000000" pitchFamily="65" charset="-120"/>
                <a:ea typeface="DFKai-SB" panose="03000509000000000000" pitchFamily="65" charset="-120"/>
                <a:cs typeface="Arial" panose="020B0604020202020204" pitchFamily="34" charset="0"/>
              </a:rPr>
              <a:t>「安康」</a:t>
            </a:r>
            <a:r>
              <a:rPr lang="zh-TW" altLang="en-US" sz="30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000" dirty="0">
                <a:latin typeface="DFKai-SB" panose="03000509000000000000" pitchFamily="65" charset="-120"/>
                <a:ea typeface="DFKai-SB" panose="03000509000000000000" pitchFamily="65" charset="-120"/>
                <a:cs typeface="Arial" panose="020B0604020202020204" pitchFamily="34" charset="0"/>
              </a:rPr>
              <a:t>幫助慢性病患者進行自我管理</a:t>
            </a:r>
          </a:p>
          <a:p>
            <a:pPr algn="l">
              <a:lnSpc>
                <a:spcPct val="100000"/>
              </a:lnSpc>
            </a:pPr>
            <a:r>
              <a:rPr lang="zh-TW" altLang="en-US" sz="3000" dirty="0">
                <a:latin typeface="DFKai-SB" panose="03000509000000000000" pitchFamily="65" charset="-120"/>
                <a:ea typeface="DFKai-SB" panose="03000509000000000000" pitchFamily="65" charset="-120"/>
                <a:cs typeface="Arial" panose="020B0604020202020204" pitchFamily="34" charset="0"/>
              </a:rPr>
              <a:t>「安康」</a:t>
            </a:r>
            <a:r>
              <a:rPr lang="zh-TW" altLang="en-US" sz="30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000" dirty="0">
                <a:latin typeface="DFKai-SB" panose="03000509000000000000" pitchFamily="65" charset="-120"/>
                <a:ea typeface="DFKai-SB" panose="03000509000000000000" pitchFamily="65" charset="-120"/>
                <a:cs typeface="Arial" panose="020B0604020202020204" pitchFamily="34" charset="0"/>
              </a:rPr>
              <a:t>亦幫助人們普及數碼知識，以便他們獲取、評估和使用網上的健康資源</a:t>
            </a:r>
            <a:endParaRPr lang="en-US" sz="3000" dirty="0">
              <a:latin typeface="DFKai-SB" panose="03000509000000000000" pitchFamily="65" charset="-120"/>
              <a:ea typeface="DFKai-SB" panose="03000509000000000000" pitchFamily="65" charset="-12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31181"/>
            <a:ext cx="18288000" cy="507831"/>
          </a:xfrm>
          <a:prstGeom prst="rect">
            <a:avLst/>
          </a:prstGeom>
          <a:solidFill>
            <a:srgbClr val="002060"/>
          </a:solidFill>
        </p:spPr>
        <p:txBody>
          <a:bodyPr wrap="square" rtlCol="0">
            <a:spAutoFit/>
          </a:bodyPr>
          <a:lstStyle/>
          <a:p>
            <a:pPr algn="ctr">
              <a:buClrTx/>
              <a:buFontTx/>
              <a:buNone/>
            </a:pPr>
            <a:r>
              <a:rPr lang="en-US" sz="2700" b="1" kern="1200" dirty="0">
                <a:solidFill>
                  <a:prstClr val="white"/>
                </a:solidFill>
                <a:latin typeface="Calibri" panose="020F0502020204030204"/>
                <a:ea typeface="+mn-ea"/>
                <a:cs typeface="+mn-cs"/>
              </a:rPr>
              <a:t>Thank you to the BC Ministry of Health Patients as Partners Initiative for their support.</a:t>
            </a:r>
          </a:p>
        </p:txBody>
      </p:sp>
      <p:sp>
        <p:nvSpPr>
          <p:cNvPr id="10" name="TextBox 9">
            <a:extLst>
              <a:ext uri="{FF2B5EF4-FFF2-40B4-BE49-F238E27FC236}">
                <a16:creationId xmlns:a16="http://schemas.microsoft.com/office/drawing/2014/main" id="{73277C29-7923-4BE2-B608-B78870FE063F}"/>
              </a:ext>
            </a:extLst>
          </p:cNvPr>
          <p:cNvSpPr txBox="1"/>
          <p:nvPr/>
        </p:nvSpPr>
        <p:spPr>
          <a:xfrm>
            <a:off x="0" y="9733003"/>
            <a:ext cx="18288000" cy="507831"/>
          </a:xfrm>
          <a:prstGeom prst="rect">
            <a:avLst/>
          </a:prstGeom>
          <a:solidFill>
            <a:srgbClr val="002060"/>
          </a:solidFill>
        </p:spPr>
        <p:txBody>
          <a:bodyPr wrap="square" rtlCol="0">
            <a:spAutoFit/>
          </a:bodyPr>
          <a:lstStyle/>
          <a:p>
            <a:pPr algn="ctr">
              <a:buClrTx/>
              <a:buFontTx/>
              <a:buNone/>
            </a:pPr>
            <a:r>
              <a:rPr lang="zh-TW" altLang="en-US" sz="2700" b="1" kern="1200" dirty="0">
                <a:solidFill>
                  <a:prstClr val="white"/>
                </a:solidFill>
                <a:latin typeface="DFKai-SB" panose="03000509000000000000" pitchFamily="65" charset="-120"/>
                <a:ea typeface="DFKai-SB" panose="03000509000000000000" pitchFamily="65" charset="-120"/>
                <a:cs typeface="+mn-cs"/>
              </a:rPr>
              <a:t>感謝卑詩省衛生廳「患者為伴」計劃的支持！</a:t>
            </a:r>
          </a:p>
        </p:txBody>
      </p:sp>
    </p:spTree>
    <p:extLst>
      <p:ext uri="{BB962C8B-B14F-4D97-AF65-F5344CB8AC3E}">
        <p14:creationId xmlns:p14="http://schemas.microsoft.com/office/powerpoint/2010/main" val="274863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下載及安裝</a:t>
            </a:r>
            <a:r>
              <a:rPr lang="en-US" sz="3600" dirty="0">
                <a:solidFill>
                  <a:schemeClr val="tx1"/>
                </a:solidFill>
                <a:latin typeface="+mn-lt"/>
                <a:ea typeface="Lora Regular Roman"/>
                <a:cs typeface="Lora Regular Roman"/>
                <a:sym typeface="Lora"/>
              </a:rPr>
              <a:t>  Zoom</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建立</a:t>
            </a:r>
            <a:r>
              <a:rPr lang="en-US" sz="5000"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6975804" y="1836515"/>
            <a:ext cx="1774152" cy="584892"/>
          </a:xfrm>
          <a:prstGeom prst="rect">
            <a:avLst/>
          </a:prstGeom>
          <a:ln>
            <a:noFill/>
          </a:ln>
          <a:effectLst>
            <a:outerShdw blurRad="292100" dist="139700" dir="2700000" algn="tl" rotWithShape="0">
              <a:srgbClr val="333333">
                <a:alpha val="65000"/>
              </a:srgbClr>
            </a:outerShdw>
          </a:effectLst>
        </p:spPr>
      </p:pic>
      <p:graphicFrame>
        <p:nvGraphicFramePr>
          <p:cNvPr id="7" name="Table 9">
            <a:extLst>
              <a:ext uri="{FF2B5EF4-FFF2-40B4-BE49-F238E27FC236}">
                <a16:creationId xmlns:a16="http://schemas.microsoft.com/office/drawing/2014/main" id="{4A601AB8-7496-450F-8EB0-6547BB280A67}"/>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55707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下載及安裝</a:t>
            </a:r>
            <a:r>
              <a:rPr lang="en-US" sz="3600" dirty="0">
                <a:solidFill>
                  <a:schemeClr val="tx1"/>
                </a:solidFill>
                <a:latin typeface="+mn-lt"/>
                <a:ea typeface="Lora Regular Roman"/>
                <a:cs typeface="Lora Regular Roman"/>
                <a:sym typeface="Lora"/>
              </a:rPr>
              <a:t>  Zoom</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a:t>
            </a:r>
            <a:r>
              <a:rPr lang="en-US" sz="3600" dirty="0">
                <a:solidFill>
                  <a:schemeClr val="tx1"/>
                </a:solidFill>
                <a:latin typeface="+mn-lt"/>
                <a:ea typeface="Lora Regular Roman"/>
                <a:cs typeface="Lora Regular Roman"/>
                <a:sym typeface="Lora"/>
              </a:rPr>
              <a:t> Zoom </a:t>
            </a: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計劃</a:t>
            </a:r>
            <a:endParaRPr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建立</a:t>
            </a:r>
            <a:r>
              <a:rPr lang="en-US" sz="5000"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6975804" y="183651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568427" y="2950326"/>
            <a:ext cx="2181529" cy="933580"/>
          </a:xfrm>
          <a:prstGeom prst="rect">
            <a:avLst/>
          </a:prstGeom>
          <a:ln>
            <a:noFill/>
          </a:ln>
          <a:effectLst>
            <a:outerShdw blurRad="292100" dist="139700" dir="2700000" algn="tl" rotWithShape="0">
              <a:srgbClr val="333333">
                <a:alpha val="65000"/>
              </a:srgbClr>
            </a:outerShdw>
          </a:effectLst>
        </p:spPr>
      </p:pic>
      <p:graphicFrame>
        <p:nvGraphicFramePr>
          <p:cNvPr id="8" name="Table 9">
            <a:extLst>
              <a:ext uri="{FF2B5EF4-FFF2-40B4-BE49-F238E27FC236}">
                <a16:creationId xmlns:a16="http://schemas.microsoft.com/office/drawing/2014/main" id="{0B6CD7B8-902C-42D3-B74B-46459D717E0D}"/>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66838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下載及安裝</a:t>
            </a:r>
            <a:r>
              <a:rPr lang="en-US" sz="3600" dirty="0">
                <a:solidFill>
                  <a:schemeClr val="tx1"/>
                </a:solidFill>
                <a:latin typeface="+mn-lt"/>
                <a:ea typeface="Lora Regular Roman"/>
                <a:cs typeface="Lora Regular Roman"/>
                <a:sym typeface="Lora"/>
              </a:rPr>
              <a:t>  Zoom</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a:t>
            </a:r>
            <a:r>
              <a:rPr lang="en-US" sz="3600" dirty="0">
                <a:solidFill>
                  <a:schemeClr val="tx1"/>
                </a:solidFill>
                <a:latin typeface="+mn-lt"/>
                <a:ea typeface="Lora Regular Roman"/>
                <a:cs typeface="Lora Regular Roman"/>
                <a:sym typeface="Lora"/>
              </a:rPr>
              <a:t> Zoom </a:t>
            </a: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計劃</a:t>
            </a:r>
            <a:endParaRPr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填寫表格，進行註冊</a:t>
            </a:r>
            <a:endParaRPr sz="3600" strike="sngStrike"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建立</a:t>
            </a:r>
            <a:r>
              <a:rPr lang="en-US" sz="5000"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6975804" y="183651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568427"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784789" y="4116584"/>
            <a:ext cx="3410426" cy="1657581"/>
          </a:xfrm>
          <a:prstGeom prst="rect">
            <a:avLst/>
          </a:prstGeom>
          <a:ln>
            <a:noFill/>
          </a:ln>
          <a:effectLst>
            <a:outerShdw blurRad="292100" dist="139700" dir="2700000" algn="tl" rotWithShape="0">
              <a:srgbClr val="333333">
                <a:alpha val="65000"/>
              </a:srgbClr>
            </a:outerShdw>
          </a:effectLst>
        </p:spPr>
      </p:pic>
      <p:graphicFrame>
        <p:nvGraphicFramePr>
          <p:cNvPr id="8" name="Table 9">
            <a:extLst>
              <a:ext uri="{FF2B5EF4-FFF2-40B4-BE49-F238E27FC236}">
                <a16:creationId xmlns:a16="http://schemas.microsoft.com/office/drawing/2014/main" id="{E618B934-A175-4E74-905B-B9FDD869899C}"/>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6778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下載及安裝</a:t>
            </a:r>
            <a:r>
              <a:rPr lang="en-US" sz="3600" dirty="0">
                <a:solidFill>
                  <a:schemeClr val="tx1"/>
                </a:solidFill>
                <a:latin typeface="+mn-lt"/>
                <a:ea typeface="Lora Regular Roman"/>
                <a:cs typeface="Lora Regular Roman"/>
                <a:sym typeface="Lora"/>
              </a:rPr>
              <a:t>  Zoom</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a:t>
            </a:r>
            <a:r>
              <a:rPr lang="en-US" sz="3600" dirty="0">
                <a:solidFill>
                  <a:schemeClr val="tx1"/>
                </a:solidFill>
                <a:latin typeface="+mn-lt"/>
                <a:ea typeface="Lora Regular Roman"/>
                <a:cs typeface="Lora Regular Roman"/>
                <a:sym typeface="Lora"/>
              </a:rPr>
              <a:t> Zoom </a:t>
            </a: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計劃</a:t>
            </a:r>
            <a:endParaRPr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填寫表格，進行註冊</a:t>
            </a:r>
            <a:endParaRPr sz="3600" strike="sngStrike" dirty="0">
              <a:solidFill>
                <a:schemeClr val="tx1"/>
              </a:solidFill>
              <a:latin typeface="+mn-lt"/>
              <a:ea typeface="Lora Regular Roman"/>
              <a:cs typeface="Lora Regular Roman"/>
              <a:sym typeface="Lora"/>
            </a:endParaRPr>
          </a:p>
          <a:p>
            <a:pPr marL="68580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由您的電子郵件啟用帳戶</a:t>
            </a:r>
            <a:endParaRPr sz="3600" dirty="0">
              <a:solidFill>
                <a:schemeClr val="tx1"/>
              </a:solidFill>
              <a:latin typeface="+mn-lt"/>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建立</a:t>
            </a:r>
            <a:r>
              <a:rPr lang="en-US" sz="5000"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6975804" y="183651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568427"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784789" y="4116584"/>
            <a:ext cx="3410426" cy="16575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93EAA87-36CB-4F96-B308-D54894EA22E3}"/>
              </a:ext>
            </a:extLst>
          </p:cNvPr>
          <p:cNvPicPr>
            <a:picLocks noChangeAspect="1"/>
          </p:cNvPicPr>
          <p:nvPr/>
        </p:nvPicPr>
        <p:blipFill>
          <a:blip r:embed="rId9"/>
          <a:stretch>
            <a:fillRect/>
          </a:stretch>
        </p:blipFill>
        <p:spPr>
          <a:xfrm>
            <a:off x="8144736" y="6029066"/>
            <a:ext cx="3296110" cy="55252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248F260-65AB-48C2-BF7A-344724CC1B72}"/>
              </a:ext>
            </a:extLst>
          </p:cNvPr>
          <p:cNvPicPr>
            <a:picLocks noChangeAspect="1"/>
          </p:cNvPicPr>
          <p:nvPr/>
        </p:nvPicPr>
        <p:blipFill>
          <a:blip r:embed="rId10"/>
          <a:stretch>
            <a:fillRect/>
          </a:stretch>
        </p:blipFill>
        <p:spPr>
          <a:xfrm>
            <a:off x="12393154" y="6030337"/>
            <a:ext cx="2810267" cy="533474"/>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4A702C60-DFF4-4B80-B2BE-5B4EBE41020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511004" y="6245465"/>
            <a:ext cx="409575" cy="409575"/>
          </a:xfrm>
          <a:prstGeom prst="rect">
            <a:avLst/>
          </a:prstGeom>
        </p:spPr>
      </p:pic>
      <p:graphicFrame>
        <p:nvGraphicFramePr>
          <p:cNvPr id="12" name="Table 9">
            <a:extLst>
              <a:ext uri="{FF2B5EF4-FFF2-40B4-BE49-F238E27FC236}">
                <a16:creationId xmlns:a16="http://schemas.microsoft.com/office/drawing/2014/main" id="{38A4890A-10FB-4A99-83BA-6DE2CA999622}"/>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45052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下載及安裝</a:t>
            </a:r>
            <a:r>
              <a:rPr lang="en-US" sz="3600" dirty="0">
                <a:solidFill>
                  <a:schemeClr val="tx1"/>
                </a:solidFill>
                <a:latin typeface="+mn-lt"/>
                <a:ea typeface="Lora Regular Roman"/>
                <a:cs typeface="Lora Regular Roman"/>
                <a:sym typeface="Lora"/>
              </a:rPr>
              <a:t>  Zoom</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a:t>
            </a:r>
            <a:r>
              <a:rPr lang="en-US" sz="3600" dirty="0">
                <a:solidFill>
                  <a:schemeClr val="tx1"/>
                </a:solidFill>
                <a:latin typeface="+mn-lt"/>
                <a:ea typeface="Lora Regular Roman"/>
                <a:cs typeface="Lora Regular Roman"/>
                <a:sym typeface="Lora"/>
              </a:rPr>
              <a:t> Zoom </a:t>
            </a: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計劃</a:t>
            </a:r>
            <a:endParaRPr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填寫表格，進行註冊</a:t>
            </a:r>
            <a:endParaRPr sz="3600" strike="sngStrike" dirty="0">
              <a:solidFill>
                <a:schemeClr val="tx1"/>
              </a:solidFill>
              <a:latin typeface="+mn-lt"/>
              <a:ea typeface="Lora Regular Roman"/>
              <a:cs typeface="Lora Regular Roman"/>
              <a:sym typeface="Lora"/>
            </a:endParaRPr>
          </a:p>
          <a:p>
            <a:pPr marL="68580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由您的電子郵件啟用帳戶</a:t>
            </a:r>
            <a:endParaRPr sz="3600" dirty="0">
              <a:solidFill>
                <a:schemeClr val="tx1"/>
              </a:solidFill>
              <a:latin typeface="+mn-lt"/>
              <a:ea typeface="Lora Regular Roman"/>
              <a:cs typeface="Lora Regular Roman"/>
              <a:sym typeface="Lora"/>
            </a:endParaRPr>
          </a:p>
          <a:p>
            <a:pPr marL="685800" indent="-571500">
              <a:lnSpc>
                <a:spcPct val="20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在帳戶資料欄填寫您的資料（不是私人細節）</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建立</a:t>
            </a:r>
            <a:r>
              <a:rPr lang="en-US" sz="5000"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6975804" y="183651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568427"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784789" y="4116584"/>
            <a:ext cx="3410426" cy="16575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93EAA87-36CB-4F96-B308-D54894EA22E3}"/>
              </a:ext>
            </a:extLst>
          </p:cNvPr>
          <p:cNvPicPr>
            <a:picLocks noChangeAspect="1"/>
          </p:cNvPicPr>
          <p:nvPr/>
        </p:nvPicPr>
        <p:blipFill>
          <a:blip r:embed="rId9"/>
          <a:stretch>
            <a:fillRect/>
          </a:stretch>
        </p:blipFill>
        <p:spPr>
          <a:xfrm>
            <a:off x="8144736" y="6029066"/>
            <a:ext cx="3296110" cy="55252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248F260-65AB-48C2-BF7A-344724CC1B72}"/>
              </a:ext>
            </a:extLst>
          </p:cNvPr>
          <p:cNvPicPr>
            <a:picLocks noChangeAspect="1"/>
          </p:cNvPicPr>
          <p:nvPr/>
        </p:nvPicPr>
        <p:blipFill>
          <a:blip r:embed="rId10"/>
          <a:stretch>
            <a:fillRect/>
          </a:stretch>
        </p:blipFill>
        <p:spPr>
          <a:xfrm>
            <a:off x="12393154" y="6030337"/>
            <a:ext cx="2810267" cy="53347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E7D1871-C85F-4C7B-BFF0-5BCCE77D78C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a:ext>
            </a:extLst>
          </a:blip>
          <a:srcRect b="32233"/>
          <a:stretch/>
        </p:blipFill>
        <p:spPr>
          <a:xfrm>
            <a:off x="12092761" y="6695330"/>
            <a:ext cx="3110660" cy="1528301"/>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4A702C60-DFF4-4B80-B2BE-5B4EBE41020E}"/>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5511004" y="6245465"/>
            <a:ext cx="409575" cy="409575"/>
          </a:xfrm>
          <a:prstGeom prst="rect">
            <a:avLst/>
          </a:prstGeom>
        </p:spPr>
      </p:pic>
      <p:graphicFrame>
        <p:nvGraphicFramePr>
          <p:cNvPr id="12" name="Table 9">
            <a:extLst>
              <a:ext uri="{FF2B5EF4-FFF2-40B4-BE49-F238E27FC236}">
                <a16:creationId xmlns:a16="http://schemas.microsoft.com/office/drawing/2014/main" id="{52C5DC34-AAF0-4E45-9D67-A9F09CBA75D4}"/>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456128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974741"/>
            <a:ext cx="13016723" cy="7999324"/>
          </a:xfrm>
          <a:prstGeom prst="rect">
            <a:avLst/>
          </a:prstGeom>
          <a:noFill/>
          <a:ln>
            <a:noFill/>
          </a:ln>
        </p:spPr>
        <p:txBody>
          <a:bodyPr spcFirstLastPara="1" wrap="square" lIns="91425" tIns="91425" rIns="91425" bIns="91425" anchor="t" anchorCtr="0">
            <a:noAutofit/>
          </a:bodyPr>
          <a:lstStyle/>
          <a:p>
            <a:pPr marL="685800" lvl="0" indent="-571500" algn="l" rtl="0">
              <a:lnSpc>
                <a:spcPct val="250000"/>
              </a:lnSpc>
              <a:spcBef>
                <a:spcPts val="150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下載及安裝</a:t>
            </a:r>
            <a:r>
              <a:rPr lang="en-US" sz="3600" dirty="0">
                <a:solidFill>
                  <a:schemeClr val="tx1"/>
                </a:solidFill>
                <a:latin typeface="+mn-lt"/>
                <a:ea typeface="Lora Regular Roman"/>
                <a:cs typeface="Lora Regular Roman"/>
                <a:sym typeface="Lora"/>
              </a:rPr>
              <a:t>  Zoom</a:t>
            </a:r>
            <a:endParaRPr sz="3600" dirty="0">
              <a:solidFill>
                <a:schemeClr val="tx1"/>
              </a:solidFill>
              <a:latin typeface="+mn-lt"/>
              <a:ea typeface="Lora Regular Roman"/>
              <a:cs typeface="Lora Regular Roman"/>
              <a:sym typeface="Lora"/>
            </a:endParaRPr>
          </a:p>
          <a:p>
            <a:pPr marL="685800" lvl="0" indent="-571500" algn="l" rtl="0">
              <a:lnSpc>
                <a:spcPct val="250000"/>
              </a:lnSpc>
              <a:spcBef>
                <a:spcPts val="0"/>
              </a:spcBef>
              <a:spcAft>
                <a:spcPts val="0"/>
              </a:spcAft>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a:t>
            </a:r>
            <a:r>
              <a:rPr lang="en-US" sz="3600" dirty="0">
                <a:solidFill>
                  <a:schemeClr val="tx1"/>
                </a:solidFill>
                <a:latin typeface="+mn-lt"/>
                <a:ea typeface="Lora Regular Roman"/>
                <a:cs typeface="Lora Regular Roman"/>
                <a:sym typeface="Lora"/>
              </a:rPr>
              <a:t> Zoom </a:t>
            </a: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計劃</a:t>
            </a:r>
            <a:endParaRPr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填寫表格，進行註冊</a:t>
            </a:r>
            <a:endParaRPr sz="3600" strike="sngStrike" dirty="0">
              <a:solidFill>
                <a:schemeClr val="tx1"/>
              </a:solidFill>
              <a:latin typeface="+mn-lt"/>
              <a:ea typeface="Lora Regular Roman"/>
              <a:cs typeface="Lora Regular Roman"/>
              <a:sym typeface="Lora"/>
            </a:endParaRPr>
          </a:p>
          <a:p>
            <a:pPr marL="68580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由您的電子郵件啟用帳戶</a:t>
            </a:r>
            <a:endParaRPr sz="3600" dirty="0">
              <a:solidFill>
                <a:schemeClr val="tx1"/>
              </a:solidFill>
              <a:latin typeface="+mn-lt"/>
              <a:ea typeface="Lora Regular Roman"/>
              <a:cs typeface="Lora Regular Roman"/>
              <a:sym typeface="Lora"/>
            </a:endParaRPr>
          </a:p>
          <a:p>
            <a:pPr marL="685800" indent="-571500">
              <a:lnSpc>
                <a:spcPct val="20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在帳戶資料欄填寫您的資料（不是私人細節）</a:t>
            </a:r>
            <a:endParaRPr sz="3600" dirty="0">
              <a:solidFill>
                <a:schemeClr val="tx1"/>
              </a:solidFill>
              <a:latin typeface="+mn-lt"/>
              <a:ea typeface="Lora Regular Roman"/>
              <a:cs typeface="Lora Regular Roman"/>
              <a:sym typeface="Lora"/>
            </a:endParaRPr>
          </a:p>
          <a:p>
            <a:pPr marL="685800" lvl="0" indent="-571500">
              <a:lnSpc>
                <a:spcPct val="250000"/>
              </a:lnSpc>
              <a:buClrTx/>
              <a:buSzPts val="3600"/>
              <a:buFont typeface="Arial" panose="020B0604020202020204" pitchFamily="34" charset="0"/>
              <a:buChar cha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一切就緒，可以開始會議！</a:t>
            </a:r>
            <a:endParaRPr sz="3600" dirty="0">
              <a:solidFill>
                <a:schemeClr val="tx1"/>
              </a:solidFill>
              <a:latin typeface="+mn-lt"/>
              <a:ea typeface="Lora Regular Roman"/>
              <a:cs typeface="Lora Regular Roman"/>
              <a:sym typeface="Lora"/>
            </a:endParaRPr>
          </a:p>
          <a:p>
            <a:pPr marL="0" lvl="0" indent="0" algn="l" rtl="0">
              <a:lnSpc>
                <a:spcPct val="250000"/>
              </a:lnSpc>
              <a:spcBef>
                <a:spcPts val="0"/>
              </a:spcBef>
              <a:spcAft>
                <a:spcPts val="0"/>
              </a:spcAft>
              <a:buNone/>
            </a:pPr>
            <a:endParaRPr sz="3600" dirty="0">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建立</a:t>
            </a:r>
            <a:r>
              <a:rPr lang="en-US" sz="5000" kern="1200" dirty="0">
                <a:solidFill>
                  <a:srgbClr val="003366"/>
                </a:solidFill>
                <a:latin typeface="Arial" panose="020B0604020202020204" pitchFamily="34" charset="0"/>
                <a:ea typeface="+mn-ea"/>
                <a:cs typeface="Arial" panose="020B0604020202020204" pitchFamily="34" charset="0"/>
                <a:sym typeface="Lora"/>
              </a:rPr>
              <a:t> Zoom </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帳戶：摘要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6" name="Picture 5">
            <a:extLst>
              <a:ext uri="{FF2B5EF4-FFF2-40B4-BE49-F238E27FC236}">
                <a16:creationId xmlns:a16="http://schemas.microsoft.com/office/drawing/2014/main" id="{67A92DAA-2507-4AFA-A800-81B796622FE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371"/>
          <a:stretch/>
        </p:blipFill>
        <p:spPr>
          <a:xfrm>
            <a:off x="6975804" y="1836515"/>
            <a:ext cx="1774152" cy="5848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5574FA9-4983-4ADC-9992-4278E3A54B0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568427" y="2950326"/>
            <a:ext cx="2181529" cy="93358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88AF9CB-BF6A-47CF-9B85-7648DA5D85B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784789" y="4116584"/>
            <a:ext cx="3410426" cy="16575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93EAA87-36CB-4F96-B308-D54894EA22E3}"/>
              </a:ext>
            </a:extLst>
          </p:cNvPr>
          <p:cNvPicPr>
            <a:picLocks noChangeAspect="1"/>
          </p:cNvPicPr>
          <p:nvPr/>
        </p:nvPicPr>
        <p:blipFill>
          <a:blip r:embed="rId9"/>
          <a:stretch>
            <a:fillRect/>
          </a:stretch>
        </p:blipFill>
        <p:spPr>
          <a:xfrm>
            <a:off x="8144736" y="6029066"/>
            <a:ext cx="3296110" cy="55252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248F260-65AB-48C2-BF7A-344724CC1B72}"/>
              </a:ext>
            </a:extLst>
          </p:cNvPr>
          <p:cNvPicPr>
            <a:picLocks noChangeAspect="1"/>
          </p:cNvPicPr>
          <p:nvPr/>
        </p:nvPicPr>
        <p:blipFill>
          <a:blip r:embed="rId10"/>
          <a:stretch>
            <a:fillRect/>
          </a:stretch>
        </p:blipFill>
        <p:spPr>
          <a:xfrm>
            <a:off x="12393154" y="6030337"/>
            <a:ext cx="2810267" cy="53347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7615C4A-9618-4AE9-9D26-F6B75DA43A04}"/>
              </a:ext>
            </a:extLst>
          </p:cNvPr>
          <p:cNvPicPr>
            <a:picLocks noChangeAspect="1"/>
          </p:cNvPicPr>
          <p:nvPr/>
        </p:nvPicPr>
        <p:blipFill>
          <a:blip r:embed="rId11"/>
          <a:stretch>
            <a:fillRect/>
          </a:stretch>
        </p:blipFill>
        <p:spPr>
          <a:xfrm>
            <a:off x="8989841" y="8448971"/>
            <a:ext cx="2641346" cy="55252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E7D1871-C85F-4C7B-BFF0-5BCCE77D78C8}"/>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rcRect b="32233"/>
          <a:stretch/>
        </p:blipFill>
        <p:spPr>
          <a:xfrm>
            <a:off x="12092761" y="6695330"/>
            <a:ext cx="3110660" cy="1528301"/>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4A702C60-DFF4-4B80-B2BE-5B4EBE41020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511004" y="6245465"/>
            <a:ext cx="409575" cy="409575"/>
          </a:xfrm>
          <a:prstGeom prst="rect">
            <a:avLst/>
          </a:prstGeom>
        </p:spPr>
      </p:pic>
      <p:pic>
        <p:nvPicPr>
          <p:cNvPr id="36" name="Graphic 35" descr="Cursor">
            <a:extLst>
              <a:ext uri="{FF2B5EF4-FFF2-40B4-BE49-F238E27FC236}">
                <a16:creationId xmlns:a16="http://schemas.microsoft.com/office/drawing/2014/main" id="{76239758-6E27-4E4F-ADD0-C9EA4B5E689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236059" y="8703872"/>
            <a:ext cx="409575" cy="409575"/>
          </a:xfrm>
          <a:prstGeom prst="rect">
            <a:avLst/>
          </a:prstGeom>
        </p:spPr>
      </p:pic>
      <p:graphicFrame>
        <p:nvGraphicFramePr>
          <p:cNvPr id="14" name="Table 9">
            <a:extLst>
              <a:ext uri="{FF2B5EF4-FFF2-40B4-BE49-F238E27FC236}">
                <a16:creationId xmlns:a16="http://schemas.microsoft.com/office/drawing/2014/main" id="{F6BCE1AA-A080-418C-9346-7FA576CFABF3}"/>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698395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454924"/>
            <a:ext cx="15773400" cy="1988345"/>
          </a:xfrm>
        </p:spPr>
        <p:txBody>
          <a:bodyPr>
            <a:normAutofit/>
          </a:bodyPr>
          <a:lstStyle/>
          <a:p>
            <a:r>
              <a:rPr lang="zh-TW" altLang="en-US" sz="6800" b="1" dirty="0">
                <a:solidFill>
                  <a:schemeClr val="bg1"/>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6800" b="1"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1789E98-8D11-4996-AA13-52787655EBFD}"/>
              </a:ext>
            </a:extLst>
          </p:cNvPr>
          <p:cNvGrpSpPr/>
          <p:nvPr/>
        </p:nvGrpSpPr>
        <p:grpSpPr>
          <a:xfrm>
            <a:off x="2019181" y="2235996"/>
            <a:ext cx="5205941" cy="6407942"/>
            <a:chOff x="594784" y="2536033"/>
            <a:chExt cx="4477279" cy="5558656"/>
          </a:xfrm>
        </p:grpSpPr>
        <p:pic>
          <p:nvPicPr>
            <p:cNvPr id="5" name="Picture 4">
              <a:extLst>
                <a:ext uri="{FF2B5EF4-FFF2-40B4-BE49-F238E27FC236}">
                  <a16:creationId xmlns:a16="http://schemas.microsoft.com/office/drawing/2014/main" id="{0AFEF58B-1492-4CCC-91C8-395A7101E74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r="50335"/>
            <a:stretch/>
          </p:blipFill>
          <p:spPr>
            <a:xfrm>
              <a:off x="594784" y="2536033"/>
              <a:ext cx="4477279" cy="5558656"/>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6688165D-6B4A-4D0E-9BA8-0FAA4AEC8931}"/>
                </a:ext>
              </a:extLst>
            </p:cNvPr>
            <p:cNvSpPr/>
            <p:nvPr/>
          </p:nvSpPr>
          <p:spPr>
            <a:xfrm>
              <a:off x="1937984" y="3675056"/>
              <a:ext cx="1378424" cy="1378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386" name="Picture 2" descr="man in black suit jacket smiling">
            <a:extLst>
              <a:ext uri="{FF2B5EF4-FFF2-40B4-BE49-F238E27FC236}">
                <a16:creationId xmlns:a16="http://schemas.microsoft.com/office/drawing/2014/main" id="{4620F38F-F9A7-49EF-A6CE-99EB21E070D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07992" y="2664901"/>
            <a:ext cx="8035751" cy="5145147"/>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AAC62836-754B-424A-BBA5-E21FDAE71D4D}"/>
              </a:ext>
            </a:extLst>
          </p:cNvPr>
          <p:cNvSpPr/>
          <p:nvPr/>
        </p:nvSpPr>
        <p:spPr>
          <a:xfrm>
            <a:off x="7803401" y="4775738"/>
            <a:ext cx="1463103" cy="923474"/>
          </a:xfrm>
          <a:prstGeom prst="rightArrow">
            <a:avLst/>
          </a:prstGeom>
          <a:solidFill>
            <a:srgbClr val="16D4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C308E5D-C0FD-49A5-86E6-1BD932179C03}"/>
              </a:ext>
            </a:extLst>
          </p:cNvPr>
          <p:cNvCxnSpPr>
            <a:cxnSpLocks/>
          </p:cNvCxnSpPr>
          <p:nvPr/>
        </p:nvCxnSpPr>
        <p:spPr>
          <a:xfrm>
            <a:off x="1098112" y="2942746"/>
            <a:ext cx="2458446" cy="10933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413CAD-31F8-4690-913E-260AF8730F9B}"/>
              </a:ext>
            </a:extLst>
          </p:cNvPr>
          <p:cNvSpPr/>
          <p:nvPr/>
        </p:nvSpPr>
        <p:spPr>
          <a:xfrm>
            <a:off x="16268819" y="6021170"/>
            <a:ext cx="1341027" cy="276999"/>
          </a:xfrm>
          <a:prstGeom prst="rect">
            <a:avLst/>
          </a:prstGeom>
        </p:spPr>
        <p:txBody>
          <a:bodyPr wrap="square">
            <a:spAutoFit/>
          </a:bodyPr>
          <a:lstStyle/>
          <a:p>
            <a:r>
              <a:rPr lang="en-US" sz="1200" dirty="0">
                <a:solidFill>
                  <a:schemeClr val="bg1">
                    <a:lumMod val="50000"/>
                  </a:schemeClr>
                </a:solidFill>
              </a:rPr>
              <a:t>(Visuals, 2020)</a:t>
            </a:r>
          </a:p>
        </p:txBody>
      </p:sp>
      <p:graphicFrame>
        <p:nvGraphicFramePr>
          <p:cNvPr id="12" name="Table 9">
            <a:extLst>
              <a:ext uri="{FF2B5EF4-FFF2-40B4-BE49-F238E27FC236}">
                <a16:creationId xmlns:a16="http://schemas.microsoft.com/office/drawing/2014/main" id="{FD4E16EF-9B91-453E-BCA6-32505C653797}"/>
              </a:ext>
            </a:extLst>
          </p:cNvPr>
          <p:cNvGraphicFramePr>
            <a:graphicFrameLocks/>
          </p:cNvGraphicFramePr>
          <p:nvPr>
            <p:extLst>
              <p:ext uri="{D42A27DB-BD31-4B8C-83A1-F6EECF244321}">
                <p14:modId xmlns:p14="http://schemas.microsoft.com/office/powerpoint/2010/main" val="90388814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9257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3" name="TextBox 2">
            <a:extLst>
              <a:ext uri="{FF2B5EF4-FFF2-40B4-BE49-F238E27FC236}">
                <a16:creationId xmlns:a16="http://schemas.microsoft.com/office/drawing/2014/main" id="{58A3E9F2-5C28-4797-BF75-5DC3EF98F9D2}"/>
              </a:ext>
            </a:extLst>
          </p:cNvPr>
          <p:cNvSpPr txBox="1"/>
          <p:nvPr/>
        </p:nvSpPr>
        <p:spPr>
          <a:xfrm>
            <a:off x="1028700" y="605362"/>
            <a:ext cx="6596678" cy="861774"/>
          </a:xfrm>
          <a:prstGeom prst="rect">
            <a:avLst/>
          </a:prstGeom>
          <a:noFill/>
          <a:ln>
            <a:noFill/>
          </a:ln>
        </p:spPr>
        <p:txBody>
          <a:bodyPr wrap="none" rtlCol="0">
            <a:spAutoFit/>
          </a:bodyPr>
          <a:lstStyle/>
          <a:p>
            <a:r>
              <a:rPr lang="zh-TW" altLang="en-US" sz="5000" dirty="0">
                <a:solidFill>
                  <a:srgbClr val="003366"/>
                </a:solidFill>
                <a:latin typeface="DFKai-SB" panose="03000509000000000000" pitchFamily="65" charset="-120"/>
                <a:ea typeface="DFKai-SB" panose="03000509000000000000" pitchFamily="65" charset="-120"/>
                <a:cs typeface="Arial" panose="020B0604020202020204" pitchFamily="34" charset="0"/>
              </a:rPr>
              <a:t>您可以建立兩種會議：</a:t>
            </a:r>
            <a:endParaRPr lang="en-US" sz="5000" dirty="0">
              <a:solidFill>
                <a:srgbClr val="00336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AE71DCE-2117-4DFF-9973-A3A1CED4C80B}"/>
              </a:ext>
            </a:extLst>
          </p:cNvPr>
          <p:cNvSpPr txBox="1"/>
          <p:nvPr/>
        </p:nvSpPr>
        <p:spPr>
          <a:xfrm>
            <a:off x="701155" y="2405776"/>
            <a:ext cx="6150022" cy="2332946"/>
          </a:xfrm>
          <a:prstGeom prst="rect">
            <a:avLst/>
          </a:prstGeom>
          <a:noFill/>
        </p:spPr>
        <p:txBody>
          <a:bodyPr wrap="square" rtlCol="0">
            <a:spAutoFit/>
          </a:bodyPr>
          <a:lstStyle/>
          <a:p>
            <a:pPr marL="514350" indent="-514350">
              <a:lnSpc>
                <a:spcPct val="130000"/>
              </a:lnSpc>
              <a:buFont typeface="+mj-lt"/>
              <a:buAutoNum type="arabicPeriod"/>
            </a:pPr>
            <a:r>
              <a:rPr lang="zh-TW" altLang="en-US" sz="2800" dirty="0">
                <a:solidFill>
                  <a:schemeClr val="tx1"/>
                </a:solidFill>
                <a:latin typeface="DFKai-SB" panose="03000509000000000000" pitchFamily="65" charset="-120"/>
                <a:ea typeface="DFKai-SB" panose="03000509000000000000" pitchFamily="65" charset="-120"/>
              </a:rPr>
              <a:t>一個即時開始的新會議</a:t>
            </a:r>
            <a:endParaRPr lang="en-US" altLang="zh-TW" sz="2800" dirty="0">
              <a:solidFill>
                <a:schemeClr val="tx1"/>
              </a:solidFill>
              <a:latin typeface="DFKai-SB" panose="03000509000000000000" pitchFamily="65" charset="-120"/>
              <a:ea typeface="DFKai-SB" panose="03000509000000000000" pitchFamily="65" charset="-120"/>
            </a:endParaRPr>
          </a:p>
          <a:p>
            <a:pPr marL="514350" indent="-514350">
              <a:lnSpc>
                <a:spcPct val="130000"/>
              </a:lnSpc>
              <a:buFont typeface="+mj-lt"/>
              <a:buAutoNum type="arabicPeriod"/>
            </a:pPr>
            <a:r>
              <a:rPr lang="zh-TW" altLang="en-US" sz="2800" dirty="0">
                <a:solidFill>
                  <a:schemeClr val="tx1"/>
                </a:solidFill>
                <a:latin typeface="DFKai-SB" panose="03000509000000000000" pitchFamily="65" charset="-120"/>
                <a:ea typeface="DFKai-SB" panose="03000509000000000000" pitchFamily="65" charset="-120"/>
              </a:rPr>
              <a:t>您可以編排一個在任何</a:t>
            </a:r>
            <a:endParaRPr lang="en-US" altLang="zh-TW" sz="2800" dirty="0">
              <a:solidFill>
                <a:schemeClr val="tx1"/>
              </a:solidFill>
              <a:latin typeface="DFKai-SB" panose="03000509000000000000" pitchFamily="65" charset="-120"/>
              <a:ea typeface="DFKai-SB" panose="03000509000000000000" pitchFamily="65" charset="-120"/>
            </a:endParaRPr>
          </a:p>
          <a:p>
            <a:pPr lvl="1">
              <a:lnSpc>
                <a:spcPct val="130000"/>
              </a:lnSpc>
            </a:pPr>
            <a:r>
              <a:rPr lang="zh-TW" altLang="en-US" sz="2800" dirty="0">
                <a:solidFill>
                  <a:schemeClr val="tx1"/>
                </a:solidFill>
                <a:latin typeface="DFKai-SB" panose="03000509000000000000" pitchFamily="65" charset="-120"/>
                <a:ea typeface="DFKai-SB" panose="03000509000000000000" pitchFamily="65" charset="-120"/>
              </a:rPr>
              <a:t>   日子或時間開始的會議</a:t>
            </a:r>
            <a:endParaRPr lang="en-US" sz="2800" dirty="0">
              <a:solidFill>
                <a:schemeClr val="tx1"/>
              </a:solidFill>
            </a:endParaRPr>
          </a:p>
          <a:p>
            <a:pPr>
              <a:lnSpc>
                <a:spcPct val="130000"/>
              </a:lnSpc>
            </a:pPr>
            <a:endParaRPr lang="en-US" sz="2800" dirty="0">
              <a:solidFill>
                <a:schemeClr val="tx1"/>
              </a:solidFill>
            </a:endParaRPr>
          </a:p>
        </p:txBody>
      </p:sp>
      <p:pic>
        <p:nvPicPr>
          <p:cNvPr id="4" name="Picture 3">
            <a:extLst>
              <a:ext uri="{FF2B5EF4-FFF2-40B4-BE49-F238E27FC236}">
                <a16:creationId xmlns:a16="http://schemas.microsoft.com/office/drawing/2014/main" id="{143C16AA-459A-49F5-86E6-2A630358C99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t="544"/>
          <a:stretch/>
        </p:blipFill>
        <p:spPr>
          <a:xfrm>
            <a:off x="7006733" y="2013017"/>
            <a:ext cx="10771122" cy="658851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81FC57CA-46C4-4BEE-8B8E-B6D6B4538A37}"/>
              </a:ext>
            </a:extLst>
          </p:cNvPr>
          <p:cNvCxnSpPr>
            <a:cxnSpLocks/>
          </p:cNvCxnSpPr>
          <p:nvPr/>
        </p:nvCxnSpPr>
        <p:spPr>
          <a:xfrm>
            <a:off x="5027922" y="2820711"/>
            <a:ext cx="3840955" cy="10672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A7D7E47-04AE-4C6B-B1C3-EF8F89FDBB41}"/>
              </a:ext>
            </a:extLst>
          </p:cNvPr>
          <p:cNvCxnSpPr>
            <a:cxnSpLocks/>
          </p:cNvCxnSpPr>
          <p:nvPr/>
        </p:nvCxnSpPr>
        <p:spPr>
          <a:xfrm>
            <a:off x="4926516" y="3890047"/>
            <a:ext cx="4004879" cy="16205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50ACC4-FF9B-439E-AB26-8057198034FD}"/>
              </a:ext>
            </a:extLst>
          </p:cNvPr>
          <p:cNvSpPr txBox="1"/>
          <p:nvPr/>
        </p:nvSpPr>
        <p:spPr>
          <a:xfrm>
            <a:off x="701155" y="6143854"/>
            <a:ext cx="4326767" cy="1772793"/>
          </a:xfrm>
          <a:prstGeom prst="rect">
            <a:avLst/>
          </a:prstGeom>
          <a:noFill/>
        </p:spPr>
        <p:txBody>
          <a:bodyPr wrap="square" rtlCol="0">
            <a:spAutoFit/>
          </a:bodyPr>
          <a:lstStyle/>
          <a:p>
            <a:pPr>
              <a:lnSpc>
                <a:spcPct val="130000"/>
              </a:lnSpc>
            </a:pPr>
            <a:r>
              <a:rPr lang="zh-TW" altLang="en-US" sz="2800" dirty="0">
                <a:solidFill>
                  <a:schemeClr val="tx1"/>
                </a:solidFill>
                <a:latin typeface="DFKai-SB" panose="03000509000000000000" pitchFamily="65" charset="-120"/>
                <a:ea typeface="DFKai-SB" panose="03000509000000000000" pitchFamily="65" charset="-120"/>
              </a:rPr>
              <a:t>例如，大家可以安排下週與自己的照顧者會面，討論健康管理目標</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a:t>
            </a:r>
            <a:endParaRPr lang="en-US" sz="2800" dirty="0">
              <a:solidFill>
                <a:schemeClr val="tx1"/>
              </a:solidFill>
            </a:endParaRPr>
          </a:p>
        </p:txBody>
      </p:sp>
      <p:graphicFrame>
        <p:nvGraphicFramePr>
          <p:cNvPr id="9" name="Table 9">
            <a:extLst>
              <a:ext uri="{FF2B5EF4-FFF2-40B4-BE49-F238E27FC236}">
                <a16:creationId xmlns:a16="http://schemas.microsoft.com/office/drawing/2014/main" id="{7E96FBE5-4D45-4A70-AF9F-D48760991961}"/>
              </a:ext>
            </a:extLst>
          </p:cNvPr>
          <p:cNvGraphicFramePr>
            <a:graphicFrameLocks/>
          </p:cNvGraphicFramePr>
          <p:nvPr>
            <p:extLst>
              <p:ext uri="{D42A27DB-BD31-4B8C-83A1-F6EECF244321}">
                <p14:modId xmlns:p14="http://schemas.microsoft.com/office/powerpoint/2010/main" val="1382459048"/>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mn-cs"/>
              </a:rPr>
              <a:t>要即時開始會議，請打開</a:t>
            </a:r>
            <a:r>
              <a:rPr lang="en-US" sz="5001" kern="1200" dirty="0">
                <a:solidFill>
                  <a:srgbClr val="003366"/>
                </a:solidFill>
                <a:latin typeface="Calibri" panose="020F0502020204030204"/>
                <a:ea typeface="+mn-ea"/>
                <a:cs typeface="+mn-cs"/>
              </a:rPr>
              <a:t> Zoom。</a:t>
            </a:r>
          </a:p>
        </p:txBody>
      </p:sp>
      <p:pic>
        <p:nvPicPr>
          <p:cNvPr id="3" name="Picture 2">
            <a:extLst>
              <a:ext uri="{FF2B5EF4-FFF2-40B4-BE49-F238E27FC236}">
                <a16:creationId xmlns:a16="http://schemas.microsoft.com/office/drawing/2014/main" id="{89385607-F0B9-4712-8E01-51CC9318FF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3780" y="2197553"/>
            <a:ext cx="11280440" cy="5891894"/>
          </a:xfrm>
          <a:prstGeom prst="rect">
            <a:avLst/>
          </a:prstGeom>
        </p:spPr>
      </p:pic>
      <p:sp>
        <p:nvSpPr>
          <p:cNvPr id="4" name="TextBox 3">
            <a:extLst>
              <a:ext uri="{FF2B5EF4-FFF2-40B4-BE49-F238E27FC236}">
                <a16:creationId xmlns:a16="http://schemas.microsoft.com/office/drawing/2014/main" id="{EE120B10-5FB1-491D-A13A-E7FDEE8F968F}"/>
              </a:ext>
            </a:extLst>
          </p:cNvPr>
          <p:cNvSpPr txBox="1"/>
          <p:nvPr/>
        </p:nvSpPr>
        <p:spPr>
          <a:xfrm rot="20586598">
            <a:off x="9300287" y="5489625"/>
            <a:ext cx="1667966" cy="2400657"/>
          </a:xfrm>
          <a:prstGeom prst="rect">
            <a:avLst/>
          </a:prstGeom>
          <a:noFill/>
        </p:spPr>
        <p:txBody>
          <a:bodyPr wrap="square" rtlCol="0">
            <a:spAutoFit/>
          </a:bodyPr>
          <a:lstStyle/>
          <a:p>
            <a:pPr defTabSz="1371600">
              <a:buClrTx/>
            </a:pPr>
            <a:r>
              <a:rPr lang="en-US" sz="15000" kern="1200" dirty="0">
                <a:solidFill>
                  <a:srgbClr val="FF0000"/>
                </a:solidFill>
                <a:latin typeface="Calibri" panose="020F0502020204030204"/>
                <a:ea typeface="+mn-ea"/>
                <a:cs typeface="+mn-cs"/>
                <a:sym typeface="Wingdings 3" panose="05040102010807070707" pitchFamily="18" charset="2"/>
              </a:rPr>
              <a:t></a:t>
            </a:r>
            <a:endParaRPr lang="en-US" sz="15000" kern="1200" dirty="0">
              <a:solidFill>
                <a:srgbClr val="FF0000"/>
              </a:solidFill>
              <a:latin typeface="Calibri" panose="020F0502020204030204"/>
              <a:ea typeface="+mn-ea"/>
              <a:cs typeface="+mn-cs"/>
            </a:endParaRPr>
          </a:p>
        </p:txBody>
      </p:sp>
      <p:graphicFrame>
        <p:nvGraphicFramePr>
          <p:cNvPr id="7" name="Table 9">
            <a:extLst>
              <a:ext uri="{FF2B5EF4-FFF2-40B4-BE49-F238E27FC236}">
                <a16:creationId xmlns:a16="http://schemas.microsoft.com/office/drawing/2014/main" id="{8A4AFE43-B503-491A-805A-3AB3D1A1C677}"/>
              </a:ext>
            </a:extLst>
          </p:cNvPr>
          <p:cNvGraphicFramePr>
            <a:graphicFrameLocks/>
          </p:cNvGraphicFramePr>
          <p:nvPr>
            <p:extLst>
              <p:ext uri="{D42A27DB-BD31-4B8C-83A1-F6EECF244321}">
                <p14:modId xmlns:p14="http://schemas.microsoft.com/office/powerpoint/2010/main" val="3784633010"/>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0718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mn-cs"/>
              </a:rPr>
              <a:t>登入</a:t>
            </a:r>
            <a:endParaRPr lang="en-US" sz="5001" kern="1200" dirty="0">
              <a:solidFill>
                <a:srgbClr val="003366"/>
              </a:solidFill>
              <a:latin typeface="DFKai-SB" panose="03000509000000000000" pitchFamily="65" charset="-120"/>
              <a:ea typeface="DFKai-SB" panose="03000509000000000000" pitchFamily="65" charset="-120"/>
              <a:cs typeface="+mn-cs"/>
            </a:endParaRPr>
          </a:p>
        </p:txBody>
      </p:sp>
      <p:pic>
        <p:nvPicPr>
          <p:cNvPr id="2" name="Picture 1">
            <a:extLst>
              <a:ext uri="{FF2B5EF4-FFF2-40B4-BE49-F238E27FC236}">
                <a16:creationId xmlns:a16="http://schemas.microsoft.com/office/drawing/2014/main" id="{37B8A17D-F1D6-49EE-B304-CD5962F43D0D}"/>
              </a:ext>
            </a:extLst>
          </p:cNvPr>
          <p:cNvPicPr>
            <a:picLocks noChangeAspect="1"/>
          </p:cNvPicPr>
          <p:nvPr/>
        </p:nvPicPr>
        <p:blipFill>
          <a:blip r:embed="rId2"/>
          <a:stretch>
            <a:fillRect/>
          </a:stretch>
        </p:blipFill>
        <p:spPr>
          <a:xfrm>
            <a:off x="4171434" y="1597883"/>
            <a:ext cx="9610599" cy="7296936"/>
          </a:xfrm>
          <a:prstGeom prst="rect">
            <a:avLst/>
          </a:prstGeom>
          <a:ln>
            <a:noFill/>
          </a:ln>
          <a:effectLst>
            <a:outerShdw blurRad="292100" dist="139700" dir="2700000" algn="tl" rotWithShape="0">
              <a:srgbClr val="333333">
                <a:alpha val="65000"/>
              </a:srgbClr>
            </a:outerShdw>
          </a:effectLst>
        </p:spPr>
      </p:pic>
      <p:graphicFrame>
        <p:nvGraphicFramePr>
          <p:cNvPr id="7" name="Table 9">
            <a:extLst>
              <a:ext uri="{FF2B5EF4-FFF2-40B4-BE49-F238E27FC236}">
                <a16:creationId xmlns:a16="http://schemas.microsoft.com/office/drawing/2014/main" id="{BF9086E7-F4BD-4A6A-AAD6-814CAE058C0D}"/>
              </a:ext>
            </a:extLst>
          </p:cNvPr>
          <p:cNvGraphicFramePr>
            <a:graphicFrameLocks/>
          </p:cNvGraphicFramePr>
          <p:nvPr>
            <p:extLst>
              <p:ext uri="{D42A27DB-BD31-4B8C-83A1-F6EECF244321}">
                <p14:modId xmlns:p14="http://schemas.microsoft.com/office/powerpoint/2010/main" val="2641982190"/>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7780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547688"/>
            <a:ext cx="7886700" cy="1988345"/>
          </a:xfrm>
        </p:spPr>
        <p:txBody>
          <a:bodyPr>
            <a:normAutofit/>
          </a:bodyPr>
          <a:lstStyle/>
          <a:p>
            <a:r>
              <a:rPr lang="zh-TW" altLang="en-US" sz="6000" dirty="0">
                <a:solidFill>
                  <a:srgbClr val="003366"/>
                </a:solidFill>
                <a:latin typeface="DFKai-SB" panose="03000509000000000000" pitchFamily="65" charset="-120"/>
                <a:ea typeface="DFKai-SB" panose="03000509000000000000" pitchFamily="65" charset="-120"/>
                <a:cs typeface="Arial" panose="020B0604020202020204" pitchFamily="34" charset="0"/>
              </a:rPr>
              <a:t>網絡研討會大綱：</a:t>
            </a:r>
            <a:endParaRPr lang="en-US" sz="6000" dirty="0">
              <a:solidFill>
                <a:srgbClr val="00336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300" y="2738438"/>
            <a:ext cx="8237429" cy="6100763"/>
          </a:xfrm>
        </p:spPr>
        <p:txBody>
          <a:bodyPr>
            <a:normAutofit/>
          </a:bodyPr>
          <a:lstStyle/>
          <a:p>
            <a:pPr>
              <a:lnSpc>
                <a:spcPct val="150000"/>
              </a:lnSpc>
            </a:pPr>
            <a:r>
              <a:rPr lang="zh-TW" altLang="en-US" dirty="0">
                <a:latin typeface="DFKai-SB" panose="03000509000000000000" pitchFamily="65" charset="-120"/>
                <a:ea typeface="DFKai-SB" panose="03000509000000000000" pitchFamily="65" charset="-120"/>
                <a:cs typeface="Arial" panose="020B0604020202020204" pitchFamily="34" charset="0"/>
              </a:rPr>
              <a:t>建立</a:t>
            </a:r>
            <a:r>
              <a:rPr lang="en-US" dirty="0">
                <a:latin typeface="Arial" panose="020B0604020202020204" pitchFamily="34" charset="0"/>
                <a:cs typeface="Arial" panose="020B0604020202020204" pitchFamily="34" charset="0"/>
              </a:rPr>
              <a:t> Zoom </a:t>
            </a:r>
            <a:r>
              <a:rPr lang="zh-TW" altLang="en-US" dirty="0">
                <a:latin typeface="DFKai-SB" panose="03000509000000000000" pitchFamily="65" charset="-120"/>
                <a:ea typeface="DFKai-SB" panose="03000509000000000000" pitchFamily="65" charset="-120"/>
                <a:cs typeface="Arial" panose="020B0604020202020204" pitchFamily="34" charset="0"/>
              </a:rPr>
              <a:t>帳戶</a:t>
            </a:r>
            <a:endParaRPr lang="en-US" dirty="0">
              <a:latin typeface="DFKai-SB" panose="03000509000000000000" pitchFamily="65" charset="-120"/>
              <a:ea typeface="DFKai-SB" panose="03000509000000000000" pitchFamily="65" charset="-120"/>
              <a:cs typeface="Arial" panose="020B0604020202020204" pitchFamily="34" charset="0"/>
            </a:endParaRPr>
          </a:p>
          <a:p>
            <a:pPr>
              <a:lnSpc>
                <a:spcPct val="150000"/>
              </a:lnSpc>
            </a:pPr>
            <a:r>
              <a:rPr lang="zh-TW" altLang="en-US" dirty="0">
                <a:latin typeface="DFKai-SB" panose="03000509000000000000" pitchFamily="65" charset="-120"/>
                <a:ea typeface="DFKai-SB" panose="03000509000000000000" pitchFamily="65" charset="-120"/>
                <a:cs typeface="Arial" panose="020B0604020202020204" pitchFamily="34" charset="0"/>
              </a:rPr>
              <a:t>即時建立 </a:t>
            </a:r>
            <a:r>
              <a:rPr lang="en-US" dirty="0">
                <a:solidFill>
                  <a:prstClr val="black"/>
                </a:solidFill>
                <a:latin typeface="Arial" panose="020B0604020202020204" pitchFamily="34" charset="0"/>
                <a:cs typeface="Arial" panose="020B0604020202020204" pitchFamily="34" charset="0"/>
              </a:rPr>
              <a:t>Zoom </a:t>
            </a:r>
            <a:r>
              <a:rPr lang="zh-TW" altLang="en-US" dirty="0">
                <a:latin typeface="DFKai-SB" panose="03000509000000000000" pitchFamily="65" charset="-120"/>
                <a:ea typeface="DFKai-SB" panose="03000509000000000000" pitchFamily="65" charset="-120"/>
                <a:cs typeface="Arial" panose="020B0604020202020204" pitchFamily="34" charset="0"/>
              </a:rPr>
              <a:t>會議</a:t>
            </a:r>
            <a:endParaRPr lang="en-US" dirty="0">
              <a:latin typeface="Arial" panose="020B0604020202020204" pitchFamily="34" charset="0"/>
              <a:cs typeface="Arial" panose="020B0604020202020204" pitchFamily="34" charset="0"/>
            </a:endParaRPr>
          </a:p>
          <a:p>
            <a:pPr>
              <a:lnSpc>
                <a:spcPct val="150000"/>
              </a:lnSpc>
            </a:pPr>
            <a:r>
              <a:rPr lang="zh-TW" altLang="en-US" dirty="0">
                <a:latin typeface="DFKai-SB" panose="03000509000000000000" pitchFamily="65" charset="-120"/>
                <a:ea typeface="DFKai-SB" panose="03000509000000000000" pitchFamily="65" charset="-120"/>
                <a:cs typeface="Arial" panose="020B0604020202020204" pitchFamily="34" charset="0"/>
              </a:rPr>
              <a:t>編排以後的會議</a:t>
            </a:r>
            <a:endParaRPr lang="en-US" altLang="zh-TW" dirty="0">
              <a:latin typeface="DFKai-SB" panose="03000509000000000000" pitchFamily="65" charset="-120"/>
              <a:ea typeface="DFKai-SB" panose="03000509000000000000" pitchFamily="65" charset="-120"/>
              <a:cs typeface="Arial" panose="020B0604020202020204" pitchFamily="34" charset="0"/>
            </a:endParaRPr>
          </a:p>
          <a:p>
            <a:pPr>
              <a:lnSpc>
                <a:spcPct val="150000"/>
              </a:lnSpc>
            </a:pPr>
            <a:r>
              <a:rPr lang="zh-TW" altLang="en-US" dirty="0">
                <a:latin typeface="DFKai-SB" panose="03000509000000000000" pitchFamily="65" charset="-120"/>
                <a:ea typeface="DFKai-SB" panose="03000509000000000000" pitchFamily="65" charset="-120"/>
                <a:cs typeface="Arial" panose="020B0604020202020204" pitchFamily="34" charset="0"/>
              </a:rPr>
              <a:t>摘要</a:t>
            </a:r>
            <a:endParaRPr lang="en-US" dirty="0">
              <a:latin typeface="Arial" panose="020B0604020202020204" pitchFamily="34" charset="0"/>
              <a:cs typeface="Arial" panose="020B0604020202020204" pitchFamily="34" charset="0"/>
            </a:endParaRPr>
          </a:p>
        </p:txBody>
      </p:sp>
      <p:pic>
        <p:nvPicPr>
          <p:cNvPr id="1026" name="Picture 2" descr="https://images.unsplash.com/photo-1617777934845-a818fd6e1bcb?ixid=MnwxMjA3fDB8MHxwaG90by1wYWdlfHx8fGVufDB8fHx8&amp;ixlib=rb-1.2.1&amp;auto=format&amp;fit=crop&amp;w=1000&amp;q=80">
            <a:extLst>
              <a:ext uri="{FF2B5EF4-FFF2-40B4-BE49-F238E27FC236}">
                <a16:creationId xmlns:a16="http://schemas.microsoft.com/office/drawing/2014/main" id="{158E057F-9E10-4EB3-BB93-43B3AC4937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8632" y="2738438"/>
            <a:ext cx="6802068" cy="38295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6E3B8F-6B70-4F5E-9A69-068AB1322F73}"/>
              </a:ext>
            </a:extLst>
          </p:cNvPr>
          <p:cNvSpPr/>
          <p:nvPr/>
        </p:nvSpPr>
        <p:spPr>
          <a:xfrm>
            <a:off x="15766906" y="6291003"/>
            <a:ext cx="1348200" cy="276999"/>
          </a:xfrm>
          <a:prstGeom prst="rect">
            <a:avLst/>
          </a:prstGeom>
        </p:spPr>
        <p:txBody>
          <a:bodyPr wrap="square">
            <a:spAutoFit/>
          </a:bodyPr>
          <a:lstStyle/>
          <a:p>
            <a:r>
              <a:rPr lang="en-US" sz="1200" dirty="0">
                <a:solidFill>
                  <a:schemeClr val="bg1">
                    <a:lumMod val="65000"/>
                  </a:schemeClr>
                </a:solidFill>
              </a:rPr>
              <a:t>(Sugiharto, n.d.)</a:t>
            </a:r>
          </a:p>
        </p:txBody>
      </p:sp>
    </p:spTree>
    <p:extLst>
      <p:ext uri="{BB962C8B-B14F-4D97-AF65-F5344CB8AC3E}">
        <p14:creationId xmlns:p14="http://schemas.microsoft.com/office/powerpoint/2010/main" val="47674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mn-cs"/>
              </a:rPr>
              <a:t>輸入您的電子郵件地址</a:t>
            </a:r>
            <a:endParaRPr lang="en-US" sz="5001" kern="1200" dirty="0">
              <a:solidFill>
                <a:srgbClr val="003366"/>
              </a:solidFill>
              <a:latin typeface="Calibri" panose="020F0502020204030204"/>
              <a:ea typeface="+mn-ea"/>
              <a:cs typeface="+mn-cs"/>
            </a:endParaRPr>
          </a:p>
        </p:txBody>
      </p:sp>
      <p:pic>
        <p:nvPicPr>
          <p:cNvPr id="3" name="Picture 2">
            <a:extLst>
              <a:ext uri="{FF2B5EF4-FFF2-40B4-BE49-F238E27FC236}">
                <a16:creationId xmlns:a16="http://schemas.microsoft.com/office/drawing/2014/main" id="{9BA1F76E-6D06-4C92-A8E9-CA7A2E918D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181"/>
          <a:stretch/>
        </p:blipFill>
        <p:spPr>
          <a:xfrm>
            <a:off x="2255767" y="1988003"/>
            <a:ext cx="13776465" cy="6310994"/>
          </a:xfrm>
          <a:prstGeom prst="rect">
            <a:avLst/>
          </a:prstGeom>
          <a:ln>
            <a:noFill/>
          </a:ln>
          <a:effectLst>
            <a:outerShdw blurRad="292100" dist="139700" dir="2700000" algn="tl" rotWithShape="0">
              <a:srgbClr val="333333">
                <a:alpha val="65000"/>
              </a:srgbClr>
            </a:outerShdw>
          </a:effectLst>
        </p:spPr>
      </p:pic>
      <p:pic>
        <p:nvPicPr>
          <p:cNvPr id="6" name="Graphic 5" descr="Line arrow Straight">
            <a:extLst>
              <a:ext uri="{FF2B5EF4-FFF2-40B4-BE49-F238E27FC236}">
                <a16:creationId xmlns:a16="http://schemas.microsoft.com/office/drawing/2014/main" id="{9C90AC85-48B7-48D2-95CE-68E8D02B0E4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135086" y="3312639"/>
            <a:ext cx="2950029" cy="2950029"/>
          </a:xfrm>
          <a:prstGeom prst="rect">
            <a:avLst/>
          </a:prstGeom>
        </p:spPr>
      </p:pic>
      <p:graphicFrame>
        <p:nvGraphicFramePr>
          <p:cNvPr id="8" name="Table 9">
            <a:extLst>
              <a:ext uri="{FF2B5EF4-FFF2-40B4-BE49-F238E27FC236}">
                <a16:creationId xmlns:a16="http://schemas.microsoft.com/office/drawing/2014/main" id="{FE987FEA-AD0C-452A-8112-829039336917}"/>
              </a:ext>
            </a:extLst>
          </p:cNvPr>
          <p:cNvGraphicFramePr>
            <a:graphicFrameLocks/>
          </p:cNvGraphicFramePr>
          <p:nvPr>
            <p:extLst>
              <p:ext uri="{D42A27DB-BD31-4B8C-83A1-F6EECF244321}">
                <p14:modId xmlns:p14="http://schemas.microsoft.com/office/powerpoint/2010/main" val="199039498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81556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mn-cs"/>
              </a:rPr>
              <a:t>輸入您的密碼</a:t>
            </a:r>
            <a:endParaRPr lang="en-US" sz="5001" kern="1200" dirty="0">
              <a:solidFill>
                <a:srgbClr val="003366"/>
              </a:solidFill>
              <a:latin typeface="Calibri" panose="020F0502020204030204"/>
              <a:ea typeface="+mn-ea"/>
              <a:cs typeface="+mn-cs"/>
            </a:endParaRPr>
          </a:p>
        </p:txBody>
      </p:sp>
      <p:pic>
        <p:nvPicPr>
          <p:cNvPr id="2" name="Picture 1">
            <a:extLst>
              <a:ext uri="{FF2B5EF4-FFF2-40B4-BE49-F238E27FC236}">
                <a16:creationId xmlns:a16="http://schemas.microsoft.com/office/drawing/2014/main" id="{50E1C05A-6169-4F47-9EF8-B1BA839D905F}"/>
              </a:ext>
            </a:extLst>
          </p:cNvPr>
          <p:cNvPicPr>
            <a:picLocks noChangeAspect="1"/>
          </p:cNvPicPr>
          <p:nvPr/>
        </p:nvPicPr>
        <p:blipFill>
          <a:blip r:embed="rId2"/>
          <a:stretch>
            <a:fillRect/>
          </a:stretch>
        </p:blipFill>
        <p:spPr>
          <a:xfrm>
            <a:off x="2295344" y="2100831"/>
            <a:ext cx="13697312" cy="6085338"/>
          </a:xfrm>
          <a:prstGeom prst="rect">
            <a:avLst/>
          </a:prstGeom>
          <a:ln>
            <a:noFill/>
          </a:ln>
          <a:effectLst>
            <a:outerShdw blurRad="292100" dist="139700" dir="2700000" algn="tl" rotWithShape="0">
              <a:srgbClr val="333333">
                <a:alpha val="65000"/>
              </a:srgbClr>
            </a:outerShdw>
          </a:effectLst>
        </p:spPr>
      </p:pic>
      <p:pic>
        <p:nvPicPr>
          <p:cNvPr id="7" name="Graphic 6" descr="Line arrow Straight">
            <a:extLst>
              <a:ext uri="{FF2B5EF4-FFF2-40B4-BE49-F238E27FC236}">
                <a16:creationId xmlns:a16="http://schemas.microsoft.com/office/drawing/2014/main" id="{07211ECA-DAE6-4B47-9546-ADD0D2DFD0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2982686" y="4553610"/>
            <a:ext cx="2950029" cy="2950029"/>
          </a:xfrm>
          <a:prstGeom prst="rect">
            <a:avLst/>
          </a:prstGeom>
        </p:spPr>
      </p:pic>
      <p:graphicFrame>
        <p:nvGraphicFramePr>
          <p:cNvPr id="9" name="Table 9">
            <a:extLst>
              <a:ext uri="{FF2B5EF4-FFF2-40B4-BE49-F238E27FC236}">
                <a16:creationId xmlns:a16="http://schemas.microsoft.com/office/drawing/2014/main" id="{D220D5CB-2F77-48B3-8667-E0AE084E24DB}"/>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31085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mn-cs"/>
              </a:rPr>
              <a:t>要即時開始會議，點擊「新會議」。</a:t>
            </a:r>
            <a:endParaRPr lang="en-US" sz="5001" kern="1200" dirty="0">
              <a:solidFill>
                <a:srgbClr val="003366"/>
              </a:solidFill>
              <a:latin typeface="Calibri" panose="020F0502020204030204"/>
              <a:ea typeface="+mn-ea"/>
              <a:cs typeface="+mn-cs"/>
            </a:endParaRPr>
          </a:p>
        </p:txBody>
      </p:sp>
      <p:pic>
        <p:nvPicPr>
          <p:cNvPr id="2" name="Picture 1">
            <a:extLst>
              <a:ext uri="{FF2B5EF4-FFF2-40B4-BE49-F238E27FC236}">
                <a16:creationId xmlns:a16="http://schemas.microsoft.com/office/drawing/2014/main" id="{F2F73C45-2B9B-44C3-AD0E-5B64B2FEAA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4278137" y="2143874"/>
            <a:ext cx="11311142" cy="6248400"/>
          </a:xfrm>
          <a:prstGeom prst="rect">
            <a:avLst/>
          </a:prstGeom>
        </p:spPr>
      </p:pic>
      <p:pic>
        <p:nvPicPr>
          <p:cNvPr id="6" name="Graphic 5" descr="Line arrow Straight">
            <a:extLst>
              <a:ext uri="{FF2B5EF4-FFF2-40B4-BE49-F238E27FC236}">
                <a16:creationId xmlns:a16="http://schemas.microsoft.com/office/drawing/2014/main" id="{B9755046-322A-4ECC-95DD-E8CA4F8275F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434934" y="3780610"/>
            <a:ext cx="3974079" cy="3516086"/>
          </a:xfrm>
          <a:prstGeom prst="rect">
            <a:avLst/>
          </a:prstGeom>
        </p:spPr>
      </p:pic>
      <p:sp>
        <p:nvSpPr>
          <p:cNvPr id="3" name="Oval 2">
            <a:extLst>
              <a:ext uri="{FF2B5EF4-FFF2-40B4-BE49-F238E27FC236}">
                <a16:creationId xmlns:a16="http://schemas.microsoft.com/office/drawing/2014/main" id="{90A43D88-37E7-438E-8103-2C20F80A9714}"/>
              </a:ext>
            </a:extLst>
          </p:cNvPr>
          <p:cNvSpPr/>
          <p:nvPr/>
        </p:nvSpPr>
        <p:spPr>
          <a:xfrm>
            <a:off x="5499846" y="4590207"/>
            <a:ext cx="2103727" cy="2103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dirty="0">
              <a:solidFill>
                <a:prstClr val="white"/>
              </a:solidFill>
              <a:latin typeface="Calibri" panose="020F0502020204030204"/>
            </a:endParaRPr>
          </a:p>
        </p:txBody>
      </p:sp>
      <p:graphicFrame>
        <p:nvGraphicFramePr>
          <p:cNvPr id="9" name="Table 9">
            <a:extLst>
              <a:ext uri="{FF2B5EF4-FFF2-40B4-BE49-F238E27FC236}">
                <a16:creationId xmlns:a16="http://schemas.microsoft.com/office/drawing/2014/main" id="{1BC51ED4-B243-43DD-90F7-A7F58290D010}"/>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02941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773400" cy="861903"/>
          </a:xfrm>
          <a:prstGeom prst="rect">
            <a:avLst/>
          </a:prstGeom>
          <a:noFill/>
        </p:spPr>
        <p:txBody>
          <a:bodyPr wrap="square" rtlCol="0">
            <a:spAutoFit/>
          </a:bodyPr>
          <a:lstStyle/>
          <a:p>
            <a:pPr defTabSz="1371600">
              <a:buClrTx/>
            </a:pPr>
            <a:r>
              <a:rPr lang="zh-TW" altLang="en-US" sz="5001" kern="1200" dirty="0">
                <a:solidFill>
                  <a:srgbClr val="003366"/>
                </a:solidFill>
                <a:latin typeface="DFKai-SB" panose="03000509000000000000" pitchFamily="65" charset="-120"/>
                <a:ea typeface="DFKai-SB" panose="03000509000000000000" pitchFamily="65" charset="-120"/>
                <a:cs typeface="+mn-cs"/>
              </a:rPr>
              <a:t>在屏幕的左上角，您可以看到一個「信息」按鈕。</a:t>
            </a:r>
            <a:r>
              <a:rPr lang="en-US" sz="5001" kern="1200" dirty="0">
                <a:solidFill>
                  <a:srgbClr val="003366"/>
                </a:solidFill>
                <a:latin typeface="Calibri" panose="020F0502020204030204"/>
                <a:ea typeface="+mn-ea"/>
                <a:cs typeface="+mn-cs"/>
              </a:rPr>
              <a:t>ⓘ </a:t>
            </a:r>
          </a:p>
        </p:txBody>
      </p:sp>
      <p:pic>
        <p:nvPicPr>
          <p:cNvPr id="4" name="Picture 3">
            <a:extLst>
              <a:ext uri="{FF2B5EF4-FFF2-40B4-BE49-F238E27FC236}">
                <a16:creationId xmlns:a16="http://schemas.microsoft.com/office/drawing/2014/main" id="{60BFF22E-4316-488E-AA5A-7F4FE4B04D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300" y="1863326"/>
            <a:ext cx="10377796" cy="702657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5FB4D64-EA7D-4AA9-B8E6-88B81ED9CE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1009296" y="2056440"/>
            <a:ext cx="6021404" cy="587576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3111DA6-B015-4B11-8A4F-A0C676602496}"/>
              </a:ext>
            </a:extLst>
          </p:cNvPr>
          <p:cNvSpPr txBox="1"/>
          <p:nvPr/>
        </p:nvSpPr>
        <p:spPr>
          <a:xfrm>
            <a:off x="1472390" y="3978659"/>
            <a:ext cx="6883616" cy="1015663"/>
          </a:xfrm>
          <a:prstGeom prst="rect">
            <a:avLst/>
          </a:prstGeom>
          <a:noFill/>
        </p:spPr>
        <p:txBody>
          <a:bodyPr wrap="none" rtlCol="0">
            <a:spAutoFit/>
          </a:bodyPr>
          <a:lstStyle/>
          <a:p>
            <a:pPr defTabSz="1371600">
              <a:buClrTx/>
            </a:pPr>
            <a:r>
              <a:rPr lang="zh-TW" altLang="en-US" sz="6000" kern="1200" dirty="0">
                <a:solidFill>
                  <a:schemeClr val="accent1">
                    <a:lumMod val="40000"/>
                    <a:lumOff val="60000"/>
                  </a:schemeClr>
                </a:solidFill>
                <a:latin typeface="DFKai-SB" panose="03000509000000000000" pitchFamily="65" charset="-120"/>
                <a:ea typeface="DFKai-SB" panose="03000509000000000000" pitchFamily="65" charset="-120"/>
                <a:cs typeface="+mn-cs"/>
              </a:rPr>
              <a:t>點擊「信息」按鈕</a:t>
            </a:r>
            <a:r>
              <a:rPr lang="en-US" sz="6000" kern="1200" dirty="0">
                <a:solidFill>
                  <a:schemeClr val="accent1">
                    <a:lumMod val="40000"/>
                    <a:lumOff val="60000"/>
                  </a:schemeClr>
                </a:solidFill>
                <a:latin typeface="Calibri" panose="020F0502020204030204"/>
                <a:ea typeface="+mn-ea"/>
                <a:cs typeface="+mn-cs"/>
              </a:rPr>
              <a:t>  </a:t>
            </a:r>
          </a:p>
        </p:txBody>
      </p:sp>
      <p:graphicFrame>
        <p:nvGraphicFramePr>
          <p:cNvPr id="10" name="Table 9">
            <a:extLst>
              <a:ext uri="{FF2B5EF4-FFF2-40B4-BE49-F238E27FC236}">
                <a16:creationId xmlns:a16="http://schemas.microsoft.com/office/drawing/2014/main" id="{4EFDBDC3-5570-4CF3-AB7D-22C45E552953}"/>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879993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705" name="Google Shape;705;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13371" y="1885438"/>
            <a:ext cx="8866043" cy="6502012"/>
          </a:xfrm>
          <a:prstGeom prst="rect">
            <a:avLst/>
          </a:prstGeom>
          <a:ln>
            <a:noFill/>
          </a:ln>
          <a:effectLst>
            <a:outerShdw blurRad="292100" dist="139700" dir="2700000" algn="tl" rotWithShape="0">
              <a:srgbClr val="333333">
                <a:alpha val="65000"/>
              </a:srgbClr>
            </a:outerShdw>
          </a:effectLst>
        </p:spPr>
      </p:pic>
      <p:sp>
        <p:nvSpPr>
          <p:cNvPr id="704" name="Google Shape;704;p61"/>
          <p:cNvSpPr txBox="1"/>
          <p:nvPr/>
        </p:nvSpPr>
        <p:spPr>
          <a:xfrm>
            <a:off x="966288" y="4596781"/>
            <a:ext cx="7763664" cy="1925716"/>
          </a:xfrm>
          <a:prstGeom prst="rect">
            <a:avLst/>
          </a:prstGeom>
          <a:noFill/>
          <a:ln>
            <a:noFill/>
          </a:ln>
        </p:spPr>
        <p:txBody>
          <a:bodyPr spcFirstLastPara="1" wrap="square" lIns="137150" tIns="137150" rIns="137150" bIns="137150" anchor="t" anchorCtr="0">
            <a:noAutofit/>
          </a:bodyPr>
          <a:lstStyle/>
          <a:p>
            <a:pPr marL="119063" lvl="0">
              <a:spcBef>
                <a:spcPts val="1500"/>
              </a:spcBef>
              <a:buClr>
                <a:srgbClr val="003366"/>
              </a:buClr>
            </a:pPr>
            <a:r>
              <a:rPr lang="zh-TW" altLang="en-US" sz="4800" dirty="0">
                <a:solidFill>
                  <a:srgbClr val="003366"/>
                </a:solidFill>
                <a:latin typeface="DFKai-SB" panose="03000509000000000000" pitchFamily="65" charset="-120"/>
                <a:ea typeface="DFKai-SB" panose="03000509000000000000" pitchFamily="65" charset="-120"/>
                <a:cs typeface="Lora Regular Roman"/>
                <a:sym typeface="Lora"/>
              </a:rPr>
              <a:t>現在您可以通過電子郵件將會議連結發送給其他人！ </a:t>
            </a:r>
            <a:r>
              <a:rPr lang="en-US" sz="4800" dirty="0">
                <a:solidFill>
                  <a:srgbClr val="003366"/>
                </a:solidFill>
                <a:latin typeface="Corbel"/>
                <a:ea typeface="Corbel"/>
                <a:cs typeface="Corbel"/>
                <a:sym typeface="Corbel"/>
              </a:rPr>
              <a:t> </a:t>
            </a:r>
            <a:endParaRPr sz="4800" dirty="0">
              <a:solidFill>
                <a:srgbClr val="003366"/>
              </a:solidFill>
              <a:latin typeface="Corbel"/>
              <a:ea typeface="Corbel"/>
              <a:cs typeface="Corbel"/>
              <a:sym typeface="Corbel"/>
            </a:endParaRPr>
          </a:p>
        </p:txBody>
      </p:sp>
      <p:sp>
        <p:nvSpPr>
          <p:cNvPr id="19" name="TextBox 18">
            <a:extLst>
              <a:ext uri="{FF2B5EF4-FFF2-40B4-BE49-F238E27FC236}">
                <a16:creationId xmlns:a16="http://schemas.microsoft.com/office/drawing/2014/main" id="{6E149DE5-DE7A-44C7-9AD4-7FCA8F95D938}"/>
              </a:ext>
            </a:extLst>
          </p:cNvPr>
          <p:cNvSpPr txBox="1"/>
          <p:nvPr/>
        </p:nvSpPr>
        <p:spPr>
          <a:xfrm>
            <a:off x="1094717" y="776294"/>
            <a:ext cx="15935983" cy="3046988"/>
          </a:xfrm>
          <a:prstGeom prst="rect">
            <a:avLst/>
          </a:prstGeom>
          <a:noFill/>
          <a:ln>
            <a:noFill/>
          </a:ln>
        </p:spPr>
        <p:txBody>
          <a:bodyPr wrap="square" rtlCol="0">
            <a:spAutoFit/>
          </a:bodyPr>
          <a:lstStyle/>
          <a:p>
            <a:pPr>
              <a:spcAft>
                <a:spcPts val="1200"/>
              </a:spcAft>
            </a:pPr>
            <a:r>
              <a:rPr lang="zh-TW" altLang="en-US" sz="5000" dirty="0">
                <a:solidFill>
                  <a:srgbClr val="003366"/>
                </a:solidFill>
                <a:latin typeface="DFKai-SB" panose="03000509000000000000" pitchFamily="65" charset="-120"/>
                <a:ea typeface="DFKai-SB" panose="03000509000000000000" pitchFamily="65" charset="-120"/>
              </a:rPr>
              <a:t>複製</a:t>
            </a:r>
            <a:r>
              <a:rPr lang="en-US" sz="5000" dirty="0">
                <a:solidFill>
                  <a:srgbClr val="003366"/>
                </a:solidFill>
                <a:latin typeface="+mn-lt"/>
              </a:rPr>
              <a:t> Zoom </a:t>
            </a:r>
            <a:r>
              <a:rPr lang="zh-TW" altLang="en-US" sz="5000" dirty="0">
                <a:solidFill>
                  <a:srgbClr val="003366"/>
                </a:solidFill>
                <a:latin typeface="DFKai-SB" panose="03000509000000000000" pitchFamily="65" charset="-120"/>
                <a:ea typeface="DFKai-SB" panose="03000509000000000000" pitchFamily="65" charset="-120"/>
              </a:rPr>
              <a:t>會議連結，它會保存：</a:t>
            </a:r>
            <a:endParaRPr lang="en-US" sz="5000" dirty="0">
              <a:solidFill>
                <a:srgbClr val="003366"/>
              </a:solidFill>
              <a:latin typeface="+mn-lt"/>
            </a:endParaRPr>
          </a:p>
          <a:p>
            <a:pPr marL="860425" indent="-342900">
              <a:buClr>
                <a:srgbClr val="003366"/>
              </a:buClr>
              <a:buFont typeface="Arial" panose="020B0604020202020204" pitchFamily="34" charset="0"/>
              <a:buChar char="•"/>
            </a:pPr>
            <a:r>
              <a:rPr lang="zh-TW" altLang="en-US" sz="4400" dirty="0">
                <a:solidFill>
                  <a:srgbClr val="003366"/>
                </a:solidFill>
                <a:latin typeface="DFKai-SB" panose="03000509000000000000" pitchFamily="65" charset="-120"/>
                <a:ea typeface="DFKai-SB" panose="03000509000000000000" pitchFamily="65" charset="-120"/>
              </a:rPr>
              <a:t>會議連結</a:t>
            </a:r>
            <a:endParaRPr lang="en-US" sz="4400" dirty="0">
              <a:solidFill>
                <a:srgbClr val="003366"/>
              </a:solidFill>
              <a:latin typeface="+mn-lt"/>
            </a:endParaRPr>
          </a:p>
          <a:p>
            <a:pPr marL="860425" indent="-342900">
              <a:buClr>
                <a:srgbClr val="003366"/>
              </a:buClr>
              <a:buFont typeface="Arial" panose="020B0604020202020204" pitchFamily="34" charset="0"/>
              <a:buChar char="•"/>
            </a:pPr>
            <a:r>
              <a:rPr lang="zh-TW" altLang="en-US" sz="4400" dirty="0">
                <a:solidFill>
                  <a:srgbClr val="003366"/>
                </a:solidFill>
                <a:latin typeface="DFKai-SB" panose="03000509000000000000" pitchFamily="65" charset="-120"/>
                <a:ea typeface="DFKai-SB" panose="03000509000000000000" pitchFamily="65" charset="-120"/>
              </a:rPr>
              <a:t>會議編號</a:t>
            </a:r>
            <a:endParaRPr lang="en-US" sz="4400" dirty="0">
              <a:solidFill>
                <a:srgbClr val="003366"/>
              </a:solidFill>
              <a:latin typeface="+mn-lt"/>
            </a:endParaRPr>
          </a:p>
          <a:p>
            <a:pPr marL="860425" indent="-342900">
              <a:buClr>
                <a:srgbClr val="003366"/>
              </a:buClr>
              <a:buFont typeface="Arial" panose="020B0604020202020204" pitchFamily="34" charset="0"/>
              <a:buChar char="•"/>
            </a:pPr>
            <a:r>
              <a:rPr lang="zh-TW" altLang="en-US" sz="4400" dirty="0">
                <a:solidFill>
                  <a:srgbClr val="003366"/>
                </a:solidFill>
                <a:latin typeface="DFKai-SB" panose="03000509000000000000" pitchFamily="65" charset="-120"/>
                <a:ea typeface="DFKai-SB" panose="03000509000000000000" pitchFamily="65" charset="-120"/>
              </a:rPr>
              <a:t>密碼</a:t>
            </a:r>
            <a:endParaRPr lang="en-US" sz="2400" dirty="0">
              <a:solidFill>
                <a:srgbClr val="003366"/>
              </a:solidFill>
              <a:latin typeface="DFKai-SB" panose="03000509000000000000" pitchFamily="65" charset="-120"/>
              <a:ea typeface="DFKai-SB" panose="03000509000000000000" pitchFamily="65" charset="-120"/>
            </a:endParaRPr>
          </a:p>
        </p:txBody>
      </p:sp>
      <p:cxnSp>
        <p:nvCxnSpPr>
          <p:cNvPr id="21" name="Straight Arrow Connector 20">
            <a:extLst>
              <a:ext uri="{FF2B5EF4-FFF2-40B4-BE49-F238E27FC236}">
                <a16:creationId xmlns:a16="http://schemas.microsoft.com/office/drawing/2014/main" id="{2AB81B40-BF23-4688-8AE0-62DCDBEFD112}"/>
              </a:ext>
            </a:extLst>
          </p:cNvPr>
          <p:cNvCxnSpPr>
            <a:cxnSpLocks/>
          </p:cNvCxnSpPr>
          <p:nvPr/>
        </p:nvCxnSpPr>
        <p:spPr>
          <a:xfrm>
            <a:off x="6215003" y="1777460"/>
            <a:ext cx="6415696" cy="48057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c 4" descr="Email">
            <a:extLst>
              <a:ext uri="{FF2B5EF4-FFF2-40B4-BE49-F238E27FC236}">
                <a16:creationId xmlns:a16="http://schemas.microsoft.com/office/drawing/2014/main" id="{8BE1AB40-C15D-406A-84BA-17CACE9A0C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8199" y="7176141"/>
            <a:ext cx="1359109" cy="1359109"/>
          </a:xfrm>
          <a:prstGeom prst="rect">
            <a:avLst/>
          </a:prstGeom>
        </p:spPr>
      </p:pic>
      <p:pic>
        <p:nvPicPr>
          <p:cNvPr id="7" name="Graphic 6" descr="Send">
            <a:extLst>
              <a:ext uri="{FF2B5EF4-FFF2-40B4-BE49-F238E27FC236}">
                <a16:creationId xmlns:a16="http://schemas.microsoft.com/office/drawing/2014/main" id="{93EB364C-DB5A-429B-BE68-095E57D35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5894" y="7176141"/>
            <a:ext cx="1359109" cy="1359109"/>
          </a:xfrm>
          <a:prstGeom prst="rect">
            <a:avLst/>
          </a:prstGeom>
        </p:spPr>
      </p:pic>
      <p:sp>
        <p:nvSpPr>
          <p:cNvPr id="2" name="Rectangle 1">
            <a:extLst>
              <a:ext uri="{FF2B5EF4-FFF2-40B4-BE49-F238E27FC236}">
                <a16:creationId xmlns:a16="http://schemas.microsoft.com/office/drawing/2014/main" id="{437A8029-B3CD-450C-8450-CF377F45F924}"/>
              </a:ext>
            </a:extLst>
          </p:cNvPr>
          <p:cNvSpPr/>
          <p:nvPr/>
        </p:nvSpPr>
        <p:spPr>
          <a:xfrm>
            <a:off x="12829258" y="5636525"/>
            <a:ext cx="4965971" cy="855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9">
            <a:extLst>
              <a:ext uri="{FF2B5EF4-FFF2-40B4-BE49-F238E27FC236}">
                <a16:creationId xmlns:a16="http://schemas.microsoft.com/office/drawing/2014/main" id="{E040AF01-FAA4-4606-A86B-C3E88AD79E52}"/>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301672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下載，安裝和登入您的</a:t>
            </a:r>
            <a:r>
              <a:rPr lang="en-US" sz="3600" dirty="0">
                <a:solidFill>
                  <a:schemeClr val="tx1"/>
                </a:solidFill>
                <a:sym typeface="Lora"/>
              </a:rPr>
              <a:t> Zoom </a:t>
            </a:r>
            <a:r>
              <a:rPr lang="zh-TW" altLang="en-US" sz="3600" dirty="0">
                <a:solidFill>
                  <a:schemeClr val="tx1"/>
                </a:solidFill>
                <a:latin typeface="DFKai-SB" panose="03000509000000000000" pitchFamily="65" charset="-120"/>
                <a:ea typeface="DFKai-SB" panose="03000509000000000000" pitchFamily="65" charset="-120"/>
                <a:sym typeface="Lora"/>
              </a:rPr>
              <a:t>帳戶</a:t>
            </a:r>
            <a:endParaRPr lang="en-US" sz="3600" dirty="0">
              <a:solidFill>
                <a:schemeClr val="tx1"/>
              </a:solidFill>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如何即時建立會議：摘要</a:t>
            </a:r>
            <a:endParaRPr lang="en-US" sz="5000" kern="1200" dirty="0">
              <a:solidFill>
                <a:srgbClr val="003366"/>
              </a:solidFill>
              <a:latin typeface="Arial" panose="020B0604020202020204" pitchFamily="34" charset="0"/>
              <a:ea typeface="+mn-ea"/>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1579" y="1497159"/>
            <a:ext cx="4177671" cy="2796695"/>
          </a:xfrm>
          <a:prstGeom prst="rect">
            <a:avLst/>
          </a:prstGeom>
          <a:ln>
            <a:noFill/>
          </a:ln>
          <a:effectLst>
            <a:outerShdw blurRad="292100" dist="139700" dir="2700000" algn="tl" rotWithShape="0">
              <a:srgbClr val="333333">
                <a:alpha val="65000"/>
              </a:srgbClr>
            </a:outerShdw>
          </a:effectLst>
        </p:spPr>
      </p:pic>
      <p:graphicFrame>
        <p:nvGraphicFramePr>
          <p:cNvPr id="7" name="Table 9">
            <a:extLst>
              <a:ext uri="{FF2B5EF4-FFF2-40B4-BE49-F238E27FC236}">
                <a16:creationId xmlns:a16="http://schemas.microsoft.com/office/drawing/2014/main" id="{ED249CF0-A06B-4C1A-AFE8-2D9CC988C870}"/>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433654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301672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下載，安裝和登入您的</a:t>
            </a:r>
            <a:r>
              <a:rPr lang="en-US" sz="3600" dirty="0">
                <a:solidFill>
                  <a:schemeClr val="tx1"/>
                </a:solidFill>
                <a:sym typeface="Lora"/>
              </a:rPr>
              <a:t> Zoom </a:t>
            </a:r>
            <a:r>
              <a:rPr lang="zh-TW" altLang="en-US" sz="3600" dirty="0">
                <a:solidFill>
                  <a:schemeClr val="tx1"/>
                </a:solidFill>
                <a:latin typeface="DFKai-SB" panose="03000509000000000000" pitchFamily="65" charset="-120"/>
                <a:ea typeface="DFKai-SB" panose="03000509000000000000" pitchFamily="65" charset="-120"/>
                <a:sym typeface="Lora"/>
              </a:rPr>
              <a:t>帳戶</a:t>
            </a:r>
            <a:endParaRPr lang="en-US" sz="3600" dirty="0">
              <a:solidFill>
                <a:schemeClr val="tx1"/>
              </a:solidFill>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選擇「新會議」</a:t>
            </a:r>
            <a:endParaRPr lang="en-US"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如何即時建立會議：摘要</a:t>
            </a:r>
            <a:endParaRPr lang="en-US" sz="5000" kern="1200" dirty="0">
              <a:solidFill>
                <a:srgbClr val="003366"/>
              </a:solidFill>
              <a:latin typeface="Arial" panose="020B0604020202020204" pitchFamily="34" charset="0"/>
              <a:ea typeface="+mn-ea"/>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1579" y="1497159"/>
            <a:ext cx="4177671" cy="279669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E53669B-8BE2-40BC-B31B-8C6ADD5D699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10061" y="3356950"/>
            <a:ext cx="1600284" cy="1676487"/>
          </a:xfrm>
          <a:prstGeom prst="rect">
            <a:avLst/>
          </a:prstGeom>
          <a:ln>
            <a:noFill/>
          </a:ln>
          <a:effectLst>
            <a:outerShdw blurRad="292100" dist="139700" dir="2700000" algn="tl" rotWithShape="0">
              <a:srgbClr val="333333">
                <a:alpha val="65000"/>
              </a:srgbClr>
            </a:outerShdw>
          </a:effectLst>
        </p:spPr>
      </p:pic>
      <p:graphicFrame>
        <p:nvGraphicFramePr>
          <p:cNvPr id="7" name="Table 9">
            <a:extLst>
              <a:ext uri="{FF2B5EF4-FFF2-40B4-BE49-F238E27FC236}">
                <a16:creationId xmlns:a16="http://schemas.microsoft.com/office/drawing/2014/main" id="{379B7F62-7D4E-42B2-B830-ED9C1432FF23}"/>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48110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301672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下載，安裝和登入您的</a:t>
            </a:r>
            <a:r>
              <a:rPr lang="en-US" sz="3600" dirty="0">
                <a:solidFill>
                  <a:schemeClr val="tx1"/>
                </a:solidFill>
                <a:sym typeface="Lora"/>
              </a:rPr>
              <a:t> Zoom </a:t>
            </a:r>
            <a:r>
              <a:rPr lang="zh-TW" altLang="en-US" sz="3600" dirty="0">
                <a:solidFill>
                  <a:schemeClr val="tx1"/>
                </a:solidFill>
                <a:latin typeface="DFKai-SB" panose="03000509000000000000" pitchFamily="65" charset="-120"/>
                <a:ea typeface="DFKai-SB" panose="03000509000000000000" pitchFamily="65" charset="-120"/>
                <a:sym typeface="Lora"/>
              </a:rPr>
              <a:t>帳戶</a:t>
            </a:r>
            <a:endParaRPr lang="en-US" sz="3600" dirty="0">
              <a:solidFill>
                <a:schemeClr val="tx1"/>
              </a:solidFill>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選擇「新會議」</a:t>
            </a:r>
            <a:endParaRPr lang="en-US"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複製您的會議連結</a:t>
            </a:r>
            <a:endParaRPr lang="en-US" sz="3600" strike="sngStrike" dirty="0">
              <a:solidFill>
                <a:schemeClr val="tx1"/>
              </a:solidFill>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如何即時建立會議：摘要</a:t>
            </a:r>
            <a:endParaRPr lang="en-US" sz="5000" kern="1200" dirty="0">
              <a:solidFill>
                <a:srgbClr val="003366"/>
              </a:solidFill>
              <a:latin typeface="Arial" panose="020B0604020202020204" pitchFamily="34" charset="0"/>
              <a:ea typeface="+mn-ea"/>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1579" y="1497159"/>
            <a:ext cx="4177671" cy="279669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E53669B-8BE2-40BC-B31B-8C6ADD5D699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10061" y="3356950"/>
            <a:ext cx="1600284" cy="16764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7586393" y="5369931"/>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9727485" y="6014471"/>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B4159A70-9BA0-4F10-BFEF-E551FE1730DA}"/>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367302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71591"/>
            <a:ext cx="1301672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下載，安裝和登入您的</a:t>
            </a:r>
            <a:r>
              <a:rPr lang="en-US" sz="3600" dirty="0">
                <a:solidFill>
                  <a:schemeClr val="tx1"/>
                </a:solidFill>
                <a:sym typeface="Lora"/>
              </a:rPr>
              <a:t> Zoom </a:t>
            </a:r>
            <a:r>
              <a:rPr lang="zh-TW" altLang="en-US" sz="3600" dirty="0">
                <a:solidFill>
                  <a:schemeClr val="tx1"/>
                </a:solidFill>
                <a:latin typeface="DFKai-SB" panose="03000509000000000000" pitchFamily="65" charset="-120"/>
                <a:ea typeface="DFKai-SB" panose="03000509000000000000" pitchFamily="65" charset="-120"/>
                <a:sym typeface="Lora"/>
              </a:rPr>
              <a:t>帳戶</a:t>
            </a:r>
            <a:endParaRPr lang="en-US" sz="3600" dirty="0">
              <a:solidFill>
                <a:schemeClr val="tx1"/>
              </a:solidFill>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選擇「新會議」</a:t>
            </a:r>
            <a:endParaRPr lang="en-US" sz="3000" strike="sngStrike" dirty="0">
              <a:solidFill>
                <a:schemeClr val="tx1"/>
              </a:solidFill>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複製您的會議連結</a:t>
            </a:r>
            <a:endParaRPr lang="en-US" sz="3600" strike="sngStrike" dirty="0">
              <a:solidFill>
                <a:schemeClr val="tx1"/>
              </a:solidFill>
              <a:ea typeface="Lora Regular Roman"/>
              <a:cs typeface="Lora Regular Roman"/>
              <a:sym typeface="Lora"/>
            </a:endParaRPr>
          </a:p>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cs typeface="Lora Regular Roman"/>
                <a:sym typeface="Lora"/>
              </a:rPr>
              <a:t>通過電子郵件將會議連結發送給其他人</a:t>
            </a:r>
            <a:endParaRPr lang="en-US" sz="3000" dirty="0">
              <a:solidFill>
                <a:schemeClr val="tx1"/>
              </a:solidFill>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如何即時建立會議：摘要</a:t>
            </a:r>
            <a:endParaRPr lang="en-US" sz="5000" kern="1200" dirty="0">
              <a:solidFill>
                <a:srgbClr val="003366"/>
              </a:solidFill>
              <a:latin typeface="Arial" panose="020B0604020202020204" pitchFamily="34" charset="0"/>
              <a:ea typeface="+mn-ea"/>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1579" y="1497159"/>
            <a:ext cx="4177671" cy="279669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E53669B-8BE2-40BC-B31B-8C6ADD5D699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10061" y="3356950"/>
            <a:ext cx="1600284" cy="16764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7586393" y="5369931"/>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9727485" y="6014471"/>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mail">
            <a:extLst>
              <a:ext uri="{FF2B5EF4-FFF2-40B4-BE49-F238E27FC236}">
                <a16:creationId xmlns:a16="http://schemas.microsoft.com/office/drawing/2014/main" id="{8A2FBB81-3D61-4A90-A677-0BF904BDDC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62954" y="6782795"/>
            <a:ext cx="1359109" cy="1359109"/>
          </a:xfrm>
          <a:prstGeom prst="rect">
            <a:avLst/>
          </a:prstGeom>
        </p:spPr>
      </p:pic>
      <p:pic>
        <p:nvPicPr>
          <p:cNvPr id="20" name="Graphic 19" descr="Send">
            <a:extLst>
              <a:ext uri="{FF2B5EF4-FFF2-40B4-BE49-F238E27FC236}">
                <a16:creationId xmlns:a16="http://schemas.microsoft.com/office/drawing/2014/main" id="{DD47C830-1015-4F4A-9AB0-3617C3E478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430649" y="6782795"/>
            <a:ext cx="1359109" cy="1359109"/>
          </a:xfrm>
          <a:prstGeom prst="rect">
            <a:avLst/>
          </a:prstGeom>
        </p:spPr>
      </p:pic>
      <p:graphicFrame>
        <p:nvGraphicFramePr>
          <p:cNvPr id="11" name="Table 9">
            <a:extLst>
              <a:ext uri="{FF2B5EF4-FFF2-40B4-BE49-F238E27FC236}">
                <a16:creationId xmlns:a16="http://schemas.microsoft.com/office/drawing/2014/main" id="{F5464108-7D81-4B80-B769-420BDCC840EC}"/>
              </a:ext>
            </a:extLst>
          </p:cNvPr>
          <p:cNvGraphicFramePr>
            <a:graphicFrameLocks/>
          </p:cNvGraphicFramePr>
          <p:nvPr>
            <p:extLst>
              <p:ext uri="{D42A27DB-BD31-4B8C-83A1-F6EECF244321}">
                <p14:modId xmlns:p14="http://schemas.microsoft.com/office/powerpoint/2010/main" val="424734635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600891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361947"/>
            <a:ext cx="15773400" cy="1988345"/>
          </a:xfrm>
        </p:spPr>
        <p:txBody>
          <a:bodyPr>
            <a:normAutofit fontScale="90000"/>
          </a:bodyPr>
          <a:lstStyle/>
          <a:p>
            <a:br>
              <a:rPr lang="en-US" altLang="zh-TW" sz="7200" dirty="0">
                <a:solidFill>
                  <a:schemeClr val="bg1"/>
                </a:solidFill>
                <a:latin typeface="DFKai-SB" panose="03000509000000000000" pitchFamily="65" charset="-120"/>
                <a:ea typeface="DFKai-SB" panose="03000509000000000000" pitchFamily="65" charset="-120"/>
                <a:cs typeface="Arial" panose="020B0604020202020204" pitchFamily="34" charset="0"/>
              </a:rPr>
            </a:br>
            <a:r>
              <a:rPr lang="zh-TW" altLang="en-US" sz="7200" dirty="0">
                <a:solidFill>
                  <a:schemeClr val="bg1"/>
                </a:solidFill>
                <a:latin typeface="DFKai-SB" panose="03000509000000000000" pitchFamily="65" charset="-120"/>
                <a:ea typeface="DFKai-SB" panose="03000509000000000000" pitchFamily="65" charset="-120"/>
                <a:cs typeface="Arial" panose="020B0604020202020204" pitchFamily="34" charset="0"/>
              </a:rPr>
              <a:t>編排以後的會議</a:t>
            </a:r>
            <a:br>
              <a:rPr lang="en-US" altLang="zh-TW" sz="7200" dirty="0">
                <a:latin typeface="DFKai-SB" panose="03000509000000000000" pitchFamily="65" charset="-120"/>
                <a:ea typeface="DFKai-SB" panose="03000509000000000000" pitchFamily="65" charset="-120"/>
                <a:cs typeface="Arial" panose="020B0604020202020204" pitchFamily="34" charset="0"/>
              </a:rPr>
            </a:br>
            <a:endParaRPr lang="en-US" sz="6800" b="1" dirty="0">
              <a:solidFill>
                <a:schemeClr val="bg1"/>
              </a:solidFill>
              <a:latin typeface="Arial" panose="020B0604020202020204" pitchFamily="34" charset="0"/>
              <a:cs typeface="Arial" panose="020B0604020202020204" pitchFamily="34" charset="0"/>
            </a:endParaRPr>
          </a:p>
        </p:txBody>
      </p:sp>
      <p:pic>
        <p:nvPicPr>
          <p:cNvPr id="4" name="Graphic 3" descr="Monthly calendar">
            <a:extLst>
              <a:ext uri="{FF2B5EF4-FFF2-40B4-BE49-F238E27FC236}">
                <a16:creationId xmlns:a16="http://schemas.microsoft.com/office/drawing/2014/main" id="{8C1B9295-F9B5-4F04-9DB6-C7A5C4C5AA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9470" y="3922430"/>
            <a:ext cx="2661727" cy="2661727"/>
          </a:xfrm>
          <a:prstGeom prst="rect">
            <a:avLst/>
          </a:prstGeom>
        </p:spPr>
      </p:pic>
      <p:pic>
        <p:nvPicPr>
          <p:cNvPr id="6" name="Graphic 5" descr="Clock">
            <a:extLst>
              <a:ext uri="{FF2B5EF4-FFF2-40B4-BE49-F238E27FC236}">
                <a16:creationId xmlns:a16="http://schemas.microsoft.com/office/drawing/2014/main" id="{45CDB115-5EE0-4CEB-A9C3-443C520E0F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31197" y="4259122"/>
            <a:ext cx="1988345" cy="1988345"/>
          </a:xfrm>
          <a:prstGeom prst="rect">
            <a:avLst/>
          </a:prstGeom>
        </p:spPr>
      </p:pic>
      <p:grpSp>
        <p:nvGrpSpPr>
          <p:cNvPr id="9" name="Group 8">
            <a:extLst>
              <a:ext uri="{FF2B5EF4-FFF2-40B4-BE49-F238E27FC236}">
                <a16:creationId xmlns:a16="http://schemas.microsoft.com/office/drawing/2014/main" id="{60528A08-72EE-4C3F-AD3F-D0BBA96741D2}"/>
              </a:ext>
            </a:extLst>
          </p:cNvPr>
          <p:cNvGrpSpPr/>
          <p:nvPr/>
        </p:nvGrpSpPr>
        <p:grpSpPr>
          <a:xfrm>
            <a:off x="2019181" y="2235996"/>
            <a:ext cx="5205941" cy="6407942"/>
            <a:chOff x="594784" y="2536033"/>
            <a:chExt cx="4477279" cy="5558656"/>
          </a:xfrm>
        </p:grpSpPr>
        <p:pic>
          <p:nvPicPr>
            <p:cNvPr id="11" name="Picture 10">
              <a:extLst>
                <a:ext uri="{FF2B5EF4-FFF2-40B4-BE49-F238E27FC236}">
                  <a16:creationId xmlns:a16="http://schemas.microsoft.com/office/drawing/2014/main" id="{D2B6756F-6191-47D2-AD79-5D60B5AD27D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r="50335"/>
            <a:stretch/>
          </p:blipFill>
          <p:spPr>
            <a:xfrm>
              <a:off x="594784" y="2536033"/>
              <a:ext cx="4477279" cy="5558656"/>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F827D1EE-9A09-4545-B847-AFCCA34E7B7C}"/>
                </a:ext>
              </a:extLst>
            </p:cNvPr>
            <p:cNvSpPr/>
            <p:nvPr/>
          </p:nvSpPr>
          <p:spPr>
            <a:xfrm>
              <a:off x="1918226" y="4976314"/>
              <a:ext cx="1378424" cy="1378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Arrow: Right 13">
            <a:extLst>
              <a:ext uri="{FF2B5EF4-FFF2-40B4-BE49-F238E27FC236}">
                <a16:creationId xmlns:a16="http://schemas.microsoft.com/office/drawing/2014/main" id="{478C1E6D-6B6E-4C4F-952F-FC308010C009}"/>
              </a:ext>
            </a:extLst>
          </p:cNvPr>
          <p:cNvSpPr/>
          <p:nvPr/>
        </p:nvSpPr>
        <p:spPr>
          <a:xfrm>
            <a:off x="8115744" y="4681763"/>
            <a:ext cx="1463103" cy="923474"/>
          </a:xfrm>
          <a:prstGeom prst="rightArrow">
            <a:avLst/>
          </a:prstGeom>
          <a:solidFill>
            <a:srgbClr val="16D4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22CBB2A-62B8-4AB0-AC5C-AB18CBC0EE59}"/>
              </a:ext>
            </a:extLst>
          </p:cNvPr>
          <p:cNvCxnSpPr>
            <a:cxnSpLocks/>
          </p:cNvCxnSpPr>
          <p:nvPr/>
        </p:nvCxnSpPr>
        <p:spPr>
          <a:xfrm flipV="1">
            <a:off x="554682" y="6247467"/>
            <a:ext cx="2928997" cy="963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9">
            <a:extLst>
              <a:ext uri="{FF2B5EF4-FFF2-40B4-BE49-F238E27FC236}">
                <a16:creationId xmlns:a16="http://schemas.microsoft.com/office/drawing/2014/main" id="{E8D86A3F-DB76-4623-AD43-E3331426CEF1}"/>
              </a:ext>
            </a:extLst>
          </p:cNvPr>
          <p:cNvGraphicFramePr>
            <a:graphicFrameLocks/>
          </p:cNvGraphicFramePr>
          <p:nvPr>
            <p:extLst>
              <p:ext uri="{D42A27DB-BD31-4B8C-83A1-F6EECF244321}">
                <p14:modId xmlns:p14="http://schemas.microsoft.com/office/powerpoint/2010/main" val="3155688280"/>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97317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CB47A-1C7F-4DB6-8EDA-975D5517252A}"/>
              </a:ext>
            </a:extLst>
          </p:cNvPr>
          <p:cNvSpPr>
            <a:spLocks noGrp="1"/>
          </p:cNvSpPr>
          <p:nvPr>
            <p:ph type="title"/>
          </p:nvPr>
        </p:nvSpPr>
        <p:spPr>
          <a:xfrm>
            <a:off x="1257300" y="514519"/>
            <a:ext cx="14058901" cy="1316949"/>
          </a:xfrm>
        </p:spPr>
        <p:txBody>
          <a:bodyPr>
            <a:noAutofit/>
          </a:bodyPr>
          <a:lstStyle/>
          <a:p>
            <a:pPr>
              <a:lnSpc>
                <a:spcPct val="150000"/>
              </a:lnSpc>
            </a:pPr>
            <a:br>
              <a:rPr lang="en-US" altLang="zh-TW" sz="7000" b="1" dirty="0">
                <a:solidFill>
                  <a:schemeClr val="bg1"/>
                </a:solidFill>
                <a:latin typeface="DFKai-SB" panose="03000509000000000000" pitchFamily="65" charset="-120"/>
                <a:ea typeface="DFKai-SB" panose="03000509000000000000" pitchFamily="65" charset="-120"/>
                <a:cs typeface="Arial" panose="020B0604020202020204" pitchFamily="34" charset="0"/>
              </a:rPr>
            </a:br>
            <a:r>
              <a:rPr lang="zh-TW" altLang="en-US" sz="7000" b="1" dirty="0">
                <a:solidFill>
                  <a:schemeClr val="bg1"/>
                </a:solidFill>
                <a:latin typeface="DFKai-SB" panose="03000509000000000000" pitchFamily="65" charset="-120"/>
                <a:ea typeface="DFKai-SB" panose="03000509000000000000" pitchFamily="65" charset="-120"/>
                <a:cs typeface="Arial" panose="020B0604020202020204" pitchFamily="34" charset="0"/>
              </a:rPr>
              <a:t>建立</a:t>
            </a:r>
            <a:r>
              <a:rPr lang="zh-TW" altLang="en-US" sz="7000" b="1" dirty="0">
                <a:solidFill>
                  <a:schemeClr val="bg1"/>
                </a:solidFill>
                <a:latin typeface="Arial" panose="020B0604020202020204" pitchFamily="34" charset="0"/>
                <a:cs typeface="Arial" panose="020B0604020202020204" pitchFamily="34" charset="0"/>
              </a:rPr>
              <a:t> </a:t>
            </a:r>
            <a:r>
              <a:rPr lang="en-US" sz="7000" b="1" dirty="0">
                <a:solidFill>
                  <a:schemeClr val="bg1"/>
                </a:solidFill>
                <a:latin typeface="Arial" panose="020B0604020202020204" pitchFamily="34" charset="0"/>
                <a:cs typeface="Arial" panose="020B0604020202020204" pitchFamily="34" charset="0"/>
              </a:rPr>
              <a:t>Zoom </a:t>
            </a:r>
            <a:r>
              <a:rPr lang="zh-TW" altLang="en-US" sz="7000" b="1" dirty="0">
                <a:solidFill>
                  <a:schemeClr val="bg1"/>
                </a:solidFill>
                <a:latin typeface="DFKai-SB" panose="03000509000000000000" pitchFamily="65" charset="-120"/>
                <a:ea typeface="DFKai-SB" panose="03000509000000000000" pitchFamily="65" charset="-120"/>
                <a:cs typeface="Arial" panose="020B0604020202020204" pitchFamily="34" charset="0"/>
              </a:rPr>
              <a:t>帳戶</a:t>
            </a:r>
            <a:br>
              <a:rPr lang="zh-TW" altLang="en-US" sz="7000" b="1" dirty="0">
                <a:solidFill>
                  <a:schemeClr val="bg1"/>
                </a:solidFill>
                <a:latin typeface="Arial" panose="020B0604020202020204" pitchFamily="34" charset="0"/>
                <a:cs typeface="Arial" panose="020B0604020202020204" pitchFamily="34" charset="0"/>
              </a:rPr>
            </a:br>
            <a:endParaRPr lang="en-US" sz="70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11CA056-D5AD-43E0-9562-E6BB8E454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372600" y="3060279"/>
            <a:ext cx="6896100" cy="5198762"/>
          </a:xfrm>
          <a:prstGeom prst="rect">
            <a:avLst/>
          </a:prstGeom>
        </p:spPr>
      </p:pic>
      <p:graphicFrame>
        <p:nvGraphicFramePr>
          <p:cNvPr id="9" name="Table 9">
            <a:extLst>
              <a:ext uri="{FF2B5EF4-FFF2-40B4-BE49-F238E27FC236}">
                <a16:creationId xmlns:a16="http://schemas.microsoft.com/office/drawing/2014/main" id="{A1FF23BC-6C03-4F8E-9CA2-7B3EDF893093}"/>
              </a:ext>
            </a:extLst>
          </p:cNvPr>
          <p:cNvGraphicFramePr>
            <a:graphicFrameLocks/>
          </p:cNvGraphicFramePr>
          <p:nvPr>
            <p:extLst>
              <p:ext uri="{D42A27DB-BD31-4B8C-83A1-F6EECF244321}">
                <p14:modId xmlns:p14="http://schemas.microsoft.com/office/powerpoint/2010/main" val="281257242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pic>
        <p:nvPicPr>
          <p:cNvPr id="6" name="Picture 2" descr="Fa C B - Zoom Clip Art Video Conferencing - Png Download (960x540), Png Download">
            <a:extLst>
              <a:ext uri="{FF2B5EF4-FFF2-40B4-BE49-F238E27FC236}">
                <a16:creationId xmlns:a16="http://schemas.microsoft.com/office/drawing/2014/main" id="{AEABBA7B-65E6-4236-8A2D-AC1C8A67C9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3521" y="3641055"/>
            <a:ext cx="6096070" cy="3782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CFAA1C-AE3A-4236-ADF8-C56F2C8AFA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8058" y="3820076"/>
            <a:ext cx="704430" cy="667074"/>
          </a:xfrm>
          <a:prstGeom prst="rect">
            <a:avLst/>
          </a:prstGeom>
        </p:spPr>
      </p:pic>
      <p:sp>
        <p:nvSpPr>
          <p:cNvPr id="10" name="Rectangle 9">
            <a:extLst>
              <a:ext uri="{FF2B5EF4-FFF2-40B4-BE49-F238E27FC236}">
                <a16:creationId xmlns:a16="http://schemas.microsoft.com/office/drawing/2014/main" id="{7763D246-C0E1-4A79-9F90-41F181A32E73}"/>
              </a:ext>
            </a:extLst>
          </p:cNvPr>
          <p:cNvSpPr/>
          <p:nvPr/>
        </p:nvSpPr>
        <p:spPr>
          <a:xfrm>
            <a:off x="4540888" y="6123399"/>
            <a:ext cx="1862240" cy="276999"/>
          </a:xfrm>
          <a:prstGeom prst="rect">
            <a:avLst/>
          </a:prstGeom>
        </p:spPr>
        <p:txBody>
          <a:bodyPr wrap="square">
            <a:spAutoFit/>
          </a:bodyPr>
          <a:lstStyle/>
          <a:p>
            <a:r>
              <a:rPr lang="en-US" sz="1200" dirty="0">
                <a:solidFill>
                  <a:srgbClr val="EEEEEE"/>
                </a:solidFill>
              </a:rPr>
              <a:t>(Author unknown, n.d.)</a:t>
            </a:r>
          </a:p>
        </p:txBody>
      </p:sp>
    </p:spTree>
    <p:extLst>
      <p:ext uri="{BB962C8B-B14F-4D97-AF65-F5344CB8AC3E}">
        <p14:creationId xmlns:p14="http://schemas.microsoft.com/office/powerpoint/2010/main" val="3151976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57300" y="646653"/>
            <a:ext cx="15410984" cy="2016258"/>
          </a:xfrm>
          <a:prstGeom prst="rect">
            <a:avLst/>
          </a:prstGeom>
          <a:noFill/>
        </p:spPr>
        <p:txBody>
          <a:bodyPr wrap="square" rtlCol="0">
            <a:spAutoFit/>
          </a:bodyPr>
          <a:lstStyle/>
          <a:p>
            <a:pPr lvl="0" defTabSz="1371600">
              <a:lnSpc>
                <a:spcPct val="150000"/>
              </a:lnSpc>
              <a:spcBef>
                <a:spcPts val="1500"/>
              </a:spcBef>
              <a:buClrTx/>
            </a:pPr>
            <a:r>
              <a:rPr lang="zh-TW" alt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視頻：如何</a:t>
            </a:r>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排程會議</a:t>
            </a:r>
            <a:endParaRPr lang="en-US" altLang="zh-TW"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endParaRPr>
          </a:p>
          <a:p>
            <a:pPr defTabSz="1371600">
              <a:buClrTx/>
            </a:pPr>
            <a:endParaRPr lang="en-US" sz="5001" kern="1200" dirty="0">
              <a:solidFill>
                <a:srgbClr val="003366"/>
              </a:solidFill>
              <a:latin typeface="Calibri" panose="020F0502020204030204"/>
              <a:ea typeface="+mn-ea"/>
              <a:cs typeface="+mn-cs"/>
            </a:endParaRPr>
          </a:p>
        </p:txBody>
      </p:sp>
      <p:pic>
        <p:nvPicPr>
          <p:cNvPr id="2" name="Picture 1">
            <a:hlinkClick r:id="rId3"/>
            <a:extLst>
              <a:ext uri="{FF2B5EF4-FFF2-40B4-BE49-F238E27FC236}">
                <a16:creationId xmlns:a16="http://schemas.microsoft.com/office/drawing/2014/main" id="{B5B20C0C-D0E0-4BA0-8EFD-9158B3BCC7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9919" y="1883715"/>
            <a:ext cx="11602799" cy="7146270"/>
          </a:xfrm>
          <a:prstGeom prst="rect">
            <a:avLst/>
          </a:prstGeom>
          <a:ln>
            <a:noFill/>
          </a:ln>
          <a:effectLst>
            <a:outerShdw blurRad="292100" dist="139700" dir="2700000" algn="tl" rotWithShape="0">
              <a:srgbClr val="333333">
                <a:alpha val="65000"/>
              </a:srgbClr>
            </a:outerShdw>
          </a:effectLst>
        </p:spPr>
      </p:pic>
      <p:graphicFrame>
        <p:nvGraphicFramePr>
          <p:cNvPr id="6" name="Table 9">
            <a:extLst>
              <a:ext uri="{FF2B5EF4-FFF2-40B4-BE49-F238E27FC236}">
                <a16:creationId xmlns:a16="http://schemas.microsoft.com/office/drawing/2014/main" id="{47042120-00B6-403A-B308-343B41AB6B79}"/>
              </a:ext>
            </a:extLst>
          </p:cNvPr>
          <p:cNvGraphicFramePr>
            <a:graphicFrameLocks/>
          </p:cNvGraphicFramePr>
          <p:nvPr>
            <p:extLst>
              <p:ext uri="{D42A27DB-BD31-4B8C-83A1-F6EECF244321}">
                <p14:modId xmlns:p14="http://schemas.microsoft.com/office/powerpoint/2010/main" val="185897411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63722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開啟並登入</a:t>
            </a:r>
            <a:r>
              <a:rPr lang="en-US" sz="3600" dirty="0">
                <a:solidFill>
                  <a:schemeClr val="tx1"/>
                </a:solidFill>
                <a:sym typeface="Lora"/>
              </a:rPr>
              <a:t> Zoom</a:t>
            </a: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編排以後的會議：摘要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595" y="1600167"/>
            <a:ext cx="3167780" cy="2120635"/>
          </a:xfrm>
          <a:prstGeom prst="rect">
            <a:avLst/>
          </a:prstGeom>
          <a:ln>
            <a:noFill/>
          </a:ln>
          <a:effectLst>
            <a:outerShdw blurRad="292100" dist="139700" dir="2700000" algn="tl" rotWithShape="0">
              <a:srgbClr val="333333">
                <a:alpha val="65000"/>
              </a:srgbClr>
            </a:outerShdw>
          </a:effectLst>
        </p:spPr>
      </p:pic>
      <p:graphicFrame>
        <p:nvGraphicFramePr>
          <p:cNvPr id="6" name="Table 9">
            <a:extLst>
              <a:ext uri="{FF2B5EF4-FFF2-40B4-BE49-F238E27FC236}">
                <a16:creationId xmlns:a16="http://schemas.microsoft.com/office/drawing/2014/main" id="{57ADFEFC-8E8A-45D2-9314-311257B59057}"/>
              </a:ext>
            </a:extLst>
          </p:cNvPr>
          <p:cNvGraphicFramePr>
            <a:graphicFrameLocks/>
          </p:cNvGraphicFramePr>
          <p:nvPr>
            <p:extLst>
              <p:ext uri="{D42A27DB-BD31-4B8C-83A1-F6EECF244321}">
                <p14:modId xmlns:p14="http://schemas.microsoft.com/office/powerpoint/2010/main" val="185897411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680508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開啟並登入</a:t>
            </a:r>
            <a:r>
              <a:rPr lang="en-US" sz="3600" dirty="0">
                <a:solidFill>
                  <a:schemeClr val="tx1"/>
                </a:solidFill>
                <a:sym typeface="Lora"/>
              </a:rPr>
              <a:t> Zoom</a:t>
            </a:r>
          </a:p>
          <a:p>
            <a:pPr marL="685800" lvl="0" indent="-571500">
              <a:lnSpc>
                <a:spcPct val="250000"/>
              </a:lnSpc>
              <a:spcBef>
                <a:spcPts val="1000"/>
              </a:spcBef>
              <a:buClrTx/>
              <a:buSzPts val="3600"/>
              <a:buFont typeface="Arial" panose="020B0604020202020204" pitchFamily="34" charset="0"/>
              <a:buChar char="•"/>
              <a:defRPr/>
            </a:pPr>
            <a:r>
              <a:rPr lang="zh-TW" altLang="en-US" sz="3600" dirty="0">
                <a:latin typeface="DFKai-SB" panose="03000509000000000000" pitchFamily="65" charset="-120"/>
                <a:ea typeface="DFKai-SB" panose="03000509000000000000" pitchFamily="65" charset="-120"/>
                <a:cs typeface="Lora Regular Roman"/>
                <a:sym typeface="Lora"/>
              </a:rPr>
              <a:t>選擇「排程」建立會議並設定日期和時間</a:t>
            </a:r>
            <a:endParaRPr lang="en-US" altLang="zh-TW" sz="3600" dirty="0">
              <a:latin typeface="DFKai-SB" panose="03000509000000000000" pitchFamily="65" charset="-120"/>
              <a:ea typeface="DFKai-SB" panose="03000509000000000000" pitchFamily="65" charset="-120"/>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編排以後的會議：摘要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595" y="1600167"/>
            <a:ext cx="3167780" cy="212063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E423B0F3-CA44-4520-B173-150D5DFB05B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866737" y="3469886"/>
            <a:ext cx="1226072" cy="1514559"/>
          </a:xfrm>
          <a:prstGeom prst="rect">
            <a:avLst/>
          </a:prstGeom>
          <a:ln>
            <a:noFill/>
          </a:ln>
          <a:effectLst>
            <a:outerShdw blurRad="292100" dist="139700" dir="2700000" algn="tl" rotWithShape="0">
              <a:srgbClr val="333333">
                <a:alpha val="65000"/>
              </a:srgbClr>
            </a:outerShdw>
          </a:effectLst>
        </p:spPr>
      </p:pic>
      <p:graphicFrame>
        <p:nvGraphicFramePr>
          <p:cNvPr id="7" name="Table 9">
            <a:extLst>
              <a:ext uri="{FF2B5EF4-FFF2-40B4-BE49-F238E27FC236}">
                <a16:creationId xmlns:a16="http://schemas.microsoft.com/office/drawing/2014/main" id="{DED1B5F2-1A31-49BF-B97A-EE176323DF78}"/>
              </a:ext>
            </a:extLst>
          </p:cNvPr>
          <p:cNvGraphicFramePr>
            <a:graphicFrameLocks/>
          </p:cNvGraphicFramePr>
          <p:nvPr>
            <p:extLst>
              <p:ext uri="{D42A27DB-BD31-4B8C-83A1-F6EECF244321}">
                <p14:modId xmlns:p14="http://schemas.microsoft.com/office/powerpoint/2010/main" val="185897411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362682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開啟並登入</a:t>
            </a:r>
            <a:r>
              <a:rPr lang="en-US" sz="3600" dirty="0">
                <a:solidFill>
                  <a:schemeClr val="tx1"/>
                </a:solidFill>
                <a:sym typeface="Lora"/>
              </a:rPr>
              <a:t> Zoom</a:t>
            </a:r>
          </a:p>
          <a:p>
            <a:pPr marL="685800" lvl="0" indent="-571500">
              <a:lnSpc>
                <a:spcPct val="250000"/>
              </a:lnSpc>
              <a:spcBef>
                <a:spcPts val="1000"/>
              </a:spcBef>
              <a:buClrTx/>
              <a:buSzPts val="3600"/>
              <a:buFont typeface="Arial" panose="020B0604020202020204" pitchFamily="34" charset="0"/>
              <a:buChar char="•"/>
              <a:defRPr/>
            </a:pPr>
            <a:r>
              <a:rPr lang="zh-TW" altLang="en-US" sz="3600" dirty="0">
                <a:latin typeface="DFKai-SB" panose="03000509000000000000" pitchFamily="65" charset="-120"/>
                <a:ea typeface="DFKai-SB" panose="03000509000000000000" pitchFamily="65" charset="-120"/>
                <a:cs typeface="Lora Regular Roman"/>
                <a:sym typeface="Lora"/>
              </a:rPr>
              <a:t>選擇「排程」建立會議並設定日期和時間</a:t>
            </a:r>
            <a:endParaRPr lang="en-US" altLang="zh-TW" sz="3600" dirty="0">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latin typeface="DFKai-SB" panose="03000509000000000000" pitchFamily="65" charset="-120"/>
                <a:ea typeface="DFKai-SB" panose="03000509000000000000" pitchFamily="65" charset="-120"/>
                <a:cs typeface="Lora Regular Roman"/>
                <a:sym typeface="Lora"/>
              </a:rPr>
              <a:t>複製您的會議連結</a:t>
            </a:r>
            <a:endParaRPr lang="en-US" sz="3600" strike="sngStrike" dirty="0">
              <a:solidFill>
                <a:schemeClr val="tx1"/>
              </a:solidFill>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編排以後的會議：摘要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595" y="1600167"/>
            <a:ext cx="3167780" cy="2120635"/>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3AB4DFA3-0200-4531-9A5B-0F84D7B92CA7}"/>
              </a:ext>
            </a:extLst>
          </p:cNvPr>
          <p:cNvGrpSpPr/>
          <p:nvPr/>
        </p:nvGrpSpPr>
        <p:grpSpPr>
          <a:xfrm>
            <a:off x="7586393" y="5255627"/>
            <a:ext cx="6506416" cy="1076370"/>
            <a:chOff x="7586393" y="5312779"/>
            <a:chExt cx="6506416" cy="1076370"/>
          </a:xfrm>
        </p:grpSpPr>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586393" y="5312779"/>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9727485" y="5957319"/>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423B0F3-CA44-4520-B173-150D5DFB05B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2866737" y="3469886"/>
            <a:ext cx="1226072" cy="1514559"/>
          </a:xfrm>
          <a:prstGeom prst="rect">
            <a:avLst/>
          </a:prstGeom>
          <a:ln>
            <a:noFill/>
          </a:ln>
          <a:effectLst>
            <a:outerShdw blurRad="292100" dist="139700" dir="2700000" algn="tl" rotWithShape="0">
              <a:srgbClr val="333333">
                <a:alpha val="65000"/>
              </a:srgbClr>
            </a:outerShdw>
          </a:effectLst>
        </p:spPr>
      </p:pic>
      <p:graphicFrame>
        <p:nvGraphicFramePr>
          <p:cNvPr id="10" name="Table 9">
            <a:extLst>
              <a:ext uri="{FF2B5EF4-FFF2-40B4-BE49-F238E27FC236}">
                <a16:creationId xmlns:a16="http://schemas.microsoft.com/office/drawing/2014/main" id="{9904DFDF-299A-41D7-AE2B-E5398CA00491}"/>
              </a:ext>
            </a:extLst>
          </p:cNvPr>
          <p:cNvGraphicFramePr>
            <a:graphicFrameLocks/>
          </p:cNvGraphicFramePr>
          <p:nvPr>
            <p:extLst>
              <p:ext uri="{D42A27DB-BD31-4B8C-83A1-F6EECF244321}">
                <p14:modId xmlns:p14="http://schemas.microsoft.com/office/powerpoint/2010/main" val="185897411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4239346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9" name="Google Shape;609;p55"/>
          <p:cNvSpPr txBox="1"/>
          <p:nvPr/>
        </p:nvSpPr>
        <p:spPr>
          <a:xfrm>
            <a:off x="1880377" y="1543015"/>
            <a:ext cx="14407373" cy="7402473"/>
          </a:xfrm>
          <a:prstGeom prst="rect">
            <a:avLst/>
          </a:prstGeom>
          <a:noFill/>
          <a:ln>
            <a:noFill/>
          </a:ln>
        </p:spPr>
        <p:txBody>
          <a:bodyPr spcFirstLastPara="1" wrap="square" lIns="91425" tIns="91425" rIns="91425" bIns="91425" anchor="t" anchorCtr="0">
            <a:noAutofit/>
          </a:bodyPr>
          <a:lstStyle/>
          <a:p>
            <a:pPr marL="685800" lvl="0" indent="-571500">
              <a:lnSpc>
                <a:spcPct val="250000"/>
              </a:lnSpc>
              <a:spcBef>
                <a:spcPts val="1800"/>
              </a:spcBef>
              <a:buClrTx/>
              <a:buSzPts val="3600"/>
              <a:buFont typeface="Arial" panose="020B0604020202020204" pitchFamily="34" charset="0"/>
              <a:buChar char="•"/>
              <a:defRPr/>
            </a:pPr>
            <a:r>
              <a:rPr lang="zh-TW" altLang="en-US" sz="3600" dirty="0">
                <a:solidFill>
                  <a:schemeClr val="tx1"/>
                </a:solidFill>
                <a:latin typeface="DFKai-SB" panose="03000509000000000000" pitchFamily="65" charset="-120"/>
                <a:ea typeface="DFKai-SB" panose="03000509000000000000" pitchFamily="65" charset="-120"/>
                <a:sym typeface="Lora"/>
              </a:rPr>
              <a:t>開啟並登入</a:t>
            </a:r>
            <a:r>
              <a:rPr lang="en-US" sz="3600" dirty="0">
                <a:solidFill>
                  <a:schemeClr val="tx1"/>
                </a:solidFill>
                <a:sym typeface="Lora"/>
              </a:rPr>
              <a:t> Zoom</a:t>
            </a:r>
          </a:p>
          <a:p>
            <a:pPr marL="685800" lvl="0" indent="-571500">
              <a:lnSpc>
                <a:spcPct val="250000"/>
              </a:lnSpc>
              <a:spcBef>
                <a:spcPts val="1000"/>
              </a:spcBef>
              <a:buClrTx/>
              <a:buSzPts val="3600"/>
              <a:buFont typeface="Arial" panose="020B0604020202020204" pitchFamily="34" charset="0"/>
              <a:buChar char="•"/>
              <a:defRPr/>
            </a:pPr>
            <a:r>
              <a:rPr lang="zh-TW" altLang="en-US" sz="3600" dirty="0">
                <a:latin typeface="DFKai-SB" panose="03000509000000000000" pitchFamily="65" charset="-120"/>
                <a:ea typeface="DFKai-SB" panose="03000509000000000000" pitchFamily="65" charset="-120"/>
                <a:cs typeface="Lora Regular Roman"/>
                <a:sym typeface="Lora"/>
              </a:rPr>
              <a:t>選擇「排程」建立會議並設定日期和時間</a:t>
            </a:r>
            <a:endParaRPr lang="en-US" altLang="zh-TW" sz="3600" dirty="0">
              <a:latin typeface="DFKai-SB" panose="03000509000000000000" pitchFamily="65" charset="-120"/>
              <a:ea typeface="DFKai-SB" panose="03000509000000000000" pitchFamily="65" charset="-120"/>
              <a:cs typeface="Lora Regular Roman"/>
              <a:sym typeface="Lora"/>
            </a:endParaRPr>
          </a:p>
          <a:p>
            <a:pPr marL="685800" lvl="0" indent="-571500">
              <a:lnSpc>
                <a:spcPct val="250000"/>
              </a:lnSpc>
              <a:spcBef>
                <a:spcPts val="1000"/>
              </a:spcBef>
              <a:buClrTx/>
              <a:buSzPts val="3600"/>
              <a:buFont typeface="Arial" panose="020B0604020202020204" pitchFamily="34" charset="0"/>
              <a:buChar char="•"/>
              <a:defRPr/>
            </a:pPr>
            <a:r>
              <a:rPr lang="zh-TW" altLang="en-US" sz="3600" dirty="0">
                <a:latin typeface="DFKai-SB" panose="03000509000000000000" pitchFamily="65" charset="-120"/>
                <a:ea typeface="DFKai-SB" panose="03000509000000000000" pitchFamily="65" charset="-120"/>
                <a:cs typeface="Lora Regular Roman"/>
                <a:sym typeface="Lora"/>
              </a:rPr>
              <a:t>複製您的會議連結</a:t>
            </a:r>
            <a:endParaRPr lang="en-US" sz="3600" strike="sngStrike" dirty="0">
              <a:solidFill>
                <a:schemeClr val="tx1"/>
              </a:solidFill>
              <a:ea typeface="Lora Regular Roman"/>
              <a:cs typeface="Lora Regular Roman"/>
              <a:sym typeface="Lora"/>
            </a:endParaRPr>
          </a:p>
          <a:p>
            <a:pPr marL="685800" lvl="0" indent="-571500">
              <a:lnSpc>
                <a:spcPct val="250000"/>
              </a:lnSpc>
              <a:spcBef>
                <a:spcPts val="1800"/>
              </a:spcBef>
              <a:buClrTx/>
              <a:buSzPts val="3600"/>
              <a:buFont typeface="Arial" panose="020B0604020202020204" pitchFamily="34" charset="0"/>
              <a:buChar char="•"/>
              <a:defRPr/>
            </a:pPr>
            <a:r>
              <a:rPr lang="zh-TW" altLang="en-US" sz="3600" dirty="0">
                <a:latin typeface="DFKai-SB" panose="03000509000000000000" pitchFamily="65" charset="-120"/>
                <a:ea typeface="DFKai-SB" panose="03000509000000000000" pitchFamily="65" charset="-120"/>
                <a:cs typeface="Lora Regular Roman"/>
                <a:sym typeface="Lora"/>
              </a:rPr>
              <a:t>通過電子郵件將會議連結發送給其他人</a:t>
            </a:r>
            <a:endParaRPr lang="en-US" sz="3000" dirty="0">
              <a:solidFill>
                <a:schemeClr val="tx1"/>
              </a:solidFill>
              <a:latin typeface="Lora Regular Roman"/>
              <a:ea typeface="Lora Regular Roman"/>
              <a:cs typeface="Lora Regular Roman"/>
              <a:sym typeface="Lora"/>
            </a:endParaRPr>
          </a:p>
        </p:txBody>
      </p:sp>
      <p:sp>
        <p:nvSpPr>
          <p:cNvPr id="22" name="TextBox 21">
            <a:extLst>
              <a:ext uri="{FF2B5EF4-FFF2-40B4-BE49-F238E27FC236}">
                <a16:creationId xmlns:a16="http://schemas.microsoft.com/office/drawing/2014/main" id="{1790A0F5-547D-400C-A07A-4E8095AC3066}"/>
              </a:ext>
            </a:extLst>
          </p:cNvPr>
          <p:cNvSpPr txBox="1"/>
          <p:nvPr/>
        </p:nvSpPr>
        <p:spPr>
          <a:xfrm>
            <a:off x="856898" y="570436"/>
            <a:ext cx="15016515" cy="861774"/>
          </a:xfrm>
          <a:prstGeom prst="rect">
            <a:avLst/>
          </a:prstGeom>
          <a:noFill/>
        </p:spPr>
        <p:txBody>
          <a:bodyPr wrap="square" rtlCol="0">
            <a:spAutoFit/>
          </a:bodyPr>
          <a:lstStyle/>
          <a:p>
            <a:pPr lvl="0"/>
            <a:r>
              <a:rPr lang="zh-TW" alt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rPr>
              <a:t>編排以後的會議：摘要</a:t>
            </a:r>
            <a:endParaRPr lang="en-US" sz="5000" kern="1200" dirty="0">
              <a:solidFill>
                <a:srgbClr val="003366"/>
              </a:solidFill>
              <a:latin typeface="DFKai-SB" panose="03000509000000000000" pitchFamily="65" charset="-120"/>
              <a:ea typeface="DFKai-SB" panose="03000509000000000000" pitchFamily="65" charset="-120"/>
              <a:cs typeface="Arial" panose="020B0604020202020204" pitchFamily="34" charset="0"/>
              <a:sym typeface="Lora"/>
            </a:endParaRPr>
          </a:p>
        </p:txBody>
      </p:sp>
      <p:pic>
        <p:nvPicPr>
          <p:cNvPr id="2" name="Picture 1">
            <a:extLst>
              <a:ext uri="{FF2B5EF4-FFF2-40B4-BE49-F238E27FC236}">
                <a16:creationId xmlns:a16="http://schemas.microsoft.com/office/drawing/2014/main" id="{335D1ACA-9E23-44DE-8D38-7369A0996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595" y="1600167"/>
            <a:ext cx="3167780" cy="2120635"/>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3AB4DFA3-0200-4531-9A5B-0F84D7B92CA7}"/>
              </a:ext>
            </a:extLst>
          </p:cNvPr>
          <p:cNvGrpSpPr/>
          <p:nvPr/>
        </p:nvGrpSpPr>
        <p:grpSpPr>
          <a:xfrm>
            <a:off x="7586393" y="5255627"/>
            <a:ext cx="6506416" cy="1076370"/>
            <a:chOff x="7586393" y="5312779"/>
            <a:chExt cx="6506416" cy="1076370"/>
          </a:xfrm>
        </p:grpSpPr>
        <p:pic>
          <p:nvPicPr>
            <p:cNvPr id="5" name="Picture 4">
              <a:extLst>
                <a:ext uri="{FF2B5EF4-FFF2-40B4-BE49-F238E27FC236}">
                  <a16:creationId xmlns:a16="http://schemas.microsoft.com/office/drawing/2014/main" id="{C5277543-021F-4337-B0F7-64B1B45563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586393" y="5312779"/>
              <a:ext cx="6506416" cy="107637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E346026-0CE9-44D7-BAD2-A8BA51447D82}"/>
                </a:ext>
              </a:extLst>
            </p:cNvPr>
            <p:cNvSpPr/>
            <p:nvPr/>
          </p:nvSpPr>
          <p:spPr>
            <a:xfrm>
              <a:off x="9727485" y="5957319"/>
              <a:ext cx="1388188" cy="374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Graphic 18" descr="Email">
            <a:extLst>
              <a:ext uri="{FF2B5EF4-FFF2-40B4-BE49-F238E27FC236}">
                <a16:creationId xmlns:a16="http://schemas.microsoft.com/office/drawing/2014/main" id="{8A2FBB81-3D61-4A90-A677-0BF904BDDC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2954" y="6754219"/>
            <a:ext cx="1359109" cy="1359109"/>
          </a:xfrm>
          <a:prstGeom prst="rect">
            <a:avLst/>
          </a:prstGeom>
        </p:spPr>
      </p:pic>
      <p:pic>
        <p:nvPicPr>
          <p:cNvPr id="20" name="Graphic 19" descr="Send">
            <a:extLst>
              <a:ext uri="{FF2B5EF4-FFF2-40B4-BE49-F238E27FC236}">
                <a16:creationId xmlns:a16="http://schemas.microsoft.com/office/drawing/2014/main" id="{DD47C830-1015-4F4A-9AB0-3617C3E478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30649" y="6754219"/>
            <a:ext cx="1359109" cy="1359109"/>
          </a:xfrm>
          <a:prstGeom prst="rect">
            <a:avLst/>
          </a:prstGeom>
        </p:spPr>
      </p:pic>
      <p:pic>
        <p:nvPicPr>
          <p:cNvPr id="16" name="Picture 15">
            <a:extLst>
              <a:ext uri="{FF2B5EF4-FFF2-40B4-BE49-F238E27FC236}">
                <a16:creationId xmlns:a16="http://schemas.microsoft.com/office/drawing/2014/main" id="{E423B0F3-CA44-4520-B173-150D5DFB05B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12866737" y="3469886"/>
            <a:ext cx="1226072" cy="1514559"/>
          </a:xfrm>
          <a:prstGeom prst="rect">
            <a:avLst/>
          </a:prstGeom>
          <a:ln>
            <a:noFill/>
          </a:ln>
          <a:effectLst>
            <a:outerShdw blurRad="292100" dist="139700" dir="2700000" algn="tl" rotWithShape="0">
              <a:srgbClr val="333333">
                <a:alpha val="65000"/>
              </a:srgbClr>
            </a:outerShdw>
          </a:effectLst>
        </p:spPr>
      </p:pic>
      <p:graphicFrame>
        <p:nvGraphicFramePr>
          <p:cNvPr id="12" name="Table 9">
            <a:extLst>
              <a:ext uri="{FF2B5EF4-FFF2-40B4-BE49-F238E27FC236}">
                <a16:creationId xmlns:a16="http://schemas.microsoft.com/office/drawing/2014/main" id="{B823ECD9-CABC-48FD-AFF7-B364041ECA59}"/>
              </a:ext>
            </a:extLst>
          </p:cNvPr>
          <p:cNvGraphicFramePr>
            <a:graphicFrameLocks/>
          </p:cNvGraphicFramePr>
          <p:nvPr>
            <p:extLst>
              <p:ext uri="{D42A27DB-BD31-4B8C-83A1-F6EECF244321}">
                <p14:modId xmlns:p14="http://schemas.microsoft.com/office/powerpoint/2010/main" val="1858974113"/>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554568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p:txBody>
          <a:bodyPr>
            <a:normAutofit/>
          </a:bodyPr>
          <a:lstStyle/>
          <a:p>
            <a:r>
              <a:rPr lang="zh-TW" altLang="en-US" sz="7200" b="1" dirty="0">
                <a:solidFill>
                  <a:schemeClr val="bg1"/>
                </a:solidFill>
                <a:latin typeface="DFKai-SB" panose="03000509000000000000" pitchFamily="65" charset="-120"/>
                <a:ea typeface="DFKai-SB" panose="03000509000000000000" pitchFamily="65" charset="-120"/>
                <a:cs typeface="Arial" panose="020B0604020202020204" pitchFamily="34" charset="0"/>
              </a:rPr>
              <a:t>摘要</a:t>
            </a:r>
            <a:endParaRPr lang="en-US" sz="72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735882-53D7-4416-9C37-ED52FF8965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1836" y="4947423"/>
            <a:ext cx="966303" cy="915060"/>
          </a:xfrm>
          <a:prstGeom prst="rect">
            <a:avLst/>
          </a:prstGeom>
        </p:spPr>
      </p:pic>
      <p:pic>
        <p:nvPicPr>
          <p:cNvPr id="1028" name="Picture 4" descr="macbook pro displaying group of people">
            <a:extLst>
              <a:ext uri="{FF2B5EF4-FFF2-40B4-BE49-F238E27FC236}">
                <a16:creationId xmlns:a16="http://schemas.microsoft.com/office/drawing/2014/main" id="{026EE453-B275-4BD3-A350-9AC444DFF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4975" y="2858705"/>
            <a:ext cx="7258050" cy="54435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3A0DF1F-CD17-4B69-96EA-483872F37328}"/>
              </a:ext>
            </a:extLst>
          </p:cNvPr>
          <p:cNvSpPr/>
          <p:nvPr/>
        </p:nvSpPr>
        <p:spPr>
          <a:xfrm>
            <a:off x="10901363" y="7987244"/>
            <a:ext cx="1990365" cy="323165"/>
          </a:xfrm>
          <a:prstGeom prst="rect">
            <a:avLst/>
          </a:prstGeom>
        </p:spPr>
        <p:txBody>
          <a:bodyPr wrap="square">
            <a:spAutoFit/>
          </a:bodyPr>
          <a:lstStyle/>
          <a:p>
            <a:pPr defTabSz="1371600">
              <a:buClrTx/>
            </a:pPr>
            <a:r>
              <a:rPr lang="en-US" sz="1500" kern="1200" dirty="0">
                <a:solidFill>
                  <a:prstClr val="white">
                    <a:lumMod val="95000"/>
                  </a:prstClr>
                </a:solidFill>
                <a:latin typeface="Calibri" panose="020F0502020204030204"/>
                <a:ea typeface="+mn-ea"/>
                <a:cs typeface="+mn-cs"/>
              </a:rPr>
              <a:t>(Montgomery, 2020)</a:t>
            </a:r>
          </a:p>
        </p:txBody>
      </p:sp>
      <p:graphicFrame>
        <p:nvGraphicFramePr>
          <p:cNvPr id="11" name="Table 9">
            <a:extLst>
              <a:ext uri="{FF2B5EF4-FFF2-40B4-BE49-F238E27FC236}">
                <a16:creationId xmlns:a16="http://schemas.microsoft.com/office/drawing/2014/main" id="{01C696B2-4D21-45CD-9C6F-580D23C7A8CA}"/>
              </a:ext>
            </a:extLst>
          </p:cNvPr>
          <p:cNvGraphicFramePr>
            <a:graphicFrameLocks/>
          </p:cNvGraphicFramePr>
          <p:nvPr>
            <p:extLst>
              <p:ext uri="{D42A27DB-BD31-4B8C-83A1-F6EECF244321}">
                <p14:modId xmlns:p14="http://schemas.microsoft.com/office/powerpoint/2010/main" val="846629941"/>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摘要</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40597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89BB-1549-473A-9563-77A969AF44D0}"/>
              </a:ext>
            </a:extLst>
          </p:cNvPr>
          <p:cNvSpPr>
            <a:spLocks noGrp="1"/>
          </p:cNvSpPr>
          <p:nvPr>
            <p:ph type="title"/>
          </p:nvPr>
        </p:nvSpPr>
        <p:spPr/>
        <p:txBody>
          <a:bodyPr/>
          <a:lstStyle/>
          <a:p>
            <a:r>
              <a:rPr lang="zh-TW" altLang="en-US" dirty="0">
                <a:solidFill>
                  <a:srgbClr val="003366"/>
                </a:solidFill>
                <a:latin typeface="DFKai-SB" panose="03000509000000000000" pitchFamily="65" charset="-120"/>
                <a:ea typeface="DFKai-SB" panose="03000509000000000000" pitchFamily="65" charset="-120"/>
                <a:cs typeface="Arial" panose="020B0604020202020204" pitchFamily="34" charset="0"/>
              </a:rPr>
              <a:t>我們學會了：</a:t>
            </a:r>
            <a:r>
              <a:rPr lang="en-US" dirty="0">
                <a:solidFill>
                  <a:srgbClr val="003366"/>
                </a:solidFill>
                <a:latin typeface="Arial" panose="020B0604020202020204" pitchFamily="34" charset="0"/>
                <a:cs typeface="Arial" panose="020B0604020202020204" pitchFamily="34" charset="0"/>
              </a:rPr>
              <a:t> </a:t>
            </a:r>
            <a:endParaRPr lang="en-US" dirty="0"/>
          </a:p>
        </p:txBody>
      </p:sp>
      <p:grpSp>
        <p:nvGrpSpPr>
          <p:cNvPr id="3" name="Group 2">
            <a:extLst>
              <a:ext uri="{FF2B5EF4-FFF2-40B4-BE49-F238E27FC236}">
                <a16:creationId xmlns:a16="http://schemas.microsoft.com/office/drawing/2014/main" id="{F2438369-35B8-4E3B-9ADB-7A57688CA7C3}"/>
              </a:ext>
            </a:extLst>
          </p:cNvPr>
          <p:cNvGrpSpPr/>
          <p:nvPr/>
        </p:nvGrpSpPr>
        <p:grpSpPr>
          <a:xfrm>
            <a:off x="1606325" y="2523236"/>
            <a:ext cx="15075351" cy="3726359"/>
            <a:chOff x="1408681" y="3334398"/>
            <a:chExt cx="15075351" cy="3726359"/>
          </a:xfrm>
        </p:grpSpPr>
        <p:sp>
          <p:nvSpPr>
            <p:cNvPr id="4" name="TextBox 3">
              <a:extLst>
                <a:ext uri="{FF2B5EF4-FFF2-40B4-BE49-F238E27FC236}">
                  <a16:creationId xmlns:a16="http://schemas.microsoft.com/office/drawing/2014/main" id="{C61F79A0-FDEE-4481-97BD-AEB80016AB77}"/>
                </a:ext>
              </a:extLst>
            </p:cNvPr>
            <p:cNvSpPr txBox="1"/>
            <p:nvPr/>
          </p:nvSpPr>
          <p:spPr>
            <a:xfrm>
              <a:off x="1408681" y="3336973"/>
              <a:ext cx="3709556" cy="677108"/>
            </a:xfrm>
            <a:prstGeom prst="rect">
              <a:avLst/>
            </a:prstGeom>
            <a:noFill/>
            <a:ln>
              <a:noFill/>
            </a:ln>
          </p:spPr>
          <p:txBody>
            <a:bodyPr wrap="square" rtlCol="0">
              <a:spAutoFit/>
            </a:bodyPr>
            <a:lstStyle/>
            <a:p>
              <a:r>
                <a:rPr lang="zh-TW" altLang="en-US" sz="3800" dirty="0">
                  <a:latin typeface="DFKai-SB" panose="03000509000000000000" pitchFamily="65" charset="-120"/>
                  <a:ea typeface="DFKai-SB" panose="03000509000000000000" pitchFamily="65" charset="-120"/>
                </a:rPr>
                <a:t>建立</a:t>
              </a:r>
              <a:r>
                <a:rPr lang="zh-TW" altLang="en-US" sz="3800" dirty="0"/>
                <a:t> </a:t>
              </a:r>
              <a:r>
                <a:rPr lang="en-US" altLang="zh-TW" sz="3800" dirty="0"/>
                <a:t>Zoom </a:t>
              </a:r>
              <a:r>
                <a:rPr lang="zh-TW" altLang="en-US" sz="3800" dirty="0">
                  <a:latin typeface="DFKai-SB" panose="03000509000000000000" pitchFamily="65" charset="-120"/>
                  <a:ea typeface="DFKai-SB" panose="03000509000000000000" pitchFamily="65" charset="-120"/>
                </a:rPr>
                <a:t>帳戶</a:t>
              </a:r>
              <a:endParaRPr lang="en-US" sz="3800" dirty="0">
                <a:latin typeface="DFKai-SB" panose="03000509000000000000" pitchFamily="65" charset="-120"/>
                <a:ea typeface="DFKai-SB" panose="03000509000000000000" pitchFamily="65" charset="-120"/>
              </a:endParaRPr>
            </a:p>
          </p:txBody>
        </p:sp>
        <p:sp>
          <p:nvSpPr>
            <p:cNvPr id="5" name="TextBox 4">
              <a:extLst>
                <a:ext uri="{FF2B5EF4-FFF2-40B4-BE49-F238E27FC236}">
                  <a16:creationId xmlns:a16="http://schemas.microsoft.com/office/drawing/2014/main" id="{08DE5B1E-38DE-41A9-891D-71DDD75BECBB}"/>
                </a:ext>
              </a:extLst>
            </p:cNvPr>
            <p:cNvSpPr txBox="1"/>
            <p:nvPr/>
          </p:nvSpPr>
          <p:spPr>
            <a:xfrm>
              <a:off x="6997147" y="3334398"/>
              <a:ext cx="3302724" cy="677108"/>
            </a:xfrm>
            <a:prstGeom prst="rect">
              <a:avLst/>
            </a:prstGeom>
            <a:noFill/>
            <a:ln>
              <a:noFill/>
            </a:ln>
          </p:spPr>
          <p:txBody>
            <a:bodyPr wrap="square" rtlCol="0">
              <a:spAutoFit/>
            </a:bodyPr>
            <a:lstStyle/>
            <a:p>
              <a:r>
                <a:rPr lang="zh-TW" altLang="en-US" sz="3800" dirty="0">
                  <a:latin typeface="DFKai-SB" panose="03000509000000000000" pitchFamily="65" charset="-120"/>
                  <a:ea typeface="DFKai-SB" panose="03000509000000000000" pitchFamily="65" charset="-120"/>
                  <a:cs typeface="Arial" panose="020B0604020202020204" pitchFamily="34" charset="0"/>
                </a:rPr>
                <a:t>即時建立會議</a:t>
              </a:r>
              <a:endParaRPr lang="en-US" sz="3800" dirty="0"/>
            </a:p>
          </p:txBody>
        </p:sp>
        <p:sp>
          <p:nvSpPr>
            <p:cNvPr id="6" name="TextBox 5">
              <a:extLst>
                <a:ext uri="{FF2B5EF4-FFF2-40B4-BE49-F238E27FC236}">
                  <a16:creationId xmlns:a16="http://schemas.microsoft.com/office/drawing/2014/main" id="{0C31EB42-C53D-43D1-A2F1-5912CBB6E79B}"/>
                </a:ext>
              </a:extLst>
            </p:cNvPr>
            <p:cNvSpPr txBox="1"/>
            <p:nvPr/>
          </p:nvSpPr>
          <p:spPr>
            <a:xfrm>
              <a:off x="12390785" y="3336973"/>
              <a:ext cx="4093247" cy="677108"/>
            </a:xfrm>
            <a:prstGeom prst="rect">
              <a:avLst/>
            </a:prstGeom>
            <a:noFill/>
            <a:ln>
              <a:noFill/>
            </a:ln>
          </p:spPr>
          <p:txBody>
            <a:bodyPr wrap="square" rtlCol="0">
              <a:spAutoFit/>
            </a:bodyPr>
            <a:lstStyle/>
            <a:p>
              <a:r>
                <a:rPr lang="zh-TW" altLang="en-US" sz="3800" dirty="0">
                  <a:latin typeface="DFKai-SB" panose="03000509000000000000" pitchFamily="65" charset="-120"/>
                  <a:ea typeface="DFKai-SB" panose="03000509000000000000" pitchFamily="65" charset="-120"/>
                  <a:cs typeface="Arial" panose="020B0604020202020204" pitchFamily="34" charset="0"/>
                </a:rPr>
                <a:t>編排以後的會議</a:t>
              </a:r>
              <a:endParaRPr lang="en-US" sz="3800" dirty="0">
                <a:latin typeface="DFKai-SB" panose="03000509000000000000" pitchFamily="65" charset="-120"/>
                <a:ea typeface="DFKai-SB" panose="03000509000000000000" pitchFamily="65" charset="-120"/>
              </a:endParaRPr>
            </a:p>
          </p:txBody>
        </p:sp>
        <p:pic>
          <p:nvPicPr>
            <p:cNvPr id="7" name="Picture 6">
              <a:extLst>
                <a:ext uri="{FF2B5EF4-FFF2-40B4-BE49-F238E27FC236}">
                  <a16:creationId xmlns:a16="http://schemas.microsoft.com/office/drawing/2014/main" id="{845C2201-1AF5-4454-804B-5E2E77B808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08681" y="5275140"/>
              <a:ext cx="3709556" cy="17856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5569D5E-DF93-4DB0-A4B8-B45A609A11E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6964" r="3358"/>
            <a:stretch/>
          </p:blipFill>
          <p:spPr>
            <a:xfrm>
              <a:off x="7841420" y="5275140"/>
              <a:ext cx="1435100" cy="16764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C1393A-EB1F-46E7-9EFE-B31F8211728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3656644" y="5275140"/>
              <a:ext cx="1327150" cy="1639420"/>
            </a:xfrm>
            <a:prstGeom prst="rect">
              <a:avLst/>
            </a:prstGeom>
            <a:ln>
              <a:noFill/>
            </a:ln>
            <a:effectLst>
              <a:outerShdw blurRad="292100" dist="139700" dir="2700000" algn="tl" rotWithShape="0">
                <a:srgbClr val="333333">
                  <a:alpha val="65000"/>
                </a:srgbClr>
              </a:outerShdw>
            </a:effectLst>
          </p:spPr>
        </p:pic>
      </p:grpSp>
      <p:graphicFrame>
        <p:nvGraphicFramePr>
          <p:cNvPr id="11" name="Table 9">
            <a:extLst>
              <a:ext uri="{FF2B5EF4-FFF2-40B4-BE49-F238E27FC236}">
                <a16:creationId xmlns:a16="http://schemas.microsoft.com/office/drawing/2014/main" id="{79DA994F-7451-4E42-9E07-7D57E010D7A7}"/>
              </a:ext>
            </a:extLst>
          </p:cNvPr>
          <p:cNvGraphicFramePr>
            <a:graphicFrameLocks/>
          </p:cNvGraphicFramePr>
          <p:nvPr>
            <p:extLst>
              <p:ext uri="{D42A27DB-BD31-4B8C-83A1-F6EECF244321}">
                <p14:modId xmlns:p14="http://schemas.microsoft.com/office/powerpoint/2010/main" val="3601816351"/>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摘要</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821806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89BB-1549-473A-9563-77A969AF44D0}"/>
              </a:ext>
            </a:extLst>
          </p:cNvPr>
          <p:cNvSpPr>
            <a:spLocks noGrp="1"/>
          </p:cNvSpPr>
          <p:nvPr>
            <p:ph type="title"/>
          </p:nvPr>
        </p:nvSpPr>
        <p:spPr/>
        <p:txBody>
          <a:bodyPr/>
          <a:lstStyle/>
          <a:p>
            <a:r>
              <a:rPr lang="zh-TW" altLang="en-US" dirty="0">
                <a:solidFill>
                  <a:srgbClr val="003366"/>
                </a:solidFill>
                <a:latin typeface="DFKai-SB" panose="03000509000000000000" pitchFamily="65" charset="-120"/>
                <a:ea typeface="DFKai-SB" panose="03000509000000000000" pitchFamily="65" charset="-120"/>
                <a:cs typeface="Arial" panose="020B0604020202020204" pitchFamily="34" charset="0"/>
              </a:rPr>
              <a:t>我們學會了：</a:t>
            </a:r>
            <a:r>
              <a:rPr lang="en-US" dirty="0">
                <a:solidFill>
                  <a:srgbClr val="003366"/>
                </a:solidFill>
                <a:latin typeface="Arial" panose="020B0604020202020204" pitchFamily="34" charset="0"/>
                <a:cs typeface="Arial" panose="020B0604020202020204" pitchFamily="34" charset="0"/>
              </a:rPr>
              <a:t> </a:t>
            </a:r>
            <a:endParaRPr lang="en-US" dirty="0"/>
          </a:p>
        </p:txBody>
      </p:sp>
      <p:grpSp>
        <p:nvGrpSpPr>
          <p:cNvPr id="3" name="Group 2">
            <a:extLst>
              <a:ext uri="{FF2B5EF4-FFF2-40B4-BE49-F238E27FC236}">
                <a16:creationId xmlns:a16="http://schemas.microsoft.com/office/drawing/2014/main" id="{F2438369-35B8-4E3B-9ADB-7A57688CA7C3}"/>
              </a:ext>
            </a:extLst>
          </p:cNvPr>
          <p:cNvGrpSpPr/>
          <p:nvPr/>
        </p:nvGrpSpPr>
        <p:grpSpPr>
          <a:xfrm>
            <a:off x="1606325" y="2523236"/>
            <a:ext cx="15075351" cy="3726359"/>
            <a:chOff x="1408681" y="3334398"/>
            <a:chExt cx="15075351" cy="3726359"/>
          </a:xfrm>
        </p:grpSpPr>
        <p:sp>
          <p:nvSpPr>
            <p:cNvPr id="4" name="TextBox 3">
              <a:extLst>
                <a:ext uri="{FF2B5EF4-FFF2-40B4-BE49-F238E27FC236}">
                  <a16:creationId xmlns:a16="http://schemas.microsoft.com/office/drawing/2014/main" id="{C61F79A0-FDEE-4481-97BD-AEB80016AB77}"/>
                </a:ext>
              </a:extLst>
            </p:cNvPr>
            <p:cNvSpPr txBox="1"/>
            <p:nvPr/>
          </p:nvSpPr>
          <p:spPr>
            <a:xfrm>
              <a:off x="1408681" y="3334398"/>
              <a:ext cx="3644412" cy="677108"/>
            </a:xfrm>
            <a:prstGeom prst="rect">
              <a:avLst/>
            </a:prstGeom>
            <a:noFill/>
            <a:ln>
              <a:noFill/>
            </a:ln>
          </p:spPr>
          <p:txBody>
            <a:bodyPr wrap="square" rtlCol="0">
              <a:spAutoFit/>
            </a:bodyPr>
            <a:lstStyle/>
            <a:p>
              <a:r>
                <a:rPr lang="zh-TW" altLang="en-US" sz="3800" dirty="0">
                  <a:latin typeface="DFKai-SB" panose="03000509000000000000" pitchFamily="65" charset="-120"/>
                  <a:ea typeface="DFKai-SB" panose="03000509000000000000" pitchFamily="65" charset="-120"/>
                </a:rPr>
                <a:t>建立</a:t>
              </a:r>
              <a:r>
                <a:rPr lang="zh-TW" altLang="en-US" sz="3800" dirty="0"/>
                <a:t> </a:t>
              </a:r>
              <a:r>
                <a:rPr lang="en-US" altLang="zh-TW" sz="3800" dirty="0"/>
                <a:t>Zoom </a:t>
              </a:r>
              <a:r>
                <a:rPr lang="zh-TW" altLang="en-US" sz="3800" dirty="0">
                  <a:latin typeface="DFKai-SB" panose="03000509000000000000" pitchFamily="65" charset="-120"/>
                  <a:ea typeface="DFKai-SB" panose="03000509000000000000" pitchFamily="65" charset="-120"/>
                </a:rPr>
                <a:t>帳戶</a:t>
              </a:r>
              <a:endParaRPr lang="en-US" sz="3800" dirty="0">
                <a:latin typeface="DFKai-SB" panose="03000509000000000000" pitchFamily="65" charset="-120"/>
                <a:ea typeface="DFKai-SB" panose="03000509000000000000" pitchFamily="65" charset="-120"/>
              </a:endParaRPr>
            </a:p>
          </p:txBody>
        </p:sp>
        <p:sp>
          <p:nvSpPr>
            <p:cNvPr id="5" name="TextBox 4">
              <a:extLst>
                <a:ext uri="{FF2B5EF4-FFF2-40B4-BE49-F238E27FC236}">
                  <a16:creationId xmlns:a16="http://schemas.microsoft.com/office/drawing/2014/main" id="{08DE5B1E-38DE-41A9-891D-71DDD75BECBB}"/>
                </a:ext>
              </a:extLst>
            </p:cNvPr>
            <p:cNvSpPr txBox="1"/>
            <p:nvPr/>
          </p:nvSpPr>
          <p:spPr>
            <a:xfrm>
              <a:off x="6997147" y="3334398"/>
              <a:ext cx="3302724" cy="677108"/>
            </a:xfrm>
            <a:prstGeom prst="rect">
              <a:avLst/>
            </a:prstGeom>
            <a:noFill/>
            <a:ln>
              <a:noFill/>
            </a:ln>
          </p:spPr>
          <p:txBody>
            <a:bodyPr wrap="square" rtlCol="0">
              <a:spAutoFit/>
            </a:bodyPr>
            <a:lstStyle/>
            <a:p>
              <a:r>
                <a:rPr lang="zh-TW" altLang="en-US" sz="3800" dirty="0">
                  <a:latin typeface="DFKai-SB" panose="03000509000000000000" pitchFamily="65" charset="-120"/>
                  <a:ea typeface="DFKai-SB" panose="03000509000000000000" pitchFamily="65" charset="-120"/>
                  <a:cs typeface="Arial" panose="020B0604020202020204" pitchFamily="34" charset="0"/>
                </a:rPr>
                <a:t>即時建立會議</a:t>
              </a:r>
              <a:endParaRPr lang="en-US" sz="3800" dirty="0"/>
            </a:p>
          </p:txBody>
        </p:sp>
        <p:sp>
          <p:nvSpPr>
            <p:cNvPr id="6" name="TextBox 5">
              <a:extLst>
                <a:ext uri="{FF2B5EF4-FFF2-40B4-BE49-F238E27FC236}">
                  <a16:creationId xmlns:a16="http://schemas.microsoft.com/office/drawing/2014/main" id="{0C31EB42-C53D-43D1-A2F1-5912CBB6E79B}"/>
                </a:ext>
              </a:extLst>
            </p:cNvPr>
            <p:cNvSpPr txBox="1"/>
            <p:nvPr/>
          </p:nvSpPr>
          <p:spPr>
            <a:xfrm>
              <a:off x="12390785" y="3336973"/>
              <a:ext cx="4093247" cy="677108"/>
            </a:xfrm>
            <a:prstGeom prst="rect">
              <a:avLst/>
            </a:prstGeom>
            <a:noFill/>
            <a:ln>
              <a:noFill/>
            </a:ln>
          </p:spPr>
          <p:txBody>
            <a:bodyPr wrap="square" rtlCol="0">
              <a:spAutoFit/>
            </a:bodyPr>
            <a:lstStyle/>
            <a:p>
              <a:r>
                <a:rPr lang="zh-TW" altLang="en-US" sz="3800" dirty="0">
                  <a:latin typeface="DFKai-SB" panose="03000509000000000000" pitchFamily="65" charset="-120"/>
                  <a:ea typeface="DFKai-SB" panose="03000509000000000000" pitchFamily="65" charset="-120"/>
                  <a:cs typeface="Arial" panose="020B0604020202020204" pitchFamily="34" charset="0"/>
                </a:rPr>
                <a:t>編排以後的會議</a:t>
              </a:r>
              <a:endParaRPr lang="en-US" sz="3800" dirty="0">
                <a:latin typeface="DFKai-SB" panose="03000509000000000000" pitchFamily="65" charset="-120"/>
                <a:ea typeface="DFKai-SB" panose="03000509000000000000" pitchFamily="65" charset="-120"/>
              </a:endParaRPr>
            </a:p>
          </p:txBody>
        </p:sp>
        <p:pic>
          <p:nvPicPr>
            <p:cNvPr id="7" name="Picture 6">
              <a:extLst>
                <a:ext uri="{FF2B5EF4-FFF2-40B4-BE49-F238E27FC236}">
                  <a16:creationId xmlns:a16="http://schemas.microsoft.com/office/drawing/2014/main" id="{845C2201-1AF5-4454-804B-5E2E77B808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08681" y="5275140"/>
              <a:ext cx="3709556" cy="17856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5569D5E-DF93-4DB0-A4B8-B45A609A11E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6964" r="3358"/>
            <a:stretch/>
          </p:blipFill>
          <p:spPr>
            <a:xfrm>
              <a:off x="7841420" y="5275140"/>
              <a:ext cx="1435100" cy="16764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C1393A-EB1F-46E7-9EFE-B31F8211728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3656644" y="5275140"/>
              <a:ext cx="1327150" cy="1639420"/>
            </a:xfrm>
            <a:prstGeom prst="rect">
              <a:avLst/>
            </a:prstGeom>
            <a:ln>
              <a:noFill/>
            </a:ln>
            <a:effectLst>
              <a:outerShdw blurRad="292100" dist="139700" dir="2700000" algn="tl" rotWithShape="0">
                <a:srgbClr val="333333">
                  <a:alpha val="65000"/>
                </a:srgbClr>
              </a:outerShdw>
            </a:effectLst>
          </p:spPr>
        </p:pic>
      </p:grpSp>
      <p:sp>
        <p:nvSpPr>
          <p:cNvPr id="11" name="TextBox 10">
            <a:extLst>
              <a:ext uri="{FF2B5EF4-FFF2-40B4-BE49-F238E27FC236}">
                <a16:creationId xmlns:a16="http://schemas.microsoft.com/office/drawing/2014/main" id="{DAA5AEE7-BB3C-4500-85C7-76AC597E2A84}"/>
              </a:ext>
            </a:extLst>
          </p:cNvPr>
          <p:cNvSpPr txBox="1"/>
          <p:nvPr/>
        </p:nvSpPr>
        <p:spPr>
          <a:xfrm>
            <a:off x="701154" y="7190988"/>
            <a:ext cx="16329545" cy="1212640"/>
          </a:xfrm>
          <a:prstGeom prst="rect">
            <a:avLst/>
          </a:prstGeom>
          <a:noFill/>
        </p:spPr>
        <p:txBody>
          <a:bodyPr wrap="square" rtlCol="0">
            <a:spAutoFit/>
          </a:bodyPr>
          <a:lstStyle/>
          <a:p>
            <a:pPr>
              <a:lnSpc>
                <a:spcPct val="130000"/>
              </a:lnSpc>
            </a:pPr>
            <a:r>
              <a:rPr lang="zh-TW" altLang="en-US" sz="2800" dirty="0">
                <a:solidFill>
                  <a:schemeClr val="tx1"/>
                </a:solidFill>
                <a:latin typeface="DFKai-SB" panose="03000509000000000000" pitchFamily="65" charset="-120"/>
                <a:ea typeface="DFKai-SB" panose="03000509000000000000" pitchFamily="65" charset="-120"/>
              </a:rPr>
              <a:t>如果您對舉行 </a:t>
            </a:r>
            <a:r>
              <a:rPr lang="en-US" altLang="zh-TW" sz="2800" dirty="0">
                <a:solidFill>
                  <a:schemeClr val="tx1"/>
                </a:solidFill>
                <a:latin typeface="Arial" panose="020B0604020202020204" pitchFamily="34" charset="0"/>
                <a:ea typeface="DFKai-SB" panose="03000509000000000000" pitchFamily="65" charset="-120"/>
                <a:cs typeface="Arial" panose="020B0604020202020204" pitchFamily="34" charset="0"/>
              </a:rPr>
              <a:t>Zoom </a:t>
            </a:r>
            <a:r>
              <a:rPr lang="zh-TW" altLang="en-US" sz="2800" dirty="0">
                <a:solidFill>
                  <a:schemeClr val="tx1"/>
                </a:solidFill>
                <a:latin typeface="DFKai-SB" panose="03000509000000000000" pitchFamily="65" charset="-120"/>
                <a:ea typeface="DFKai-SB" panose="03000509000000000000" pitchFamily="65" charset="-120"/>
              </a:rPr>
              <a:t>會議感興趣，這些技能會非常有用。組織會議可能包括與您的照顧者會談或與支援小組的朋友進行群組通話。</a:t>
            </a:r>
            <a:endParaRPr lang="en-US" sz="2800" dirty="0">
              <a:solidFill>
                <a:schemeClr val="tx1"/>
              </a:solidFill>
              <a:latin typeface="DFKai-SB" panose="03000509000000000000" pitchFamily="65" charset="-120"/>
              <a:ea typeface="DFKai-SB" panose="03000509000000000000" pitchFamily="65" charset="-120"/>
            </a:endParaRPr>
          </a:p>
        </p:txBody>
      </p:sp>
      <p:graphicFrame>
        <p:nvGraphicFramePr>
          <p:cNvPr id="12" name="Table 9">
            <a:extLst>
              <a:ext uri="{FF2B5EF4-FFF2-40B4-BE49-F238E27FC236}">
                <a16:creationId xmlns:a16="http://schemas.microsoft.com/office/drawing/2014/main" id="{A1F6DB41-E2AC-4FF0-94A2-DAC5FD45359B}"/>
              </a:ext>
            </a:extLst>
          </p:cNvPr>
          <p:cNvGraphicFramePr>
            <a:graphicFrameLocks/>
          </p:cNvGraphicFramePr>
          <p:nvPr>
            <p:extLst>
              <p:ext uri="{D42A27DB-BD31-4B8C-83A1-F6EECF244321}">
                <p14:modId xmlns:p14="http://schemas.microsoft.com/office/powerpoint/2010/main" val="3601816351"/>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 </a:t>
                      </a:r>
                      <a:r>
                        <a:rPr lang="en-US" altLang="zh-CN" sz="1800" b="0" dirty="0">
                          <a:solidFill>
                            <a:schemeClr val="bg2">
                              <a:lumMod val="50000"/>
                            </a:schemeClr>
                          </a:solidFill>
                          <a:latin typeface="Arial" panose="020B0604020202020204" pitchFamily="34" charset="0"/>
                          <a:ea typeface="DFKai-SB" panose="03000509000000000000" pitchFamily="65" charset="-120"/>
                          <a:cs typeface="Arial" panose="020B0604020202020204" pitchFamily="34" charset="0"/>
                        </a:rPr>
                        <a:t>Zoom </a:t>
                      </a:r>
                      <a:r>
                        <a:rPr lang="zh-CN" altLang="en-US" sz="2000" b="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帳戶</a:t>
                      </a:r>
                      <a:endParaRPr lang="en-US" sz="18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1371600" rtl="0" eaLnBrk="1" latinLnBrk="0" hangingPunct="1"/>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摘要</a:t>
                      </a:r>
                      <a:endParaRPr lang="en-US" sz="2000" b="1"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994461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a:xfrm>
            <a:off x="1257300" y="547694"/>
            <a:ext cx="16098716" cy="2779706"/>
          </a:xfrm>
        </p:spPr>
        <p:txBody>
          <a:bodyPr>
            <a:noAutofit/>
          </a:bodyPr>
          <a:lstStyle/>
          <a:p>
            <a:r>
              <a:rPr lang="zh-TW" altLang="en-US" dirty="0">
                <a:solidFill>
                  <a:srgbClr val="003366"/>
                </a:solidFill>
                <a:latin typeface="DFKai-SB" panose="03000509000000000000" pitchFamily="65" charset="-120"/>
                <a:ea typeface="DFKai-SB" panose="03000509000000000000" pitchFamily="65" charset="-120"/>
                <a:cs typeface="Arial" panose="020B0604020202020204" pitchFamily="34" charset="0"/>
              </a:rPr>
              <a:t>問題？</a:t>
            </a:r>
            <a:br>
              <a:rPr lang="en-US" sz="5500" dirty="0">
                <a:solidFill>
                  <a:srgbClr val="003366"/>
                </a:solidFill>
                <a:latin typeface="Arial" panose="020B0604020202020204" pitchFamily="34" charset="0"/>
                <a:cs typeface="Arial" panose="020B0604020202020204" pitchFamily="34" charset="0"/>
              </a:rPr>
            </a:br>
            <a:br>
              <a:rPr lang="en-US" sz="4400" dirty="0">
                <a:solidFill>
                  <a:srgbClr val="003366"/>
                </a:solidFill>
                <a:latin typeface="Arial" panose="020B0604020202020204" pitchFamily="34" charset="0"/>
                <a:cs typeface="Arial" panose="020B0604020202020204" pitchFamily="34" charset="0"/>
              </a:rPr>
            </a:br>
            <a:r>
              <a:rPr lang="zh-TW" altLang="en-US" sz="4400" dirty="0">
                <a:solidFill>
                  <a:srgbClr val="003366"/>
                </a:solidFill>
                <a:latin typeface="DFKai-SB" panose="03000509000000000000" pitchFamily="65" charset="-120"/>
                <a:ea typeface="DFKai-SB" panose="03000509000000000000" pitchFamily="65" charset="-120"/>
                <a:cs typeface="Arial" panose="020B0604020202020204" pitchFamily="34" charset="0"/>
              </a:rPr>
              <a:t>以下是使用 </a:t>
            </a:r>
            <a:r>
              <a:rPr lang="en-US" altLang="zh-TW" sz="4400" dirty="0">
                <a:solidFill>
                  <a:srgbClr val="003366"/>
                </a:solidFill>
                <a:latin typeface="Arial" panose="020B0604020202020204" pitchFamily="34" charset="0"/>
                <a:ea typeface="DFKai-SB" panose="03000509000000000000" pitchFamily="65" charset="-120"/>
                <a:cs typeface="Arial" panose="020B0604020202020204" pitchFamily="34" charset="0"/>
              </a:rPr>
              <a:t>Zoom</a:t>
            </a:r>
            <a:r>
              <a:rPr lang="en-US" altLang="zh-TW" sz="4400" dirty="0">
                <a:solidFill>
                  <a:srgbClr val="003366"/>
                </a:solidFill>
                <a:latin typeface="DFKai-SB" panose="03000509000000000000" pitchFamily="65" charset="-120"/>
                <a:ea typeface="DFKai-SB" panose="03000509000000000000" pitchFamily="65" charset="-120"/>
                <a:cs typeface="Arial" panose="020B0604020202020204" pitchFamily="34" charset="0"/>
              </a:rPr>
              <a:t> </a:t>
            </a:r>
            <a:r>
              <a:rPr lang="zh-TW" altLang="en-US" sz="4400" dirty="0">
                <a:solidFill>
                  <a:srgbClr val="003366"/>
                </a:solidFill>
                <a:latin typeface="DFKai-SB" panose="03000509000000000000" pitchFamily="65" charset="-120"/>
                <a:ea typeface="DFKai-SB" panose="03000509000000000000" pitchFamily="65" charset="-120"/>
                <a:cs typeface="Arial" panose="020B0604020202020204" pitchFamily="34" charset="0"/>
              </a:rPr>
              <a:t>進行健康管理的免費資源的例子：</a:t>
            </a:r>
            <a:endParaRPr lang="en-US" sz="5500" dirty="0">
              <a:solidFill>
                <a:srgbClr val="003366"/>
              </a:solidFill>
              <a:latin typeface="DFKai-SB" panose="03000509000000000000" pitchFamily="65" charset="-120"/>
              <a:ea typeface="DFKai-SB" panose="03000509000000000000" pitchFamily="65" charset="-120"/>
              <a:cs typeface="Arial" panose="020B0604020202020204" pitchFamily="34" charset="0"/>
            </a:endParaRP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300" y="3564378"/>
            <a:ext cx="16098716" cy="6118469"/>
          </a:xfrm>
        </p:spPr>
        <p:txBody>
          <a:bodyPr>
            <a:normAutofit/>
          </a:bodyPr>
          <a:lstStyle/>
          <a:p>
            <a:pPr marL="228594" lvl="0" indent="-228594" defTabSz="914377">
              <a:spcBef>
                <a:spcPts val="1000"/>
              </a:spcBef>
            </a:pP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「安康」健康網絡慢性病管理 </a:t>
            </a:r>
            <a:r>
              <a:rPr lang="en-US" altLang="zh-TW" sz="2850" b="1" dirty="0">
                <a:solidFill>
                  <a:prstClr val="black"/>
                </a:solidFill>
                <a:latin typeface="Arial" panose="020B0604020202020204" pitchFamily="34" charset="0"/>
                <a:ea typeface="DFKai-SB" panose="03000509000000000000" pitchFamily="65" charset="-120"/>
                <a:cs typeface="Arial" panose="020B0604020202020204" pitchFamily="34" charset="0"/>
              </a:rPr>
              <a:t>Zoom</a:t>
            </a:r>
            <a:r>
              <a:rPr lang="en-US" altLang="zh-TW"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 </a:t>
            </a: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網絡研討會 </a:t>
            </a:r>
            <a:r>
              <a:rPr lang="en-US" sz="2850" dirty="0">
                <a:solidFill>
                  <a:prstClr val="black"/>
                </a:solidFill>
                <a:latin typeface="Arial" panose="020B0604020202020204" pitchFamily="34" charset="0"/>
                <a:cs typeface="Arial" panose="020B0604020202020204" pitchFamily="34" charset="0"/>
              </a:rPr>
              <a:t> (</a:t>
            </a:r>
            <a:r>
              <a:rPr lang="en-US" sz="2850" dirty="0">
                <a:solidFill>
                  <a:prstClr val="black"/>
                </a:solidFill>
                <a:latin typeface="Arial" panose="020B0604020202020204" pitchFamily="34" charset="0"/>
                <a:cs typeface="Arial" panose="020B0604020202020204" pitchFamily="34" charset="0"/>
                <a:hlinkClick r:id="rId3"/>
              </a:rPr>
              <a:t>https://iconproject.org/events/</a:t>
            </a:r>
            <a:r>
              <a:rPr lang="en-US" sz="2850" dirty="0">
                <a:solidFill>
                  <a:prstClr val="black"/>
                </a:solidFill>
                <a:latin typeface="Arial" panose="020B0604020202020204" pitchFamily="34" charset="0"/>
                <a:cs typeface="Arial" panose="020B0604020202020204" pitchFamily="34" charset="0"/>
              </a:rPr>
              <a:t>)</a:t>
            </a:r>
          </a:p>
          <a:p>
            <a:pPr marL="685783" lvl="1" indent="-228594" defTabSz="914377">
              <a:spcBef>
                <a:spcPts val="500"/>
              </a:spcBef>
            </a:pP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參觀我們的網站，了解即將舉行的活動！過去的網絡研討會健康主題包括在家中應對慢性疾病、關節炎和骨質疏鬆症、中風、心血管疾病和糖尿病、健康飲食等等！</a:t>
            </a:r>
            <a:endParaRPr lang="en-US" sz="2400" dirty="0">
              <a:solidFill>
                <a:prstClr val="black"/>
              </a:solidFill>
              <a:latin typeface="DFKai-SB" panose="03000509000000000000" pitchFamily="65" charset="-120"/>
              <a:ea typeface="DFKai-SB" panose="03000509000000000000" pitchFamily="65" charset="-120"/>
              <a:cs typeface="Arial" panose="020B0604020202020204" pitchFamily="34" charset="0"/>
            </a:endParaRPr>
          </a:p>
          <a:p>
            <a:pPr marL="228594" lvl="0" indent="-228594" defTabSz="914377">
              <a:spcBef>
                <a:spcPts val="1000"/>
              </a:spcBef>
            </a:pP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卑詩自我管理協會 </a:t>
            </a:r>
            <a:r>
              <a:rPr lang="en-US" altLang="zh-TW" sz="2850" b="1" dirty="0">
                <a:solidFill>
                  <a:prstClr val="black"/>
                </a:solidFill>
                <a:latin typeface="Arial" panose="020B0604020202020204" pitchFamily="34" charset="0"/>
                <a:cs typeface="Arial" panose="020B0604020202020204" pitchFamily="34" charset="0"/>
              </a:rPr>
              <a:t>(</a:t>
            </a:r>
            <a:r>
              <a:rPr lang="en-US" sz="2850" b="1" dirty="0">
                <a:solidFill>
                  <a:prstClr val="black"/>
                </a:solidFill>
                <a:latin typeface="Arial" panose="020B0604020202020204" pitchFamily="34" charset="0"/>
                <a:cs typeface="Arial" panose="020B0604020202020204" pitchFamily="34" charset="0"/>
              </a:rPr>
              <a:t>Self Management BC) </a:t>
            </a: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的網上項目</a:t>
            </a:r>
            <a:r>
              <a:rPr 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 (</a:t>
            </a:r>
            <a:r>
              <a:rPr lang="en-US" sz="2850" dirty="0">
                <a:solidFill>
                  <a:prstClr val="black"/>
                </a:solidFill>
                <a:latin typeface="Arial" panose="020B0604020202020204" pitchFamily="34" charset="0"/>
                <a:cs typeface="Arial" panose="020B0604020202020204" pitchFamily="34" charset="0"/>
                <a:hlinkClick r:id="rId4"/>
              </a:rPr>
              <a:t>https://www.selfmanagementbc.ca/virtualself-managementprograms</a:t>
            </a:r>
            <a:r>
              <a:rPr lang="en-US" sz="2850" dirty="0">
                <a:solidFill>
                  <a:prstClr val="black"/>
                </a:solidFill>
                <a:latin typeface="Arial" panose="020B0604020202020204" pitchFamily="34" charset="0"/>
                <a:cs typeface="Arial" panose="020B0604020202020204" pitchFamily="34" charset="0"/>
              </a:rPr>
              <a:t>) </a:t>
            </a:r>
          </a:p>
          <a:p>
            <a:pPr marL="685783" lvl="1" indent="-228594" defTabSz="914377">
              <a:spcBef>
                <a:spcPts val="500"/>
              </a:spcBef>
            </a:pP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一系列關於自我管理主題的</a:t>
            </a:r>
            <a:r>
              <a:rPr lang="en-US" altLang="zh-TW" sz="2400" dirty="0">
                <a:solidFill>
                  <a:prstClr val="black"/>
                </a:solidFill>
                <a:latin typeface="DFKai-SB" panose="03000509000000000000" pitchFamily="65" charset="-120"/>
                <a:ea typeface="DFKai-SB" panose="03000509000000000000" pitchFamily="65" charset="-120"/>
                <a:cs typeface="Arial" panose="020B0604020202020204" pitchFamily="34" charset="0"/>
              </a:rPr>
              <a:t>6</a:t>
            </a: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個 </a:t>
            </a:r>
            <a:r>
              <a:rPr lang="en-US" altLang="zh-TW" sz="2400" dirty="0">
                <a:solidFill>
                  <a:prstClr val="black"/>
                </a:solidFill>
                <a:latin typeface="Arial" panose="020B0604020202020204" pitchFamily="34" charset="0"/>
                <a:ea typeface="DFKai-SB" panose="03000509000000000000" pitchFamily="65" charset="-120"/>
                <a:cs typeface="Arial" panose="020B0604020202020204" pitchFamily="34" charset="0"/>
              </a:rPr>
              <a:t>Zoom</a:t>
            </a:r>
            <a:r>
              <a:rPr lang="en-US" altLang="zh-TW" sz="2400" dirty="0">
                <a:solidFill>
                  <a:prstClr val="black"/>
                </a:solidFill>
                <a:latin typeface="DFKai-SB" panose="03000509000000000000" pitchFamily="65" charset="-120"/>
                <a:ea typeface="DFKai-SB" panose="03000509000000000000" pitchFamily="65" charset="-120"/>
                <a:cs typeface="Arial" panose="020B0604020202020204" pitchFamily="34" charset="0"/>
              </a:rPr>
              <a:t> </a:t>
            </a: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研討會，包括慢性病、慢性疼痛、糖尿病和癌症</a:t>
            </a:r>
            <a:endParaRPr lang="en-US" sz="2400" dirty="0">
              <a:solidFill>
                <a:prstClr val="black"/>
              </a:solidFill>
              <a:latin typeface="DFKai-SB" panose="03000509000000000000" pitchFamily="65" charset="-120"/>
              <a:ea typeface="DFKai-SB" panose="03000509000000000000" pitchFamily="65" charset="-120"/>
              <a:cs typeface="Arial" panose="020B0604020202020204" pitchFamily="34" charset="0"/>
            </a:endParaRPr>
          </a:p>
          <a:p>
            <a:pPr marL="228594" lvl="0" indent="-228594" defTabSz="914377">
              <a:spcBef>
                <a:spcPts val="1000"/>
              </a:spcBef>
            </a:pP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卑詩疼痛協會</a:t>
            </a:r>
            <a:r>
              <a:rPr lang="zh-TW" altLang="en-US" sz="2850" b="1" dirty="0">
                <a:solidFill>
                  <a:prstClr val="black"/>
                </a:solidFill>
                <a:latin typeface="Arial" panose="020B0604020202020204" pitchFamily="34" charset="0"/>
                <a:cs typeface="Arial" panose="020B0604020202020204" pitchFamily="34" charset="0"/>
              </a:rPr>
              <a:t> </a:t>
            </a:r>
            <a:r>
              <a:rPr lang="en-US" altLang="zh-TW" sz="2850" b="1" dirty="0">
                <a:solidFill>
                  <a:prstClr val="black"/>
                </a:solidFill>
                <a:latin typeface="Arial" panose="020B0604020202020204" pitchFamily="34" charset="0"/>
                <a:cs typeface="Arial" panose="020B0604020202020204" pitchFamily="34" charset="0"/>
              </a:rPr>
              <a:t>(</a:t>
            </a:r>
            <a:r>
              <a:rPr lang="en-US" sz="2850" b="1" dirty="0">
                <a:solidFill>
                  <a:prstClr val="black"/>
                </a:solidFill>
                <a:latin typeface="Arial" panose="020B0604020202020204" pitchFamily="34" charset="0"/>
                <a:cs typeface="Arial" panose="020B0604020202020204" pitchFamily="34" charset="0"/>
              </a:rPr>
              <a:t>Pain BC) </a:t>
            </a: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網上疼痛支緩和健康小組</a:t>
            </a:r>
            <a:r>
              <a:rPr lang="en-US" sz="2850" b="1" dirty="0">
                <a:solidFill>
                  <a:prstClr val="black"/>
                </a:solidFill>
                <a:latin typeface="Arial" panose="020B0604020202020204" pitchFamily="34" charset="0"/>
                <a:cs typeface="Arial" panose="020B0604020202020204" pitchFamily="34" charset="0"/>
              </a:rPr>
              <a:t> </a:t>
            </a:r>
            <a:r>
              <a:rPr lang="en-US" sz="2850" dirty="0">
                <a:solidFill>
                  <a:prstClr val="black"/>
                </a:solidFill>
                <a:latin typeface="Arial" panose="020B0604020202020204" pitchFamily="34" charset="0"/>
                <a:cs typeface="Arial" panose="020B0604020202020204" pitchFamily="34" charset="0"/>
              </a:rPr>
              <a:t>(</a:t>
            </a:r>
            <a:r>
              <a:rPr lang="en-US" sz="2850" dirty="0">
                <a:solidFill>
                  <a:prstClr val="black"/>
                </a:solidFill>
                <a:latin typeface="Arial" panose="020B0604020202020204" pitchFamily="34" charset="0"/>
                <a:cs typeface="Arial" panose="020B0604020202020204" pitchFamily="34" charset="0"/>
                <a:hlinkClick r:id="rId5"/>
              </a:rPr>
              <a:t>https://painbc.ca/about/programs/pain-support-wellness-groups</a:t>
            </a:r>
            <a:r>
              <a:rPr lang="en-US" sz="2850" dirty="0">
                <a:solidFill>
                  <a:prstClr val="black"/>
                </a:solidFill>
                <a:latin typeface="Arial" panose="020B0604020202020204" pitchFamily="34" charset="0"/>
                <a:cs typeface="Arial" panose="020B0604020202020204" pitchFamily="34" charset="0"/>
              </a:rPr>
              <a:t>) </a:t>
            </a:r>
          </a:p>
          <a:p>
            <a:pPr marL="685783" lvl="1" indent="-228594" defTabSz="914377">
              <a:spcBef>
                <a:spcPts val="500"/>
              </a:spcBef>
            </a:pPr>
            <a:r>
              <a:rPr lang="en-US" altLang="zh-TW" sz="2400" dirty="0">
                <a:solidFill>
                  <a:prstClr val="black"/>
                </a:solidFill>
                <a:latin typeface="Arial" panose="020B0604020202020204" pitchFamily="34" charset="0"/>
                <a:cs typeface="Arial" panose="020B0604020202020204" pitchFamily="34" charset="0"/>
              </a:rPr>
              <a:t>Zoom </a:t>
            </a: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支援小組由一位有類似經歷的</a:t>
            </a:r>
            <a:r>
              <a:rPr lang="en-US" altLang="zh-TW" sz="2400" dirty="0">
                <a:solidFill>
                  <a:prstClr val="black"/>
                </a:solidFill>
                <a:latin typeface="DFKai-SB" panose="03000509000000000000" pitchFamily="65" charset="-120"/>
                <a:ea typeface="DFKai-SB" panose="03000509000000000000" pitchFamily="65" charset="-120"/>
                <a:cs typeface="Arial" panose="020B0604020202020204" pitchFamily="34" charset="0"/>
              </a:rPr>
              <a:t>｢</a:t>
            </a: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同路人</a:t>
            </a:r>
            <a:r>
              <a:rPr lang="en-US" altLang="zh-TW" sz="2400" dirty="0">
                <a:solidFill>
                  <a:prstClr val="black"/>
                </a:solidFill>
                <a:latin typeface="DFKai-SB" panose="03000509000000000000" pitchFamily="65" charset="-120"/>
                <a:ea typeface="DFKai-SB" panose="03000509000000000000" pitchFamily="65" charset="-120"/>
                <a:cs typeface="Arial" panose="020B0604020202020204" pitchFamily="34" charset="0"/>
              </a:rPr>
              <a:t>｣</a:t>
            </a: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主持，該主持人會向參加者提供關於疼痛的訊息以及應對疼痛的技巧；參加者置身於有共同經歷的群體當中，從而感覺更有信心與能力面對挑戰。</a:t>
            </a:r>
            <a:endParaRPr lang="en-US" altLang="zh-TW" sz="2400" dirty="0">
              <a:solidFill>
                <a:prstClr val="black"/>
              </a:solidFill>
              <a:latin typeface="DFKai-SB" panose="03000509000000000000" pitchFamily="65" charset="-120"/>
              <a:ea typeface="DFKai-SB" panose="03000509000000000000" pitchFamily="65" charset="-120"/>
              <a:cs typeface="Arial" panose="020B0604020202020204" pitchFamily="34" charset="0"/>
            </a:endParaRPr>
          </a:p>
          <a:p>
            <a:pPr marL="228594" lvl="0" indent="-228594" defTabSz="914377">
              <a:spcBef>
                <a:spcPts val="1000"/>
              </a:spcBef>
            </a:pP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卑詩照顧者協會</a:t>
            </a:r>
            <a:r>
              <a:rPr lang="en-US" altLang="zh-TW" sz="2850" b="1" dirty="0">
                <a:solidFill>
                  <a:prstClr val="black"/>
                </a:solidFill>
                <a:latin typeface="Arial" panose="020B0604020202020204" pitchFamily="34" charset="0"/>
                <a:ea typeface="DFKai-SB" panose="03000509000000000000" pitchFamily="65" charset="-120"/>
                <a:cs typeface="Arial" panose="020B0604020202020204" pitchFamily="34" charset="0"/>
              </a:rPr>
              <a:t>(</a:t>
            </a:r>
            <a:r>
              <a:rPr lang="en-US" sz="2850" b="1" dirty="0">
                <a:solidFill>
                  <a:prstClr val="black"/>
                </a:solidFill>
                <a:latin typeface="Arial" panose="020B0604020202020204" pitchFamily="34" charset="0"/>
                <a:cs typeface="Arial" panose="020B0604020202020204" pitchFamily="34" charset="0"/>
              </a:rPr>
              <a:t>Family Caregivers of BC) </a:t>
            </a:r>
            <a:r>
              <a:rPr lang="zh-TW" altLang="en-US" sz="2850" b="1" dirty="0">
                <a:solidFill>
                  <a:prstClr val="black"/>
                </a:solidFill>
                <a:latin typeface="DFKai-SB" panose="03000509000000000000" pitchFamily="65" charset="-120"/>
                <a:ea typeface="DFKai-SB" panose="03000509000000000000" pitchFamily="65" charset="-120"/>
                <a:cs typeface="Arial" panose="020B0604020202020204" pitchFamily="34" charset="0"/>
              </a:rPr>
              <a:t>網上支援小組 </a:t>
            </a:r>
            <a:r>
              <a:rPr lang="en-US" sz="2850" dirty="0">
                <a:solidFill>
                  <a:prstClr val="black"/>
                </a:solidFill>
                <a:latin typeface="Arial" panose="020B0604020202020204" pitchFamily="34" charset="0"/>
                <a:cs typeface="Arial" panose="020B0604020202020204" pitchFamily="34" charset="0"/>
              </a:rPr>
              <a:t>(</a:t>
            </a:r>
            <a:r>
              <a:rPr lang="en-US" sz="2850" dirty="0">
                <a:solidFill>
                  <a:prstClr val="black"/>
                </a:solidFill>
                <a:latin typeface="Arial" panose="020B0604020202020204" pitchFamily="34" charset="0"/>
                <a:cs typeface="Arial" panose="020B0604020202020204" pitchFamily="34" charset="0"/>
                <a:hlinkClick r:id="rId6"/>
              </a:rPr>
              <a:t>https://www.familycaregiversbc.ca/family-caregiver-support-groups/</a:t>
            </a:r>
            <a:r>
              <a:rPr lang="en-US" sz="2850" dirty="0">
                <a:solidFill>
                  <a:prstClr val="black"/>
                </a:solidFill>
                <a:latin typeface="Arial" panose="020B0604020202020204" pitchFamily="34" charset="0"/>
                <a:cs typeface="Arial" panose="020B0604020202020204" pitchFamily="34" charset="0"/>
              </a:rPr>
              <a:t>) </a:t>
            </a:r>
          </a:p>
          <a:p>
            <a:pPr marL="685783" lvl="1" indent="-228594" defTabSz="914377">
              <a:spcBef>
                <a:spcPts val="500"/>
              </a:spcBef>
            </a:pP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每月進行兩次的 </a:t>
            </a:r>
            <a:r>
              <a:rPr lang="en-US" altLang="zh-TW" sz="2400" dirty="0">
                <a:solidFill>
                  <a:prstClr val="black"/>
                </a:solidFill>
                <a:latin typeface="Arial" panose="020B0604020202020204" pitchFamily="34" charset="0"/>
                <a:ea typeface="DFKai-SB" panose="03000509000000000000" pitchFamily="65" charset="-120"/>
                <a:cs typeface="Arial" panose="020B0604020202020204" pitchFamily="34" charset="0"/>
              </a:rPr>
              <a:t>Zoom</a:t>
            </a:r>
            <a:r>
              <a:rPr lang="en-US" altLang="zh-TW" sz="2400" dirty="0">
                <a:solidFill>
                  <a:prstClr val="black"/>
                </a:solidFill>
                <a:latin typeface="DFKai-SB" panose="03000509000000000000" pitchFamily="65" charset="-120"/>
                <a:ea typeface="DFKai-SB" panose="03000509000000000000" pitchFamily="65" charset="-120"/>
                <a:cs typeface="Arial" panose="020B0604020202020204" pitchFamily="34" charset="0"/>
              </a:rPr>
              <a:t> </a:t>
            </a:r>
            <a:r>
              <a:rPr lang="zh-TW" altLang="en-US" sz="2400" dirty="0">
                <a:solidFill>
                  <a:prstClr val="black"/>
                </a:solidFill>
                <a:latin typeface="DFKai-SB" panose="03000509000000000000" pitchFamily="65" charset="-120"/>
                <a:ea typeface="DFKai-SB" panose="03000509000000000000" pitchFamily="65" charset="-120"/>
                <a:cs typeface="Arial" panose="020B0604020202020204" pitchFamily="34" charset="0"/>
              </a:rPr>
              <a:t>支援小組，將卑詩省的人們就照顧家人或朋友的共同經歷聯繫起來</a:t>
            </a:r>
            <a:endParaRPr lang="en-US" sz="2400" dirty="0">
              <a:solidFill>
                <a:prstClr val="black"/>
              </a:solidFill>
              <a:latin typeface="DFKai-SB" panose="03000509000000000000" pitchFamily="65" charset="-120"/>
              <a:ea typeface="DFKai-SB" panose="03000509000000000000" pitchFamily="65" charset="-12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798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p:txBody>
          <a:bodyPr>
            <a:normAutofit/>
          </a:bodyPr>
          <a:lstStyle/>
          <a:p>
            <a:r>
              <a:rPr lang="zh-TW" altLang="en-US" sz="6800" dirty="0">
                <a:solidFill>
                  <a:srgbClr val="003366"/>
                </a:solidFill>
                <a:latin typeface="DFKai-SB" panose="03000509000000000000" pitchFamily="65" charset="-120"/>
                <a:ea typeface="DFKai-SB" panose="03000509000000000000" pitchFamily="65" charset="-120"/>
                <a:cs typeface="Arial" panose="020B0604020202020204" pitchFamily="34" charset="0"/>
              </a:rPr>
              <a:t>資料來源</a:t>
            </a:r>
            <a:endParaRPr lang="en-US" sz="6800" dirty="0">
              <a:solidFill>
                <a:srgbClr val="003366"/>
              </a:solidFill>
              <a:latin typeface="DFKai-SB" panose="03000509000000000000" pitchFamily="65" charset="-120"/>
              <a:ea typeface="DFKai-SB" panose="03000509000000000000" pitchFamily="65" charset="-120"/>
              <a:cs typeface="Arial" panose="020B0604020202020204" pitchFamily="34" charset="0"/>
            </a:endParaRP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299" y="2536037"/>
            <a:ext cx="15948875" cy="6301598"/>
          </a:xfrm>
        </p:spPr>
        <p:txBody>
          <a:bodyPr>
            <a:normAutofit/>
          </a:bodyPr>
          <a:lstStyle/>
          <a:p>
            <a:r>
              <a:rPr lang="en-US" sz="2400" dirty="0" err="1">
                <a:latin typeface="Arial" panose="020B0604020202020204" pitchFamily="34" charset="0"/>
                <a:cs typeface="Arial" panose="020B0604020202020204" pitchFamily="34" charset="0"/>
              </a:rPr>
              <a:t>Bernazzani</a:t>
            </a:r>
            <a:r>
              <a:rPr lang="en-US" sz="2400" dirty="0">
                <a:latin typeface="Arial" panose="020B0604020202020204" pitchFamily="34" charset="0"/>
                <a:cs typeface="Arial" panose="020B0604020202020204" pitchFamily="34" charset="0"/>
              </a:rPr>
              <a:t>, S. (2020, March 5). Everything You Need to Know About Using Zoom. Retrieved November 20, 2020, from </a:t>
            </a:r>
            <a:r>
              <a:rPr lang="en-US" sz="2400" dirty="0">
                <a:latin typeface="Arial" panose="020B0604020202020204" pitchFamily="34" charset="0"/>
                <a:cs typeface="Arial" panose="020B0604020202020204" pitchFamily="34" charset="0"/>
                <a:hlinkClick r:id="rId2"/>
              </a:rPr>
              <a:t>https://www.owllabs.com/blog/zoom</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Boyarsky</a:t>
            </a:r>
            <a:r>
              <a:rPr lang="en-US" sz="2400" dirty="0">
                <a:latin typeface="Arial" panose="020B0604020202020204" pitchFamily="34" charset="0"/>
                <a:cs typeface="Arial" panose="020B0604020202020204" pitchFamily="34" charset="0"/>
              </a:rPr>
              <a:t>, K. (2020) Everything You Need to Know About Hosting Zoom Webinars. </a:t>
            </a:r>
            <a:r>
              <a:rPr lang="en-US" sz="2400" dirty="0" err="1">
                <a:latin typeface="Arial" panose="020B0604020202020204" pitchFamily="34" charset="0"/>
                <a:cs typeface="Arial" panose="020B0604020202020204" pitchFamily="34" charset="0"/>
              </a:rPr>
              <a:t>OWLLabs</a:t>
            </a:r>
            <a:r>
              <a:rPr lang="en-US" sz="2400" dirty="0">
                <a:latin typeface="Arial" panose="020B0604020202020204" pitchFamily="34" charset="0"/>
                <a:cs typeface="Arial" panose="020B0604020202020204" pitchFamily="34" charset="0"/>
              </a:rPr>
              <a:t>. Retrieved November 30, 2020 from </a:t>
            </a:r>
            <a:r>
              <a:rPr lang="en-US" sz="2400" dirty="0">
                <a:latin typeface="Arial" panose="020B0604020202020204" pitchFamily="34" charset="0"/>
                <a:cs typeface="Arial" panose="020B0604020202020204" pitchFamily="34" charset="0"/>
                <a:hlinkClick r:id="rId3"/>
              </a:rPr>
              <a:t>https://www.owllabs.com/blog/zoom-webinar</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Osborne, C. (2020, May 15). The complete Zoom guide: From basic help to advanced tricks. Retrieved November 20, 2020, from </a:t>
            </a:r>
            <a:r>
              <a:rPr lang="en-US" sz="2400" dirty="0">
                <a:latin typeface="Arial" panose="020B0604020202020204" pitchFamily="34" charset="0"/>
                <a:cs typeface="Arial" panose="020B0604020202020204" pitchFamily="34" charset="0"/>
                <a:hlinkClick r:id="rId4"/>
              </a:rPr>
              <a:t>https://www.zdnet.com/article/zoom-101-a-starter-guide-for-beginners-plus-advanced-tips-and-tricks-for-pros/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Tillman, M. (Ed.). (2020, November 26). What is Zoom and how does it work? Plus tips and tricks. Retrieved November 20, 2020, from </a:t>
            </a:r>
            <a:r>
              <a:rPr lang="en-US" sz="2400" dirty="0">
                <a:latin typeface="Arial" panose="020B0604020202020204" pitchFamily="34" charset="0"/>
                <a:cs typeface="Arial" panose="020B0604020202020204" pitchFamily="34" charset="0"/>
                <a:hlinkClick r:id="rId5"/>
              </a:rPr>
              <a:t>https://www.pocket-lint.com/apps/news/151426-what-is-zoom-and-how-does-it-work-plus-tips-and-tricks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Zoom. (2020). Get More Out of Your Zoom Meetings. Retrieved November 30, 2020 from </a:t>
            </a:r>
            <a:r>
              <a:rPr lang="en-US" sz="2400" dirty="0">
                <a:latin typeface="Arial" panose="020B0604020202020204" pitchFamily="34" charset="0"/>
                <a:cs typeface="Arial" panose="020B0604020202020204" pitchFamily="34" charset="0"/>
                <a:hlinkClick r:id="rId6"/>
              </a:rPr>
              <a:t>https://zoom.us/features</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Zoom. (n.d.). Upgrade / update to the latest version. Retrieved November 20, 2020, from </a:t>
            </a:r>
            <a:r>
              <a:rPr lang="en-US" sz="2400" dirty="0">
                <a:latin typeface="Arial" panose="020B0604020202020204" pitchFamily="34" charset="0"/>
                <a:cs typeface="Arial" panose="020B0604020202020204" pitchFamily="34" charset="0"/>
                <a:hlinkClick r:id="rId7"/>
              </a:rPr>
              <a:t>https://support.zoom.us/hc/en-us/articles/201362233-Upgrade-update-to-the-latest-version</a:t>
            </a:r>
            <a:r>
              <a:rPr lang="en-US" sz="2400" dirty="0">
                <a:latin typeface="Arial" panose="020B0604020202020204" pitchFamily="34" charset="0"/>
                <a:cs typeface="Arial" panose="020B0604020202020204" pitchFamily="34" charset="0"/>
              </a:rPr>
              <a:t> </a:t>
            </a: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56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CB47A-1C7F-4DB6-8EDA-975D5517252A}"/>
              </a:ext>
            </a:extLst>
          </p:cNvPr>
          <p:cNvSpPr>
            <a:spLocks noGrp="1"/>
          </p:cNvSpPr>
          <p:nvPr>
            <p:ph type="title"/>
          </p:nvPr>
        </p:nvSpPr>
        <p:spPr>
          <a:xfrm>
            <a:off x="1257300" y="341948"/>
            <a:ext cx="15773400" cy="1988345"/>
          </a:xfrm>
        </p:spPr>
        <p:txBody>
          <a:bodyPr>
            <a:normAutofit/>
          </a:bodyPr>
          <a:lstStyle/>
          <a:p>
            <a:r>
              <a:rPr lang="zh-TW" altLang="en-US" sz="5400" dirty="0">
                <a:solidFill>
                  <a:srgbClr val="003366"/>
                </a:solidFill>
                <a:latin typeface="DFKai-SB" panose="03000509000000000000" pitchFamily="65" charset="-120"/>
                <a:ea typeface="DFKai-SB" panose="03000509000000000000" pitchFamily="65" charset="-120"/>
                <a:cs typeface="Arial" panose="020B0604020202020204" pitchFamily="34" charset="0"/>
              </a:rPr>
              <a:t>建立</a:t>
            </a:r>
            <a:r>
              <a:rPr lang="en-US" sz="5400" dirty="0">
                <a:solidFill>
                  <a:srgbClr val="003366"/>
                </a:solidFill>
                <a:latin typeface="Arial" panose="020B0604020202020204" pitchFamily="34" charset="0"/>
                <a:cs typeface="Arial" panose="020B0604020202020204" pitchFamily="34" charset="0"/>
              </a:rPr>
              <a:t> Zoom </a:t>
            </a:r>
            <a:r>
              <a:rPr lang="zh-TW" altLang="en-US" sz="5400" dirty="0">
                <a:solidFill>
                  <a:srgbClr val="003366"/>
                </a:solidFill>
                <a:latin typeface="DFKai-SB" panose="03000509000000000000" pitchFamily="65" charset="-120"/>
                <a:ea typeface="DFKai-SB" panose="03000509000000000000" pitchFamily="65" charset="-120"/>
                <a:cs typeface="Arial" panose="020B0604020202020204" pitchFamily="34" charset="0"/>
              </a:rPr>
              <a:t>帳戶的好處</a:t>
            </a:r>
            <a:endParaRPr lang="en-US" sz="5400" dirty="0">
              <a:solidFill>
                <a:srgbClr val="003366"/>
              </a:solidFill>
              <a:latin typeface="DFKai-SB" panose="03000509000000000000" pitchFamily="65" charset="-120"/>
              <a:ea typeface="DFKai-SB" panose="03000509000000000000" pitchFamily="65" charset="-120"/>
              <a:cs typeface="Arial" panose="020B0604020202020204" pitchFamily="34" charset="0"/>
            </a:endParaRPr>
          </a:p>
        </p:txBody>
      </p:sp>
      <p:sp>
        <p:nvSpPr>
          <p:cNvPr id="6" name="TextBox 5">
            <a:extLst>
              <a:ext uri="{FF2B5EF4-FFF2-40B4-BE49-F238E27FC236}">
                <a16:creationId xmlns:a16="http://schemas.microsoft.com/office/drawing/2014/main" id="{9D61D4FD-6DCC-49F0-831A-3455926535FE}"/>
              </a:ext>
            </a:extLst>
          </p:cNvPr>
          <p:cNvSpPr txBox="1"/>
          <p:nvPr/>
        </p:nvSpPr>
        <p:spPr>
          <a:xfrm>
            <a:off x="1257300" y="2605930"/>
            <a:ext cx="11639834" cy="3379387"/>
          </a:xfrm>
          <a:prstGeom prst="rect">
            <a:avLst/>
          </a:prstGeom>
          <a:noFill/>
          <a:ln>
            <a:noFill/>
          </a:ln>
        </p:spPr>
        <p:txBody>
          <a:bodyPr wrap="square" rtlCol="0">
            <a:spAutoFit/>
          </a:bodyPr>
          <a:lstStyle/>
          <a:p>
            <a:pPr defTabSz="1371600">
              <a:lnSpc>
                <a:spcPct val="120000"/>
              </a:lnSpc>
              <a:spcAft>
                <a:spcPts val="2400"/>
              </a:spcAft>
              <a:buClrTx/>
            </a:pP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雖然您不需要 </a:t>
            </a:r>
            <a:r>
              <a:rPr lang="en-US" altLang="zh-TW" sz="3200" kern="1200" dirty="0">
                <a:solidFill>
                  <a:srgbClr val="034092"/>
                </a:solidFill>
                <a:latin typeface="Arial" panose="020B0604020202020204" pitchFamily="34" charset="0"/>
                <a:ea typeface="DFKai-SB" panose="03000509000000000000" pitchFamily="65" charset="-120"/>
                <a:cs typeface="Arial" panose="020B0604020202020204" pitchFamily="34" charset="0"/>
              </a:rPr>
              <a:t>Zoom</a:t>
            </a:r>
            <a:r>
              <a:rPr lang="en-US" altLang="zh-TW"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帳戶來加入會議，但建立帳戶可以讓您：</a:t>
            </a:r>
          </a:p>
          <a:p>
            <a:pPr defTabSz="1371600">
              <a:lnSpc>
                <a:spcPct val="120000"/>
              </a:lnSpc>
              <a:spcAft>
                <a:spcPts val="2400"/>
              </a:spcAft>
              <a:buClrTx/>
            </a:pP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建立您自己的會議連結</a:t>
            </a:r>
          </a:p>
          <a:p>
            <a:pPr defTabSz="1371600">
              <a:lnSpc>
                <a:spcPct val="120000"/>
              </a:lnSpc>
              <a:spcAft>
                <a:spcPts val="2400"/>
              </a:spcAft>
              <a:buClrTx/>
            </a:pP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安排您自己在以後的日期和時間進行的會議</a:t>
            </a:r>
          </a:p>
          <a:p>
            <a:pPr defTabSz="1371600">
              <a:lnSpc>
                <a:spcPct val="120000"/>
              </a:lnSpc>
              <a:spcAft>
                <a:spcPts val="2400"/>
              </a:spcAft>
              <a:buClrTx/>
            </a:pP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記錄您過去和即將舉行的會議</a:t>
            </a:r>
            <a:endParaRPr 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p:txBody>
      </p:sp>
      <p:pic>
        <p:nvPicPr>
          <p:cNvPr id="3" name="Graphic 2" descr="Lightbulb and gear">
            <a:extLst>
              <a:ext uri="{FF2B5EF4-FFF2-40B4-BE49-F238E27FC236}">
                <a16:creationId xmlns:a16="http://schemas.microsoft.com/office/drawing/2014/main" id="{7B6C034E-BEA4-4C46-9A91-13492750FA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72064" y="2046297"/>
            <a:ext cx="4097728" cy="4097728"/>
          </a:xfrm>
          <a:prstGeom prst="rect">
            <a:avLst/>
          </a:prstGeom>
        </p:spPr>
      </p:pic>
      <p:sp>
        <p:nvSpPr>
          <p:cNvPr id="8" name="TextBox 7">
            <a:extLst>
              <a:ext uri="{FF2B5EF4-FFF2-40B4-BE49-F238E27FC236}">
                <a16:creationId xmlns:a16="http://schemas.microsoft.com/office/drawing/2014/main" id="{F8FCA589-AA59-4E0A-AA3E-7BBFF3BFBDDF}"/>
              </a:ext>
            </a:extLst>
          </p:cNvPr>
          <p:cNvSpPr txBox="1"/>
          <p:nvPr/>
        </p:nvSpPr>
        <p:spPr>
          <a:xfrm>
            <a:off x="1257300" y="6899561"/>
            <a:ext cx="11364191" cy="1077218"/>
          </a:xfrm>
          <a:prstGeom prst="rect">
            <a:avLst/>
          </a:prstGeom>
          <a:noFill/>
          <a:ln>
            <a:noFill/>
          </a:ln>
        </p:spPr>
        <p:txBody>
          <a:bodyPr wrap="square" rtlCol="0">
            <a:spAutoFit/>
          </a:bodyPr>
          <a:lstStyle/>
          <a:p>
            <a:pPr defTabSz="1371600">
              <a:buClrTx/>
            </a:pP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這對健康管理非常有幫助，例如大家與自己的照顧者安排會議，商討健康管理的目標。</a:t>
            </a:r>
            <a:endParaRPr 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endParaRPr>
          </a:p>
        </p:txBody>
      </p:sp>
      <p:graphicFrame>
        <p:nvGraphicFramePr>
          <p:cNvPr id="9" name="Table 9">
            <a:extLst>
              <a:ext uri="{FF2B5EF4-FFF2-40B4-BE49-F238E27FC236}">
                <a16:creationId xmlns:a16="http://schemas.microsoft.com/office/drawing/2014/main" id="{9C175411-36D0-4F3A-931B-700AEE213359}"/>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354504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0E0A-0CFC-4E12-8365-963F96E3C501}"/>
              </a:ext>
            </a:extLst>
          </p:cNvPr>
          <p:cNvSpPr>
            <a:spLocks noGrp="1"/>
          </p:cNvSpPr>
          <p:nvPr>
            <p:ph type="title"/>
          </p:nvPr>
        </p:nvSpPr>
        <p:spPr/>
        <p:txBody>
          <a:bodyPr>
            <a:normAutofit/>
          </a:bodyPr>
          <a:lstStyle/>
          <a:p>
            <a:r>
              <a:rPr lang="zh-TW" altLang="en-US" sz="6000" dirty="0">
                <a:solidFill>
                  <a:srgbClr val="034092"/>
                </a:solidFill>
                <a:latin typeface="DFKai-SB" panose="03000509000000000000" pitchFamily="65" charset="-120"/>
                <a:ea typeface="DFKai-SB" panose="03000509000000000000" pitchFamily="65" charset="-120"/>
                <a:cs typeface="Arial" panose="020B0604020202020204" pitchFamily="34" charset="0"/>
              </a:rPr>
              <a:t>圖像來源清單</a:t>
            </a:r>
            <a:endParaRPr lang="en-US" sz="6800" dirty="0">
              <a:solidFill>
                <a:srgbClr val="00336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D889E6-B285-47EF-BF82-003812CEDA7F}"/>
              </a:ext>
            </a:extLst>
          </p:cNvPr>
          <p:cNvSpPr>
            <a:spLocks noGrp="1"/>
          </p:cNvSpPr>
          <p:nvPr>
            <p:ph idx="1"/>
          </p:nvPr>
        </p:nvSpPr>
        <p:spPr>
          <a:xfrm>
            <a:off x="1257300" y="2536037"/>
            <a:ext cx="15773400" cy="6301598"/>
          </a:xfrm>
        </p:spPr>
        <p:txBody>
          <a:bodyPr>
            <a:normAutofit/>
          </a:bodyPr>
          <a:lstStyle/>
          <a:p>
            <a:pPr lvl="0"/>
            <a:r>
              <a:rPr lang="en-US" sz="2400" dirty="0">
                <a:latin typeface="Arial" panose="020B0604020202020204" pitchFamily="34" charset="0"/>
                <a:cs typeface="Arial" panose="020B0604020202020204" pitchFamily="34" charset="0"/>
              </a:rPr>
              <a:t>Author unknown. (n.d.). </a:t>
            </a:r>
            <a:r>
              <a:rPr lang="en-US" sz="2400" i="1" dirty="0">
                <a:latin typeface="Arial" panose="020B0604020202020204" pitchFamily="34" charset="0"/>
                <a:cs typeface="Arial" panose="020B0604020202020204" pitchFamily="34" charset="0"/>
              </a:rPr>
              <a:t>Zoom Clip Art Video Conferencing</a:t>
            </a:r>
            <a:r>
              <a:rPr lang="en-US" sz="2400" dirty="0">
                <a:latin typeface="Arial" panose="020B0604020202020204" pitchFamily="34" charset="0"/>
                <a:cs typeface="Arial" panose="020B0604020202020204" pitchFamily="34" charset="0"/>
              </a:rPr>
              <a:t>. Retrieved from: </a:t>
            </a:r>
            <a:r>
              <a:rPr lang="en-US" sz="2400" u="sng" dirty="0">
                <a:latin typeface="Arial" panose="020B0604020202020204" pitchFamily="34" charset="0"/>
                <a:cs typeface="Arial" panose="020B0604020202020204" pitchFamily="34" charset="0"/>
                <a:hlinkClick r:id="rId2"/>
              </a:rPr>
              <a:t>https://www.pinclipart.com/pindetail/ibhxxJb_fa-c-b-zoom-clip-art-video-conferencing/</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Montgomery, C. (2020.) </a:t>
            </a:r>
            <a:r>
              <a:rPr lang="en-US" sz="2400" i="1" dirty="0">
                <a:latin typeface="Arial" panose="020B0604020202020204" pitchFamily="34" charset="0"/>
                <a:cs typeface="Arial" panose="020B0604020202020204" pitchFamily="34" charset="0"/>
              </a:rPr>
              <a:t>Zoom call with coffee. </a:t>
            </a:r>
            <a:r>
              <a:rPr lang="en-US" sz="2400" dirty="0">
                <a:latin typeface="Arial" panose="020B0604020202020204" pitchFamily="34" charset="0"/>
                <a:cs typeface="Arial" panose="020B0604020202020204" pitchFamily="34" charset="0"/>
              </a:rPr>
              <a:t>Retrieved from: </a:t>
            </a:r>
            <a:r>
              <a:rPr lang="en-US" sz="2400" dirty="0">
                <a:latin typeface="Arial" panose="020B0604020202020204" pitchFamily="34" charset="0"/>
                <a:cs typeface="Arial" panose="020B0604020202020204" pitchFamily="34" charset="0"/>
                <a:hlinkClick r:id="rId3"/>
              </a:rPr>
              <a:t>https://unsplash.com/photos/smgTvepind4</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Sugiharto, I. (2021). [No title]. Retrieved from: </a:t>
            </a:r>
            <a:r>
              <a:rPr lang="en-US" sz="2400" u="sng" dirty="0">
                <a:latin typeface="Arial" panose="020B0604020202020204" pitchFamily="34" charset="0"/>
                <a:cs typeface="Arial" panose="020B0604020202020204" pitchFamily="34" charset="0"/>
                <a:hlinkClick r:id="rId4"/>
              </a:rPr>
              <a:t>https://unsplash.com/photos/Eh1xd5xDE-s</a:t>
            </a:r>
            <a:r>
              <a:rPr lang="en-US" sz="2400" u="sng"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Visuals. (2020). </a:t>
            </a:r>
            <a:r>
              <a:rPr lang="en-US" sz="2400" i="1" dirty="0">
                <a:latin typeface="Arial" panose="020B0604020202020204" pitchFamily="34" charset="0"/>
                <a:cs typeface="Arial" panose="020B0604020202020204" pitchFamily="34" charset="0"/>
              </a:rPr>
              <a:t>Zoom (Video chat)</a:t>
            </a:r>
            <a:r>
              <a:rPr lang="en-US" sz="2400" dirty="0">
                <a:latin typeface="Arial" panose="020B0604020202020204" pitchFamily="34" charset="0"/>
                <a:cs typeface="Arial" panose="020B0604020202020204" pitchFamily="34" charset="0"/>
              </a:rPr>
              <a:t>. Retrieved from: </a:t>
            </a:r>
            <a:r>
              <a:rPr lang="en-US" sz="2400" u="sng" dirty="0">
                <a:latin typeface="Arial" panose="020B0604020202020204" pitchFamily="34" charset="0"/>
                <a:cs typeface="Arial" panose="020B0604020202020204" pitchFamily="34" charset="0"/>
                <a:hlinkClick r:id="rId5"/>
              </a:rPr>
              <a:t>https://unsplash.com/photos/Y4qzW3AsvqI</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Note: screen captures were provided by </a:t>
            </a:r>
            <a:r>
              <a:rPr lang="en-US" sz="2400" dirty="0" err="1">
                <a:latin typeface="Arial" panose="020B0604020202020204" pitchFamily="34" charset="0"/>
                <a:cs typeface="Arial" panose="020B0604020202020204" pitchFamily="34" charset="0"/>
              </a:rPr>
              <a:t>Peteherych</a:t>
            </a:r>
            <a:r>
              <a:rPr lang="en-US" sz="2400" dirty="0">
                <a:latin typeface="Arial" panose="020B0604020202020204" pitchFamily="34" charset="0"/>
                <a:cs typeface="Arial" panose="020B0604020202020204" pitchFamily="34" charset="0"/>
              </a:rPr>
              <a:t>, L on slides 4-5, 27-33.</a:t>
            </a:r>
          </a:p>
          <a:p>
            <a:r>
              <a:rPr lang="en-US" sz="2400" dirty="0">
                <a:latin typeface="Arial" panose="020B0604020202020204" pitchFamily="34" charset="0"/>
                <a:cs typeface="Arial" panose="020B0604020202020204" pitchFamily="34" charset="0"/>
              </a:rPr>
              <a:t>Note: screen captures were provided by </a:t>
            </a:r>
            <a:r>
              <a:rPr lang="en-US" sz="2400" dirty="0" err="1">
                <a:latin typeface="Arial" panose="020B0604020202020204" pitchFamily="34" charset="0"/>
                <a:cs typeface="Arial" panose="020B0604020202020204" pitchFamily="34" charset="0"/>
              </a:rPr>
              <a:t>iCON</a:t>
            </a:r>
            <a:r>
              <a:rPr lang="en-US" sz="2400" dirty="0">
                <a:latin typeface="Arial" panose="020B0604020202020204" pitchFamily="34" charset="0"/>
                <a:cs typeface="Arial" panose="020B0604020202020204" pitchFamily="34" charset="0"/>
              </a:rPr>
              <a:t> on slides 6-26, 34-43, 45.</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113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5599610" cy="1323439"/>
          </a:xfrm>
          <a:prstGeom prst="rect">
            <a:avLst/>
          </a:prstGeom>
          <a:noFill/>
        </p:spPr>
        <p:txBody>
          <a:bodyPr wrap="none" rtlCol="0">
            <a:spAutoFit/>
          </a:bodyPr>
          <a:lstStyle/>
          <a:p>
            <a:pPr defTabSz="1371600">
              <a:buClrTx/>
            </a:pPr>
            <a:r>
              <a:rPr lang="zh-TW" altLang="en-US" sz="8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再次感謝：</a:t>
            </a:r>
            <a:r>
              <a:rPr lang="en-US" sz="8000" kern="1200" dirty="0">
                <a:solidFill>
                  <a:srgbClr val="003366"/>
                </a:solidFill>
                <a:latin typeface="Arial" panose="020B0604020202020204" pitchFamily="34" charset="0"/>
                <a:ea typeface="+mn-ea"/>
                <a:cs typeface="Arial" panose="020B0604020202020204" pitchFamily="34" charset="0"/>
              </a:rPr>
              <a:t> </a:t>
            </a:r>
          </a:p>
        </p:txBody>
      </p:sp>
      <p:grpSp>
        <p:nvGrpSpPr>
          <p:cNvPr id="9" name="Group 8">
            <a:extLst>
              <a:ext uri="{FF2B5EF4-FFF2-40B4-BE49-F238E27FC236}">
                <a16:creationId xmlns:a16="http://schemas.microsoft.com/office/drawing/2014/main" id="{9944C4B7-C115-4947-A6E9-F7473CA4D86E}"/>
              </a:ext>
            </a:extLst>
          </p:cNvPr>
          <p:cNvGrpSpPr/>
          <p:nvPr/>
        </p:nvGrpSpPr>
        <p:grpSpPr>
          <a:xfrm>
            <a:off x="2138502" y="4230723"/>
            <a:ext cx="13992468" cy="1825553"/>
            <a:chOff x="1139800" y="5469144"/>
            <a:chExt cx="9328312" cy="1217035"/>
          </a:xfrm>
        </p:grpSpPr>
        <p:pic>
          <p:nvPicPr>
            <p:cNvPr id="10" name="Picture 9">
              <a:extLst>
                <a:ext uri="{FF2B5EF4-FFF2-40B4-BE49-F238E27FC236}">
                  <a16:creationId xmlns:a16="http://schemas.microsoft.com/office/drawing/2014/main" id="{1E9374A7-E135-4271-AA3C-8AFDA87021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1" name="Picture 10">
              <a:extLst>
                <a:ext uri="{FF2B5EF4-FFF2-40B4-BE49-F238E27FC236}">
                  <a16:creationId xmlns:a16="http://schemas.microsoft.com/office/drawing/2014/main" id="{9C2B08CD-2F54-4423-8FE0-C613818A4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2" name="Picture 11">
              <a:extLst>
                <a:ext uri="{FF2B5EF4-FFF2-40B4-BE49-F238E27FC236}">
                  <a16:creationId xmlns:a16="http://schemas.microsoft.com/office/drawing/2014/main" id="{25EE3CA2-2CAD-494C-A283-439D86B74E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13" name="TextBox 12">
            <a:extLst>
              <a:ext uri="{FF2B5EF4-FFF2-40B4-BE49-F238E27FC236}">
                <a16:creationId xmlns:a16="http://schemas.microsoft.com/office/drawing/2014/main" id="{A578D1CC-B055-4719-8419-A667CCC83603}"/>
              </a:ext>
            </a:extLst>
          </p:cNvPr>
          <p:cNvSpPr txBox="1"/>
          <p:nvPr/>
        </p:nvSpPr>
        <p:spPr>
          <a:xfrm>
            <a:off x="0" y="9783433"/>
            <a:ext cx="18288000" cy="923330"/>
          </a:xfrm>
          <a:prstGeom prst="rect">
            <a:avLst/>
          </a:prstGeom>
          <a:solidFill>
            <a:srgbClr val="002060"/>
          </a:solidFill>
        </p:spPr>
        <p:txBody>
          <a:bodyPr wrap="square" rtlCol="0">
            <a:spAutoFit/>
          </a:bodyPr>
          <a:lstStyle/>
          <a:p>
            <a:pPr lvl="0" algn="ctr">
              <a:buClrTx/>
            </a:pPr>
            <a:r>
              <a:rPr lang="zh-TW" altLang="en-US" sz="2700" b="1" kern="1200" dirty="0">
                <a:solidFill>
                  <a:prstClr val="white"/>
                </a:solidFill>
                <a:latin typeface="DFKai-SB" panose="03000509000000000000" pitchFamily="65" charset="-120"/>
                <a:ea typeface="DFKai-SB" panose="03000509000000000000" pitchFamily="65" charset="-120"/>
                <a:cs typeface="+mn-cs"/>
              </a:rPr>
              <a:t>感謝卑詩省衛生廳「患者為伴」計劃的支持！</a:t>
            </a:r>
          </a:p>
          <a:p>
            <a:pPr algn="ctr" defTabSz="1371600">
              <a:buClrTx/>
            </a:pPr>
            <a:endParaRPr lang="en-US" sz="2700" b="1" kern="1200" dirty="0">
              <a:solidFill>
                <a:prstClr val="white"/>
              </a:solidFill>
              <a:latin typeface="Calibri" panose="020F0502020204030204"/>
              <a:ea typeface="+mn-ea"/>
              <a:cs typeface="+mn-cs"/>
            </a:endParaRPr>
          </a:p>
        </p:txBody>
      </p:sp>
    </p:spTree>
    <p:extLst>
      <p:ext uri="{BB962C8B-B14F-4D97-AF65-F5344CB8AC3E}">
        <p14:creationId xmlns:p14="http://schemas.microsoft.com/office/powerpoint/2010/main" val="1436467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buClrTx/>
            </a:pPr>
            <a:r>
              <a:rPr lang="en-US" sz="3000" kern="1200" dirty="0">
                <a:solidFill>
                  <a:prstClr val="black"/>
                </a:solidFill>
                <a:latin typeface="Arial" panose="020B0604020202020204" pitchFamily="34" charset="0"/>
                <a:ea typeface="+mn-ea"/>
                <a:cs typeface="Arial" panose="020B0604020202020204" pitchFamily="34" charset="0"/>
              </a:rPr>
              <a:t>© 2020 The University of British Columbia.  </a:t>
            </a:r>
          </a:p>
          <a:p>
            <a:pPr algn="just" defTabSz="1371636">
              <a:buClrTx/>
            </a:pPr>
            <a:endParaRPr lang="en-US" sz="3000" kern="1200" dirty="0">
              <a:solidFill>
                <a:prstClr val="black"/>
              </a:solidFill>
              <a:latin typeface="Arial" panose="020B0604020202020204" pitchFamily="34" charset="0"/>
              <a:ea typeface="+mn-ea"/>
              <a:cs typeface="Arial" panose="020B0604020202020204" pitchFamily="34" charset="0"/>
            </a:endParaRPr>
          </a:p>
          <a:p>
            <a:pPr defTabSz="1371636">
              <a:buClrTx/>
            </a:pPr>
            <a:r>
              <a:rPr lang="en-US" sz="3000" kern="1200" dirty="0">
                <a:solidFill>
                  <a:prstClr val="black"/>
                </a:solidFill>
                <a:latin typeface="Arial" panose="020B0604020202020204" pitchFamily="34" charset="0"/>
                <a:ea typeface="+mn-ea"/>
                <a:cs typeface="Arial" panose="020B0604020202020204" pitchFamily="34" charset="0"/>
              </a:rPr>
              <a:t>The work is licensed under Creative Commons Attribution-Non-Commercial-No Derivatives 4.0 International License </a:t>
            </a:r>
          </a:p>
          <a:p>
            <a:pPr defTabSz="1371636">
              <a:buClrTx/>
            </a:pPr>
            <a:r>
              <a:rPr lang="en-US" sz="3000" kern="1200" dirty="0">
                <a:solidFill>
                  <a:prstClr val="black"/>
                </a:solidFill>
                <a:latin typeface="Arial" panose="020B0604020202020204" pitchFamily="34" charset="0"/>
                <a:ea typeface="+mn-ea"/>
                <a:cs typeface="Arial" panose="020B0604020202020204" pitchFamily="34" charset="0"/>
              </a:rPr>
              <a:t>(</a:t>
            </a:r>
            <a:r>
              <a:rPr lang="en-US" sz="3000" u="sng" kern="1200" dirty="0">
                <a:solidFill>
                  <a:prstClr val="black"/>
                </a:solidFill>
                <a:latin typeface="Arial" panose="020B0604020202020204" pitchFamily="34" charset="0"/>
                <a:ea typeface="+mn-ea"/>
                <a:cs typeface="Arial" panose="020B0604020202020204" pitchFamily="34" charset="0"/>
                <a:hlinkClick r:id="rId3"/>
              </a:rPr>
              <a:t>http://creativecommons.org/licenses/by-nc-nd/4.0/</a:t>
            </a:r>
            <a:r>
              <a:rPr lang="en-US" sz="3000" kern="1200" dirty="0">
                <a:solidFill>
                  <a:prstClr val="black"/>
                </a:solidFill>
                <a:latin typeface="Arial" panose="020B0604020202020204" pitchFamily="34" charset="0"/>
                <a:ea typeface="+mn-ea"/>
                <a:cs typeface="Arial" panose="020B0604020202020204" pitchFamily="34" charset="0"/>
              </a:rPr>
              <a:t>). </a:t>
            </a:r>
          </a:p>
          <a:p>
            <a:pPr defTabSz="1371636">
              <a:buClrTx/>
            </a:pPr>
            <a:endParaRPr lang="en-US" sz="3000" kern="1200" dirty="0">
              <a:solidFill>
                <a:prstClr val="black"/>
              </a:solidFill>
              <a:latin typeface="Arial" panose="020B0604020202020204" pitchFamily="34" charset="0"/>
              <a:ea typeface="+mn-ea"/>
              <a:cs typeface="Arial" panose="020B0604020202020204" pitchFamily="34" charset="0"/>
            </a:endParaRPr>
          </a:p>
          <a:p>
            <a:pPr defTabSz="1371636">
              <a:buClrTx/>
            </a:pPr>
            <a:r>
              <a:rPr lang="en-US" sz="3000" kern="1200" dirty="0">
                <a:solidFill>
                  <a:prstClr val="black"/>
                </a:solidFill>
                <a:latin typeface="Arial" panose="020B0604020202020204" pitchFamily="34" charset="0"/>
                <a:ea typeface="+mn-ea"/>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109687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CB47A-1C7F-4DB6-8EDA-975D5517252A}"/>
              </a:ext>
            </a:extLst>
          </p:cNvPr>
          <p:cNvSpPr>
            <a:spLocks noGrp="1"/>
          </p:cNvSpPr>
          <p:nvPr>
            <p:ph type="title"/>
          </p:nvPr>
        </p:nvSpPr>
        <p:spPr>
          <a:xfrm>
            <a:off x="1257300" y="341948"/>
            <a:ext cx="15773400" cy="1988345"/>
          </a:xfrm>
        </p:spPr>
        <p:txBody>
          <a:bodyPr>
            <a:normAutofit/>
          </a:bodyPr>
          <a:lstStyle/>
          <a:p>
            <a:r>
              <a:rPr lang="zh-TW" altLang="en-US" sz="5400" dirty="0">
                <a:solidFill>
                  <a:srgbClr val="003366"/>
                </a:solidFill>
                <a:latin typeface="DFKai-SB" panose="03000509000000000000" pitchFamily="65" charset="-120"/>
                <a:ea typeface="DFKai-SB" panose="03000509000000000000" pitchFamily="65" charset="-120"/>
                <a:cs typeface="Arial" panose="020B0604020202020204" pitchFamily="34" charset="0"/>
              </a:rPr>
              <a:t>視</a:t>
            </a:r>
            <a:r>
              <a:rPr lang="zh-TW" altLang="en-US" sz="5400">
                <a:solidFill>
                  <a:srgbClr val="003366"/>
                </a:solidFill>
                <a:latin typeface="DFKai-SB" panose="03000509000000000000" pitchFamily="65" charset="-120"/>
                <a:ea typeface="DFKai-SB" panose="03000509000000000000" pitchFamily="65" charset="-120"/>
                <a:cs typeface="Arial" panose="020B0604020202020204" pitchFamily="34" charset="0"/>
              </a:rPr>
              <a:t>頻：註</a:t>
            </a:r>
            <a:r>
              <a:rPr lang="zh-TW" altLang="en-US" sz="5400" dirty="0">
                <a:solidFill>
                  <a:srgbClr val="003366"/>
                </a:solidFill>
                <a:latin typeface="DFKai-SB" panose="03000509000000000000" pitchFamily="65" charset="-120"/>
                <a:ea typeface="DFKai-SB" panose="03000509000000000000" pitchFamily="65" charset="-120"/>
                <a:cs typeface="Arial" panose="020B0604020202020204" pitchFamily="34" charset="0"/>
              </a:rPr>
              <a:t>冊和下載用戶端</a:t>
            </a:r>
            <a:endParaRPr lang="en-US" sz="5400" dirty="0">
              <a:solidFill>
                <a:srgbClr val="003366"/>
              </a:solidFill>
              <a:latin typeface="DFKai-SB" panose="03000509000000000000" pitchFamily="65" charset="-120"/>
              <a:ea typeface="DFKai-SB" panose="03000509000000000000" pitchFamily="65" charset="-120"/>
              <a:cs typeface="Arial" panose="020B0604020202020204" pitchFamily="34" charset="0"/>
            </a:endParaRPr>
          </a:p>
        </p:txBody>
      </p:sp>
      <p:pic>
        <p:nvPicPr>
          <p:cNvPr id="4" name="Picture 3">
            <a:hlinkClick r:id="rId2"/>
            <a:extLst>
              <a:ext uri="{FF2B5EF4-FFF2-40B4-BE49-F238E27FC236}">
                <a16:creationId xmlns:a16="http://schemas.microsoft.com/office/drawing/2014/main" id="{F0464153-9E56-4D4B-B87B-68F687E12A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7921" y="1799347"/>
            <a:ext cx="12242197" cy="7609765"/>
          </a:xfrm>
          <a:prstGeom prst="rect">
            <a:avLst/>
          </a:prstGeom>
        </p:spPr>
      </p:pic>
      <p:graphicFrame>
        <p:nvGraphicFramePr>
          <p:cNvPr id="6" name="Table 9">
            <a:extLst>
              <a:ext uri="{FF2B5EF4-FFF2-40B4-BE49-F238E27FC236}">
                <a16:creationId xmlns:a16="http://schemas.microsoft.com/office/drawing/2014/main" id="{71B0AA8F-D43C-4DDE-B444-D661D1870E1B}"/>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92068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923330"/>
          </a:xfrm>
          <a:prstGeom prst="rect">
            <a:avLst/>
          </a:prstGeom>
          <a:noFill/>
        </p:spPr>
        <p:txBody>
          <a:bodyPr wrap="square" rtlCol="0">
            <a:spAutoFit/>
          </a:bodyPr>
          <a:lstStyle/>
          <a:p>
            <a:pPr defTabSz="1371600">
              <a:buClrTx/>
            </a:pPr>
            <a:r>
              <a:rPr lang="zh-TW" altLang="en-US" sz="54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選擇帳戶類型和計劃</a:t>
            </a:r>
            <a:r>
              <a:rPr lang="en-US" sz="5400" kern="1200" dirty="0">
                <a:solidFill>
                  <a:srgbClr val="003366"/>
                </a:solidFill>
                <a:latin typeface="Arial" panose="020B0604020202020204" pitchFamily="34" charset="0"/>
                <a:ea typeface="+mj-ea"/>
                <a:cs typeface="Arial" panose="020B0604020202020204" pitchFamily="34" charset="0"/>
              </a:rPr>
              <a:t>  </a:t>
            </a:r>
          </a:p>
        </p:txBody>
      </p:sp>
      <p:pic>
        <p:nvPicPr>
          <p:cNvPr id="2" name="Picture 1">
            <a:extLst>
              <a:ext uri="{FF2B5EF4-FFF2-40B4-BE49-F238E27FC236}">
                <a16:creationId xmlns:a16="http://schemas.microsoft.com/office/drawing/2014/main" id="{EC0E9D35-7218-4040-8251-BD573F8BBD4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819854" y="2078974"/>
            <a:ext cx="12766411" cy="6129051"/>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A814987B-EAFE-4842-8D79-71B1FC348A15}"/>
              </a:ext>
            </a:extLst>
          </p:cNvPr>
          <p:cNvCxnSpPr>
            <a:cxnSpLocks/>
          </p:cNvCxnSpPr>
          <p:nvPr/>
        </p:nvCxnSpPr>
        <p:spPr>
          <a:xfrm flipV="1">
            <a:off x="2675965" y="4303060"/>
            <a:ext cx="2581835" cy="2146126"/>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3CA1E4AD-50DE-491E-A009-6410684075F3}"/>
              </a:ext>
            </a:extLst>
          </p:cNvPr>
          <p:cNvSpPr txBox="1"/>
          <p:nvPr/>
        </p:nvSpPr>
        <p:spPr>
          <a:xfrm>
            <a:off x="831273" y="6449185"/>
            <a:ext cx="3915538" cy="1077218"/>
          </a:xfrm>
          <a:prstGeom prst="rect">
            <a:avLst/>
          </a:prstGeom>
          <a:noFill/>
          <a:ln>
            <a:noFill/>
          </a:ln>
        </p:spPr>
        <p:txBody>
          <a:bodyPr wrap="square" rtlCol="0">
            <a:spAutoFit/>
          </a:bodyPr>
          <a:lstStyle/>
          <a:p>
            <a:pPr defTabSz="1371600">
              <a:buClrTx/>
            </a:pP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免費的 </a:t>
            </a:r>
            <a:r>
              <a:rPr lang="en-US" sz="3200" kern="1200" dirty="0">
                <a:solidFill>
                  <a:srgbClr val="034092"/>
                </a:solidFill>
                <a:latin typeface="Arial" panose="020B0604020202020204" pitchFamily="34" charset="0"/>
                <a:ea typeface="+mn-ea"/>
                <a:cs typeface="Arial" panose="020B0604020202020204" pitchFamily="34" charset="0"/>
              </a:rPr>
              <a:t>Zoom </a:t>
            </a:r>
            <a:r>
              <a:rPr lang="zh-TW" altLang="en-US" sz="3200" kern="1200" dirty="0">
                <a:solidFill>
                  <a:srgbClr val="034092"/>
                </a:solidFill>
                <a:latin typeface="DFKai-SB" panose="03000509000000000000" pitchFamily="65" charset="-120"/>
                <a:ea typeface="DFKai-SB" panose="03000509000000000000" pitchFamily="65" charset="-120"/>
                <a:cs typeface="Arial" panose="020B0604020202020204" pitchFamily="34" charset="0"/>
              </a:rPr>
              <a:t>計劃適合大部份人</a:t>
            </a:r>
            <a:endParaRPr lang="en-US" sz="3200" kern="1200" dirty="0">
              <a:solidFill>
                <a:srgbClr val="034092"/>
              </a:solidFill>
              <a:latin typeface="Arial" panose="020B0604020202020204" pitchFamily="34" charset="0"/>
              <a:ea typeface="+mn-ea"/>
              <a:cs typeface="Arial" panose="020B0604020202020204" pitchFamily="34" charset="0"/>
            </a:endParaRPr>
          </a:p>
        </p:txBody>
      </p:sp>
      <p:graphicFrame>
        <p:nvGraphicFramePr>
          <p:cNvPr id="8" name="Table 9">
            <a:extLst>
              <a:ext uri="{FF2B5EF4-FFF2-40B4-BE49-F238E27FC236}">
                <a16:creationId xmlns:a16="http://schemas.microsoft.com/office/drawing/2014/main" id="{D86D35D7-20B1-4AC4-B65D-06DD16E66CD9}"/>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335889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699742" y="1191525"/>
            <a:ext cx="8114058" cy="707886"/>
          </a:xfrm>
          <a:prstGeom prst="rect">
            <a:avLst/>
          </a:prstGeom>
          <a:noFill/>
        </p:spPr>
        <p:txBody>
          <a:bodyPr wrap="square" rtlCol="0">
            <a:spAutoFit/>
          </a:bodyPr>
          <a:lstStyle/>
          <a:p>
            <a:pPr defTabSz="1371600">
              <a:buClrTx/>
            </a:pPr>
            <a:r>
              <a:rPr lang="en-US" sz="4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1.</a:t>
            </a:r>
            <a:r>
              <a:rPr lang="zh-TW" altLang="en-US" sz="4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開啟</a:t>
            </a:r>
            <a:r>
              <a:rPr lang="en-US" sz="4000" kern="1200" dirty="0">
                <a:solidFill>
                  <a:srgbClr val="003366"/>
                </a:solidFill>
                <a:latin typeface="Arial" panose="020B0604020202020204" pitchFamily="34" charset="0"/>
                <a:ea typeface="+mj-ea"/>
                <a:cs typeface="Arial" panose="020B0604020202020204" pitchFamily="34" charset="0"/>
              </a:rPr>
              <a:t> Zoom</a:t>
            </a:r>
            <a:r>
              <a:rPr lang="zh-TW" altLang="en-US" sz="4000" dirty="0">
                <a:latin typeface="Calibri" panose="020F0502020204030204" pitchFamily="34" charset="0"/>
                <a:ea typeface="PMingLiU" panose="02020500000000000000" pitchFamily="18" charset="-120"/>
                <a:cs typeface="Times New Roman" panose="02020603050405020304" pitchFamily="18" charset="0"/>
              </a:rPr>
              <a:t> </a:t>
            </a:r>
            <a:r>
              <a:rPr lang="zh-TW" altLang="en-US" sz="4000" dirty="0">
                <a:solidFill>
                  <a:srgbClr val="003366"/>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4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點擊「登入」。</a:t>
            </a:r>
            <a:r>
              <a:rPr lang="en-US" sz="4000" kern="1200" dirty="0">
                <a:solidFill>
                  <a:srgbClr val="003366"/>
                </a:solidFill>
                <a:latin typeface="Arial" panose="020B0604020202020204" pitchFamily="34" charset="0"/>
                <a:ea typeface="+mj-ea"/>
                <a:cs typeface="Arial" panose="020B0604020202020204" pitchFamily="34" charset="0"/>
              </a:rPr>
              <a:t> </a:t>
            </a:r>
          </a:p>
        </p:txBody>
      </p:sp>
      <p:sp>
        <p:nvSpPr>
          <p:cNvPr id="8" name="TextBox 7">
            <a:extLst>
              <a:ext uri="{FF2B5EF4-FFF2-40B4-BE49-F238E27FC236}">
                <a16:creationId xmlns:a16="http://schemas.microsoft.com/office/drawing/2014/main" id="{9F262C13-AFC5-4278-82E9-8F6E70818DED}"/>
              </a:ext>
            </a:extLst>
          </p:cNvPr>
          <p:cNvSpPr txBox="1"/>
          <p:nvPr/>
        </p:nvSpPr>
        <p:spPr>
          <a:xfrm>
            <a:off x="996921" y="7540156"/>
            <a:ext cx="1781257" cy="346249"/>
          </a:xfrm>
          <a:prstGeom prst="rect">
            <a:avLst/>
          </a:prstGeom>
          <a:noFill/>
          <a:ln>
            <a:solidFill>
              <a:srgbClr val="FF0000"/>
            </a:solidFill>
          </a:ln>
        </p:spPr>
        <p:txBody>
          <a:bodyPr wrap="none" rtlCol="0">
            <a:spAutoFit/>
          </a:bodyPr>
          <a:lstStyle/>
          <a:p>
            <a:pPr defTabSz="1371600">
              <a:buClrTx/>
            </a:pPr>
            <a:r>
              <a:rPr lang="en-US" sz="1650" kern="1200" dirty="0">
                <a:solidFill>
                  <a:srgbClr val="FF0000"/>
                </a:solidFill>
                <a:latin typeface="Arial" panose="020B0604020202020204" pitchFamily="34" charset="0"/>
                <a:ea typeface="+mn-ea"/>
                <a:cs typeface="Arial" panose="020B0604020202020204" pitchFamily="34" charset="0"/>
              </a:rPr>
              <a:t>Add photo credit.</a:t>
            </a:r>
          </a:p>
        </p:txBody>
      </p:sp>
      <p:sp>
        <p:nvSpPr>
          <p:cNvPr id="9" name="TextBox 8">
            <a:extLst>
              <a:ext uri="{FF2B5EF4-FFF2-40B4-BE49-F238E27FC236}">
                <a16:creationId xmlns:a16="http://schemas.microsoft.com/office/drawing/2014/main" id="{39E0FA9A-307A-4B49-947B-265675BE606F}"/>
              </a:ext>
            </a:extLst>
          </p:cNvPr>
          <p:cNvSpPr txBox="1"/>
          <p:nvPr/>
        </p:nvSpPr>
        <p:spPr>
          <a:xfrm>
            <a:off x="8504940" y="7521196"/>
            <a:ext cx="1781257" cy="346249"/>
          </a:xfrm>
          <a:prstGeom prst="rect">
            <a:avLst/>
          </a:prstGeom>
          <a:noFill/>
          <a:ln>
            <a:solidFill>
              <a:srgbClr val="FF0000"/>
            </a:solidFill>
          </a:ln>
        </p:spPr>
        <p:txBody>
          <a:bodyPr wrap="none" rtlCol="0">
            <a:spAutoFit/>
          </a:bodyPr>
          <a:lstStyle/>
          <a:p>
            <a:pPr defTabSz="1371600">
              <a:buClrTx/>
            </a:pPr>
            <a:r>
              <a:rPr lang="en-US" sz="1650" kern="1200" dirty="0">
                <a:solidFill>
                  <a:srgbClr val="FF0000"/>
                </a:solidFill>
                <a:latin typeface="Arial" panose="020B0604020202020204" pitchFamily="34" charset="0"/>
                <a:ea typeface="+mn-ea"/>
                <a:cs typeface="Arial" panose="020B0604020202020204" pitchFamily="34" charset="0"/>
              </a:rPr>
              <a:t>Add photo credit.</a:t>
            </a:r>
          </a:p>
        </p:txBody>
      </p:sp>
      <p:grpSp>
        <p:nvGrpSpPr>
          <p:cNvPr id="6" name="Group 5">
            <a:extLst>
              <a:ext uri="{FF2B5EF4-FFF2-40B4-BE49-F238E27FC236}">
                <a16:creationId xmlns:a16="http://schemas.microsoft.com/office/drawing/2014/main" id="{E9325A7F-2EA4-49A2-A3F6-C45EBAA719AE}"/>
              </a:ext>
            </a:extLst>
          </p:cNvPr>
          <p:cNvGrpSpPr/>
          <p:nvPr/>
        </p:nvGrpSpPr>
        <p:grpSpPr>
          <a:xfrm>
            <a:off x="996921" y="2419554"/>
            <a:ext cx="6813342" cy="5534523"/>
            <a:chOff x="996921" y="2419554"/>
            <a:chExt cx="6813342" cy="5534523"/>
          </a:xfrm>
        </p:grpSpPr>
        <p:pic>
          <p:nvPicPr>
            <p:cNvPr id="2" name="Picture 1">
              <a:extLst>
                <a:ext uri="{FF2B5EF4-FFF2-40B4-BE49-F238E27FC236}">
                  <a16:creationId xmlns:a16="http://schemas.microsoft.com/office/drawing/2014/main" id="{474F7A0E-195C-48F7-80F9-11250E4A0C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6921" y="2419554"/>
              <a:ext cx="6813342" cy="553452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5CB6E779-9E29-42A6-A33F-05067C5FB6A8}"/>
                </a:ext>
              </a:extLst>
            </p:cNvPr>
            <p:cNvSpPr/>
            <p:nvPr/>
          </p:nvSpPr>
          <p:spPr>
            <a:xfrm>
              <a:off x="2222500" y="5397500"/>
              <a:ext cx="1371602" cy="608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ED6C43EE-8499-4A3A-994D-9B5A34D1F0FA}"/>
              </a:ext>
            </a:extLst>
          </p:cNvPr>
          <p:cNvGrpSpPr/>
          <p:nvPr/>
        </p:nvGrpSpPr>
        <p:grpSpPr>
          <a:xfrm>
            <a:off x="8504940" y="2419555"/>
            <a:ext cx="8786139" cy="5534523"/>
            <a:chOff x="8504940" y="2419555"/>
            <a:chExt cx="8786139" cy="5534523"/>
          </a:xfrm>
        </p:grpSpPr>
        <p:pic>
          <p:nvPicPr>
            <p:cNvPr id="7" name="Picture 6">
              <a:extLst>
                <a:ext uri="{FF2B5EF4-FFF2-40B4-BE49-F238E27FC236}">
                  <a16:creationId xmlns:a16="http://schemas.microsoft.com/office/drawing/2014/main" id="{81807698-B7A4-49E0-B9A2-CFED1A6988E5}"/>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504940" y="2419555"/>
              <a:ext cx="8786139" cy="5534523"/>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0A7F5224-BBE5-431F-BCAA-D20DC86F76C3}"/>
                </a:ext>
              </a:extLst>
            </p:cNvPr>
            <p:cNvSpPr/>
            <p:nvPr/>
          </p:nvSpPr>
          <p:spPr>
            <a:xfrm>
              <a:off x="11037163" y="2444954"/>
              <a:ext cx="1371602" cy="90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Arrow Connector 12">
            <a:extLst>
              <a:ext uri="{FF2B5EF4-FFF2-40B4-BE49-F238E27FC236}">
                <a16:creationId xmlns:a16="http://schemas.microsoft.com/office/drawing/2014/main" id="{5746E043-9D5F-4CE8-B043-D88C4BB25854}"/>
              </a:ext>
            </a:extLst>
          </p:cNvPr>
          <p:cNvCxnSpPr>
            <a:cxnSpLocks/>
          </p:cNvCxnSpPr>
          <p:nvPr/>
        </p:nvCxnSpPr>
        <p:spPr>
          <a:xfrm flipH="1">
            <a:off x="5943600" y="1899411"/>
            <a:ext cx="812800" cy="38987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3BC0DA-4C7E-4763-8922-A052AED05863}"/>
              </a:ext>
            </a:extLst>
          </p:cNvPr>
          <p:cNvCxnSpPr>
            <a:cxnSpLocks/>
          </p:cNvCxnSpPr>
          <p:nvPr/>
        </p:nvCxnSpPr>
        <p:spPr>
          <a:xfrm flipH="1">
            <a:off x="12482622" y="1873394"/>
            <a:ext cx="620820" cy="14494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E0E078-9865-4818-B9F6-F0C9A7421CF7}"/>
              </a:ext>
            </a:extLst>
          </p:cNvPr>
          <p:cNvSpPr txBox="1"/>
          <p:nvPr/>
        </p:nvSpPr>
        <p:spPr>
          <a:xfrm>
            <a:off x="8504940" y="1165508"/>
            <a:ext cx="7138419" cy="707886"/>
          </a:xfrm>
          <a:prstGeom prst="rect">
            <a:avLst/>
          </a:prstGeom>
          <a:noFill/>
        </p:spPr>
        <p:txBody>
          <a:bodyPr wrap="square" rtlCol="0">
            <a:spAutoFit/>
          </a:bodyPr>
          <a:lstStyle/>
          <a:p>
            <a:r>
              <a:rPr lang="en-US" sz="4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2. </a:t>
            </a:r>
            <a:r>
              <a:rPr lang="zh-TW" altLang="en-US" sz="4000"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點擊「免費註冊」。</a:t>
            </a:r>
            <a:endParaRPr lang="en-US" sz="1100" dirty="0">
              <a:solidFill>
                <a:srgbClr val="003366"/>
              </a:solidFill>
            </a:endParaRPr>
          </a:p>
        </p:txBody>
      </p:sp>
      <p:graphicFrame>
        <p:nvGraphicFramePr>
          <p:cNvPr id="16" name="Table 9">
            <a:extLst>
              <a:ext uri="{FF2B5EF4-FFF2-40B4-BE49-F238E27FC236}">
                <a16:creationId xmlns:a16="http://schemas.microsoft.com/office/drawing/2014/main" id="{9BAA139E-087F-4954-B77D-7DD6FE6ECBAC}"/>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289032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271242" y="735980"/>
            <a:ext cx="15410984" cy="861903"/>
          </a:xfrm>
          <a:prstGeom prst="rect">
            <a:avLst/>
          </a:prstGeom>
          <a:noFill/>
        </p:spPr>
        <p:txBody>
          <a:bodyPr wrap="square" rtlCol="0">
            <a:spAutoFit/>
          </a:bodyPr>
          <a:lstStyle/>
          <a:p>
            <a:pPr defTabSz="1371600">
              <a:buClrTx/>
            </a:pPr>
            <a:r>
              <a:rPr 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3.</a:t>
            </a:r>
            <a:r>
              <a:rPr lang="zh-TW" altLang="en-US" sz="5001" kern="1200" dirty="0">
                <a:solidFill>
                  <a:srgbClr val="003366"/>
                </a:solidFill>
                <a:latin typeface="DFKai-SB" panose="03000509000000000000" pitchFamily="65" charset="-120"/>
                <a:ea typeface="DFKai-SB" panose="03000509000000000000" pitchFamily="65" charset="-120"/>
                <a:cs typeface="Arial" panose="020B0604020202020204" pitchFamily="34" charset="0"/>
              </a:rPr>
              <a:t>輸入出生日期，然後按「繼續」。</a:t>
            </a:r>
            <a:endParaRPr lang="en-US" sz="5001" kern="1200" dirty="0">
              <a:solidFill>
                <a:srgbClr val="003366"/>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7A0E1E1-16E2-4EA0-948B-4C07DD5D295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51327" y="2045781"/>
            <a:ext cx="16385345" cy="6994173"/>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B0D0B53-AD21-4891-A1CC-1A33B0058BBE}"/>
              </a:ext>
            </a:extLst>
          </p:cNvPr>
          <p:cNvCxnSpPr>
            <a:cxnSpLocks/>
          </p:cNvCxnSpPr>
          <p:nvPr/>
        </p:nvCxnSpPr>
        <p:spPr>
          <a:xfrm flipH="1">
            <a:off x="9144000" y="1597883"/>
            <a:ext cx="692727" cy="41529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9">
            <a:extLst>
              <a:ext uri="{FF2B5EF4-FFF2-40B4-BE49-F238E27FC236}">
                <a16:creationId xmlns:a16="http://schemas.microsoft.com/office/drawing/2014/main" id="{6C2B265A-47E0-4D5F-B085-3C96507A89F8}"/>
              </a:ext>
            </a:extLst>
          </p:cNvPr>
          <p:cNvGraphicFramePr>
            <a:graphicFrameLocks/>
          </p:cNvGraphicFramePr>
          <p:nvPr>
            <p:extLst>
              <p:ext uri="{D42A27DB-BD31-4B8C-83A1-F6EECF244321}">
                <p14:modId xmlns:p14="http://schemas.microsoft.com/office/powerpoint/2010/main" val="4187836115"/>
              </p:ext>
            </p:extLst>
          </p:nvPr>
        </p:nvGraphicFramePr>
        <p:xfrm>
          <a:off x="1257300" y="9487852"/>
          <a:ext cx="15773400" cy="3962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228629195"/>
                    </a:ext>
                  </a:extLst>
                </a:gridCol>
                <a:gridCol w="3943350">
                  <a:extLst>
                    <a:ext uri="{9D8B030D-6E8A-4147-A177-3AD203B41FA5}">
                      <a16:colId xmlns:a16="http://schemas.microsoft.com/office/drawing/2014/main" val="2118251836"/>
                    </a:ext>
                  </a:extLst>
                </a:gridCol>
                <a:gridCol w="3943350">
                  <a:extLst>
                    <a:ext uri="{9D8B030D-6E8A-4147-A177-3AD203B41FA5}">
                      <a16:colId xmlns:a16="http://schemas.microsoft.com/office/drawing/2014/main" val="3195253161"/>
                    </a:ext>
                  </a:extLst>
                </a:gridCol>
                <a:gridCol w="3943350">
                  <a:extLst>
                    <a:ext uri="{9D8B030D-6E8A-4147-A177-3AD203B41FA5}">
                      <a16:colId xmlns:a16="http://schemas.microsoft.com/office/drawing/2014/main" val="2766787126"/>
                    </a:ext>
                  </a:extLst>
                </a:gridCol>
              </a:tblGrid>
              <a:tr h="192983">
                <a:tc>
                  <a:txBody>
                    <a:bodyPr/>
                    <a:lstStyle/>
                    <a:p>
                      <a:pPr algn="ct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建立</a:t>
                      </a:r>
                      <a:r>
                        <a:rPr lang="zh-CN" altLang="en-US" sz="1800" b="1" dirty="0">
                          <a:solidFill>
                            <a:srgbClr val="034092"/>
                          </a:solidFill>
                          <a:latin typeface="DFKai-SB" panose="03000509000000000000" pitchFamily="65" charset="-120"/>
                          <a:ea typeface="DFKai-SB" panose="03000509000000000000" pitchFamily="65" charset="-120"/>
                          <a:cs typeface="Arial" panose="020B0604020202020204" pitchFamily="34" charset="0"/>
                        </a:rPr>
                        <a:t> </a:t>
                      </a:r>
                      <a:r>
                        <a:rPr lang="en-US" altLang="zh-CN" sz="1800" b="1" dirty="0">
                          <a:solidFill>
                            <a:srgbClr val="034092"/>
                          </a:solidFill>
                          <a:latin typeface="Arial" panose="020B0604020202020204" pitchFamily="34" charset="0"/>
                          <a:ea typeface="DFKai-SB" panose="03000509000000000000" pitchFamily="65" charset="-120"/>
                          <a:cs typeface="Arial" panose="020B0604020202020204" pitchFamily="34" charset="0"/>
                        </a:rPr>
                        <a:t>Zoom </a:t>
                      </a:r>
                      <a:r>
                        <a:rPr lang="zh-CN" altLang="en-US" sz="2000" b="1" dirty="0">
                          <a:solidFill>
                            <a:srgbClr val="034092"/>
                          </a:solidFill>
                          <a:latin typeface="DFKai-SB" panose="03000509000000000000" pitchFamily="65" charset="-120"/>
                          <a:ea typeface="DFKai-SB" panose="03000509000000000000" pitchFamily="65" charset="-120"/>
                          <a:cs typeface="Arial" panose="020B0604020202020204" pitchFamily="34" charset="0"/>
                        </a:rPr>
                        <a:t>帳戶</a:t>
                      </a:r>
                      <a:endParaRPr lang="en-US" sz="1800" b="1" dirty="0">
                        <a:solidFill>
                          <a:srgbClr val="03409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如何即時建立會議</a:t>
                      </a:r>
                      <a:endParaRPr lang="en-US" sz="2000" b="0" dirty="0">
                        <a:solidFill>
                          <a:schemeClr val="bg2">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編排以後的會議</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TW" alt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rPr>
                        <a:t>摘要</a:t>
                      </a:r>
                      <a:endParaRPr lang="en-US" sz="2000" b="0" kern="1200" dirty="0">
                        <a:solidFill>
                          <a:schemeClr val="bg2">
                            <a:lumMod val="50000"/>
                          </a:schemeClr>
                        </a:solidFill>
                        <a:latin typeface="DFKai-SB" panose="03000509000000000000" pitchFamily="65" charset="-120"/>
                        <a:ea typeface="DFKai-SB" panose="03000509000000000000" pitchFamily="65"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70935348"/>
                  </a:ext>
                </a:extLst>
              </a:tr>
            </a:tbl>
          </a:graphicData>
        </a:graphic>
      </p:graphicFrame>
    </p:spTree>
    <p:extLst>
      <p:ext uri="{BB962C8B-B14F-4D97-AF65-F5344CB8AC3E}">
        <p14:creationId xmlns:p14="http://schemas.microsoft.com/office/powerpoint/2010/main" val="190064845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27763</TotalTime>
  <Words>3621</Words>
  <Application>Microsoft Office PowerPoint</Application>
  <PresentationFormat>Custom</PresentationFormat>
  <Paragraphs>367</Paragraphs>
  <Slides>52</Slides>
  <Notes>20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52</vt:i4>
      </vt:variant>
    </vt:vector>
  </HeadingPairs>
  <TitlesOfParts>
    <vt:vector size="68" baseType="lpstr">
      <vt:lpstr>Corbel</vt:lpstr>
      <vt:lpstr>Wingdings 3</vt:lpstr>
      <vt:lpstr>Calibri</vt:lpstr>
      <vt:lpstr>Lato</vt:lpstr>
      <vt:lpstr>Lora Regular Roman</vt:lpstr>
      <vt:lpstr>DFKai-SB</vt:lpstr>
      <vt:lpstr>Times New Roman</vt:lpstr>
      <vt:lpstr>PMingLiU</vt:lpstr>
      <vt:lpstr>Calibri Light</vt:lpstr>
      <vt:lpstr>Arial</vt:lpstr>
      <vt:lpstr>PMingLiU</vt:lpstr>
      <vt:lpstr>Lora</vt:lpstr>
      <vt:lpstr>Office Theme</vt:lpstr>
      <vt:lpstr>1_Office Theme</vt:lpstr>
      <vt:lpstr>3_Office Theme</vt:lpstr>
      <vt:lpstr>2_Office Theme</vt:lpstr>
      <vt:lpstr>PowerPoint Presentation</vt:lpstr>
      <vt:lpstr>鳴謝</vt:lpstr>
      <vt:lpstr>網絡研討會大綱：</vt:lpstr>
      <vt:lpstr> 建立 Zoom 帳戶 </vt:lpstr>
      <vt:lpstr>建立 Zoom 帳戶的好處</vt:lpstr>
      <vt:lpstr>視頻：註冊和下載用戶端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如何即時建立會議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編排以後的會議 </vt:lpstr>
      <vt:lpstr>PowerPoint Presentation</vt:lpstr>
      <vt:lpstr>PowerPoint Presentation</vt:lpstr>
      <vt:lpstr>PowerPoint Presentation</vt:lpstr>
      <vt:lpstr>PowerPoint Presentation</vt:lpstr>
      <vt:lpstr>PowerPoint Presentation</vt:lpstr>
      <vt:lpstr>摘要</vt:lpstr>
      <vt:lpstr>我們學會了： </vt:lpstr>
      <vt:lpstr>我們學會了： </vt:lpstr>
      <vt:lpstr>問題？  以下是使用 Zoom 進行健康管理的免費資源的例子：</vt:lpstr>
      <vt:lpstr>資料來源</vt:lpstr>
      <vt:lpstr>圖像來源清單</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Fung, Alex</cp:lastModifiedBy>
  <cp:revision>479</cp:revision>
  <dcterms:modified xsi:type="dcterms:W3CDTF">2022-02-01T00:57:17Z</dcterms:modified>
</cp:coreProperties>
</file>