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56"/>
  </p:notesMasterIdLst>
  <p:sldIdLst>
    <p:sldId id="498" r:id="rId2"/>
    <p:sldId id="493" r:id="rId3"/>
    <p:sldId id="417" r:id="rId4"/>
    <p:sldId id="634" r:id="rId5"/>
    <p:sldId id="635" r:id="rId6"/>
    <p:sldId id="636" r:id="rId7"/>
    <p:sldId id="625" r:id="rId8"/>
    <p:sldId id="335" r:id="rId9"/>
    <p:sldId id="567" r:id="rId10"/>
    <p:sldId id="619" r:id="rId11"/>
    <p:sldId id="620" r:id="rId12"/>
    <p:sldId id="572" r:id="rId13"/>
    <p:sldId id="555" r:id="rId14"/>
    <p:sldId id="621" r:id="rId15"/>
    <p:sldId id="556" r:id="rId16"/>
    <p:sldId id="573" r:id="rId17"/>
    <p:sldId id="574" r:id="rId18"/>
    <p:sldId id="622" r:id="rId19"/>
    <p:sldId id="560" r:id="rId20"/>
    <p:sldId id="575" r:id="rId21"/>
    <p:sldId id="576" r:id="rId22"/>
    <p:sldId id="577" r:id="rId23"/>
    <p:sldId id="578" r:id="rId24"/>
    <p:sldId id="579" r:id="rId25"/>
    <p:sldId id="580" r:id="rId26"/>
    <p:sldId id="581" r:id="rId27"/>
    <p:sldId id="582" r:id="rId28"/>
    <p:sldId id="583" r:id="rId29"/>
    <p:sldId id="584" r:id="rId30"/>
    <p:sldId id="623" r:id="rId31"/>
    <p:sldId id="586" r:id="rId32"/>
    <p:sldId id="628" r:id="rId33"/>
    <p:sldId id="631" r:id="rId34"/>
    <p:sldId id="588" r:id="rId35"/>
    <p:sldId id="624" r:id="rId36"/>
    <p:sldId id="598" r:id="rId37"/>
    <p:sldId id="599" r:id="rId38"/>
    <p:sldId id="593" r:id="rId39"/>
    <p:sldId id="594" r:id="rId40"/>
    <p:sldId id="569" r:id="rId41"/>
    <p:sldId id="595" r:id="rId42"/>
    <p:sldId id="600" r:id="rId43"/>
    <p:sldId id="602" r:id="rId44"/>
    <p:sldId id="596" r:id="rId45"/>
    <p:sldId id="597" r:id="rId46"/>
    <p:sldId id="603" r:id="rId47"/>
    <p:sldId id="609" r:id="rId48"/>
    <p:sldId id="604" r:id="rId49"/>
    <p:sldId id="605" r:id="rId50"/>
    <p:sldId id="606" r:id="rId51"/>
    <p:sldId id="607" r:id="rId52"/>
    <p:sldId id="571" r:id="rId53"/>
    <p:sldId id="449" r:id="rId54"/>
    <p:sldId id="418" r:id="rId55"/>
  </p:sldIdLst>
  <p:sldSz cx="18288000" cy="10287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Raavi" panose="020B0502040204020203" pitchFamily="34" charset="0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+x1CLKU0ZdBUrdXXcPWgOg==" hashData="xSxaCo8OGSDOH2pa4MMahcKM4Spk1B5dh2le3z6EstA+E6lRouy9Y6wBhlhGJ4xxnkKlqwpG2k396Z0NEkEBjw=="/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den Broek, Jamie" initials="VBJ" lastIdx="6" clrIdx="0">
    <p:extLst>
      <p:ext uri="{19B8F6BF-5375-455C-9EA6-DF929625EA0E}">
        <p15:presenceInfo xmlns:p15="http://schemas.microsoft.com/office/powerpoint/2012/main" userId="S-1-5-21-3458574638-2780845101-4193349012-3818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5F"/>
    <a:srgbClr val="1E537F"/>
    <a:srgbClr val="FAE60D"/>
    <a:srgbClr val="003366"/>
    <a:srgbClr val="00FF00"/>
    <a:srgbClr val="5E94DC"/>
    <a:srgbClr val="EEEEEE"/>
    <a:srgbClr val="E4E4E4"/>
    <a:srgbClr val="EEB500"/>
    <a:srgbClr val="034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4787" autoAdjust="0"/>
  </p:normalViewPr>
  <p:slideViewPr>
    <p:cSldViewPr snapToGrid="0">
      <p:cViewPr varScale="1">
        <p:scale>
          <a:sx n="52" d="100"/>
          <a:sy n="52" d="100"/>
        </p:scale>
        <p:origin x="408" y="78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a" dirty="0"/>
          </a:p>
        </p:txBody>
      </p:sp>
    </p:spTree>
    <p:extLst>
      <p:ext uri="{BB962C8B-B14F-4D97-AF65-F5344CB8AC3E}">
        <p14:creationId xmlns:p14="http://schemas.microsoft.com/office/powerpoint/2010/main" val="53931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a" dirty="0"/>
          </a:p>
        </p:txBody>
      </p:sp>
    </p:spTree>
    <p:extLst>
      <p:ext uri="{BB962C8B-B14F-4D97-AF65-F5344CB8AC3E}">
        <p14:creationId xmlns:p14="http://schemas.microsoft.com/office/powerpoint/2010/main" val="221273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a" dirty="0"/>
          </a:p>
        </p:txBody>
      </p:sp>
    </p:spTree>
    <p:extLst>
      <p:ext uri="{BB962C8B-B14F-4D97-AF65-F5344CB8AC3E}">
        <p14:creationId xmlns:p14="http://schemas.microsoft.com/office/powerpoint/2010/main" val="951316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a" dirty="0"/>
          </a:p>
        </p:txBody>
      </p:sp>
    </p:spTree>
    <p:extLst>
      <p:ext uri="{BB962C8B-B14F-4D97-AF65-F5344CB8AC3E}">
        <p14:creationId xmlns:p14="http://schemas.microsoft.com/office/powerpoint/2010/main" val="398986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a" dirty="0"/>
          </a:p>
        </p:txBody>
      </p:sp>
    </p:spTree>
    <p:extLst>
      <p:ext uri="{BB962C8B-B14F-4D97-AF65-F5344CB8AC3E}">
        <p14:creationId xmlns:p14="http://schemas.microsoft.com/office/powerpoint/2010/main" val="158067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a" dirty="0"/>
          </a:p>
        </p:txBody>
      </p:sp>
    </p:spTree>
    <p:extLst>
      <p:ext uri="{BB962C8B-B14F-4D97-AF65-F5344CB8AC3E}">
        <p14:creationId xmlns:p14="http://schemas.microsoft.com/office/powerpoint/2010/main" val="332441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a" dirty="0"/>
          </a:p>
        </p:txBody>
      </p:sp>
    </p:spTree>
    <p:extLst>
      <p:ext uri="{BB962C8B-B14F-4D97-AF65-F5344CB8AC3E}">
        <p14:creationId xmlns:p14="http://schemas.microsoft.com/office/powerpoint/2010/main" val="176376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a" dirty="0"/>
          </a:p>
        </p:txBody>
      </p:sp>
    </p:spTree>
    <p:extLst>
      <p:ext uri="{BB962C8B-B14F-4D97-AF65-F5344CB8AC3E}">
        <p14:creationId xmlns:p14="http://schemas.microsoft.com/office/powerpoint/2010/main" val="41323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0C68-543E-4D03-9B38-959FCF8DB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7270C-C1DE-4881-893D-65034BE8D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C3CFF-5F67-49C0-8A80-3C1AF73E3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6878A-084D-42FF-8A44-64C774A5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2BDF6-8083-4F49-BFFA-EB9F5A99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8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E5FFA-4894-41AF-9D63-82B5BDD4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65F8F-9891-4F13-BABE-57D362D32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4CFA8-AD60-4C69-94B3-B59EDCA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EC141-0BCC-46FA-9AFF-312B0C2B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E2F95-AB80-463B-83BD-34C4DF48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7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F4B5B6-4790-4147-A790-EC6205819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D7F9-8126-4727-9811-5BB8709AD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376F1-6696-4776-862E-F1F7B796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A0184-170E-4F52-BA46-824AA554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F24B7-DC28-429D-B933-5084C6CD9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9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551A2-50C6-4AB0-847E-37A0C273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C6F70-4335-4DE1-A239-AD4A88E7F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EF197-0840-44B4-95CD-AE255890E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96174-31FB-4055-8DA5-A126A334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3B142-536E-487E-93E5-ACBBEBCD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3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78B88-177A-4C7E-BF06-56BF584D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634D4-90C5-46C8-9ECA-9A170BF95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3DCF3-71E5-4B23-BDE1-FAB34EC0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B0A4F-7A55-4A4D-90C0-F2748586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B7668-F626-486B-BEDB-623F27F6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6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4E1A0-0632-480F-98F9-D7A50017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552B8-64B2-4302-973A-AF7760BFA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AD614-5118-48DF-AE31-F76C08C5D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53913-1677-4973-8A92-67122E343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1936A-42C8-461C-80B2-CEAE5B72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8F481-50C1-4F3D-AB97-E61B35E3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4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F6DF-E086-4B95-980D-5AD7AFAD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A0388-A362-4B3B-99A5-C1A0AFB2D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34609-C031-414B-877C-1D40C9FE9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AF514-025F-484D-8DAB-CBC0E7286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C1B312-C1C3-43A3-ADC3-24B1697D7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C98D7A-C04C-45E1-9094-7609899A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E0E346-31D3-4FF5-B46A-49F224D6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AC2EA-C485-4A6B-ABB5-465719D83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8365-EFC7-4653-8A66-6857794A2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258CD-30DA-404B-A555-DFCE6966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B6D91-C71B-462C-8302-5518A44C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CD644-CA3E-4C07-9F24-0ABDF2843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6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5C8CA-9DAE-4A13-B52D-34462CDE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27199-FEE6-423D-A38F-A9D671FD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D1483-F676-490E-B322-555B6AF9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38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B3B5F-A6A4-4DB9-87F9-5A8B6661C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76ED-C797-4F0A-8787-BE059280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DBA71-4436-4386-8A58-D7BC9D0B5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5B470-E9FF-45A1-BA03-D6BDF076D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E01B4-632C-4824-B809-C52148F2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39D4C-66B7-4AFE-B2A3-1BE382EC0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5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9B44-02B5-4D32-9695-E366C562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7184DB-FD96-44DF-A27A-D326D5B3D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7D9C2-30BF-455A-BDB5-34F5EB1D1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385C5-62CB-46CB-B0F7-634DA4548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5647A-EF06-45F9-BBA1-B2D4B24B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D601D-FB90-4F7D-9F91-6BF1A3F6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1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50D50C-8093-4A4D-9FF3-A938F839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1E6CA-2992-40AD-9AF9-CF6C5D34F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45DF6-52A7-4DA4-A71D-07A911CEB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032E2-00EE-4B82-9AD0-BFF1DAB10845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00790-6B5A-4AC8-945A-2159A8E48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A9E24-E381-4B56-B0AD-465C07EF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DEB81-B69A-40AC-AD27-06B733D4F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4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0" Type="http://schemas.openxmlformats.org/officeDocument/2006/relationships/image" Target="../media/image10.svg"/><Relationship Id="rId4" Type="http://schemas.openxmlformats.org/officeDocument/2006/relationships/image" Target="../media/image22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21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.sv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21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sv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4.svg"/><Relationship Id="rId7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21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sv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2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21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sv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0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elements.envato.com/red-white-color-capsules-medication-on-pink-backgr-SANN4SD" TargetMode="External"/><Relationship Id="rId3" Type="http://schemas.openxmlformats.org/officeDocument/2006/relationships/hyperlink" Target="https://www.pinclipart.com/downpngs/TobJxm_healthcare-facility-management-clipart/" TargetMode="External"/><Relationship Id="rId7" Type="http://schemas.openxmlformats.org/officeDocument/2006/relationships/hyperlink" Target="https://elements.envato.com/old-couples-practice-using-laptops-for-online-shop-2ZW59R4" TargetMode="External"/><Relationship Id="rId12" Type="http://schemas.openxmlformats.org/officeDocument/2006/relationships/hyperlink" Target="https://elements.envato.com/senior-couple-using-laptop-in-living-room-5TQXS9W" TargetMode="External"/><Relationship Id="rId2" Type="http://schemas.openxmlformats.org/officeDocument/2006/relationships/hyperlink" Target="https://pixabay.com/photos/heart-curve-health-healthy-pulse-368923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ements.envato.com/candid-old-asian-retired-couple-use-tablet-compute-DWLH8SH" TargetMode="External"/><Relationship Id="rId11" Type="http://schemas.openxmlformats.org/officeDocument/2006/relationships/hyperlink" Target="https://elements.envato.com/mature-male-doctor-examining-senior-woman-with-glu-STH6BXC" TargetMode="External"/><Relationship Id="rId5" Type="http://schemas.openxmlformats.org/officeDocument/2006/relationships/hyperlink" Target="https://unsplash.com/photos/bRdRUUtbxO0" TargetMode="External"/><Relationship Id="rId10" Type="http://schemas.openxmlformats.org/officeDocument/2006/relationships/hyperlink" Target="https://elements.envato.com/senior-man-taking-medicine-in-bathroom-DNPDVQL" TargetMode="External"/><Relationship Id="rId4" Type="http://schemas.openxmlformats.org/officeDocument/2006/relationships/hyperlink" Target="https://elements.envato.com/senior-woman-working-on-computer-78ESECB" TargetMode="External"/><Relationship Id="rId9" Type="http://schemas.openxmlformats.org/officeDocument/2006/relationships/hyperlink" Target="https://elements.envato.com/measuring-blood-pressure-EHGC49P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nd/4.0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21.sv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9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A7279-BCB6-410D-A557-8408745F9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6285" y="743803"/>
            <a:ext cx="15102903" cy="4646273"/>
          </a:xfrm>
        </p:spPr>
        <p:txBody>
          <a:bodyPr>
            <a:normAutofit/>
          </a:bodyPr>
          <a:lstStyle/>
          <a:p>
            <a:pPr algn="l" rtl="0">
              <a:lnSpc>
                <a:spcPct val="120000"/>
              </a:lnSpc>
            </a:pPr>
            <a:r>
              <a:rPr lang="pa" sz="8000" b="1" i="0" u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ਉੱਚ-ਗੁਣਵੱਤਾ ਵਾਲੀ ਸਿਹਤ ਜਾਣਕਾਰੀ ਨੂੰ ਆਨਲਾਈਨ ਕਿਵੇਂ ਪਛਾਣਿਆ ਜਾਵੇ</a:t>
            </a:r>
            <a:br>
              <a:rPr lang="pa" sz="4500" b="1" dirty="0">
                <a:solidFill>
                  <a:schemeClr val="bg1"/>
                </a:solidFill>
              </a:rPr>
            </a:br>
            <a:br>
              <a:rPr lang="pa" sz="4500" b="1" dirty="0">
                <a:solidFill>
                  <a:schemeClr val="bg1"/>
                </a:solidFill>
              </a:rPr>
            </a:br>
            <a:r>
              <a:rPr lang="pa" sz="4000" b="1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iCON ਡਿਜੀਟਲ ਸਿਹਤ ਸਾਖਰਤਾ, 202</a:t>
            </a:r>
            <a:r>
              <a:rPr lang="en-US" sz="4000" b="1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pa" sz="3000" b="1" dirty="0">
              <a:solidFill>
                <a:srgbClr val="03409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280484-DE9C-467E-9BA5-66748037ECAE}"/>
              </a:ext>
            </a:extLst>
          </p:cNvPr>
          <p:cNvSpPr/>
          <p:nvPr/>
        </p:nvSpPr>
        <p:spPr>
          <a:xfrm>
            <a:off x="0" y="8013032"/>
            <a:ext cx="18288000" cy="2273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pa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683831-A658-481A-8A36-2293C33E9BA0}"/>
              </a:ext>
            </a:extLst>
          </p:cNvPr>
          <p:cNvGrpSpPr/>
          <p:nvPr/>
        </p:nvGrpSpPr>
        <p:grpSpPr>
          <a:xfrm>
            <a:off x="2138502" y="8237239"/>
            <a:ext cx="13992468" cy="1825553"/>
            <a:chOff x="1139800" y="5469144"/>
            <a:chExt cx="9328312" cy="12170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F22907-9285-4395-AC7F-F267843F5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8200" y="5469144"/>
              <a:ext cx="2573981" cy="12170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759D30-7B12-4D01-9263-A71EAE6EB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800" y="5729761"/>
              <a:ext cx="1241703" cy="687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F8155A-8481-492E-BBE5-DE4501FD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2657" y="5530731"/>
              <a:ext cx="4885455" cy="113160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DFEE51B-F11D-43BB-9596-94A8C5F043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7450" y="3695325"/>
            <a:ext cx="5371561" cy="40577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7BFD709-932C-4B84-B90B-78EF40229A85}"/>
              </a:ext>
            </a:extLst>
          </p:cNvPr>
          <p:cNvSpPr/>
          <p:nvPr/>
        </p:nvSpPr>
        <p:spPr>
          <a:xfrm>
            <a:off x="14849911" y="6812049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bg2">
                    <a:lumMod val="75000"/>
                  </a:schemeClr>
                </a:solidFill>
              </a:rPr>
              <a:t>(ਲੇਖਕ ਅਗਿਆਤ, n.d.)</a:t>
            </a:r>
          </a:p>
        </p:txBody>
      </p:sp>
    </p:spTree>
    <p:extLst>
      <p:ext uri="{BB962C8B-B14F-4D97-AF65-F5344CB8AC3E}">
        <p14:creationId xmlns:p14="http://schemas.microsoft.com/office/powerpoint/2010/main" val="271945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3C07E6-7D4E-42E3-892F-965AD20BFF5B}"/>
              </a:ext>
            </a:extLst>
          </p:cNvPr>
          <p:cNvSpPr txBox="1"/>
          <p:nvPr/>
        </p:nvSpPr>
        <p:spPr>
          <a:xfrm>
            <a:off x="1226043" y="738871"/>
            <a:ext cx="1643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4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ਵੱਧ ਭਰੋਸੇਮੰਦ ਅਤੇ ਘੱਟ ਭਰੋਸੇਮੰਦ ਆਨਲਾਈਨ ਸਿਹਤ ਸੰਭਾਲ ਜਾਣਕਾਰੀ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2C4A8-BDC8-40E2-A0DE-13CBF77986AE}"/>
              </a:ext>
            </a:extLst>
          </p:cNvPr>
          <p:cNvSpPr txBox="1"/>
          <p:nvPr/>
        </p:nvSpPr>
        <p:spPr>
          <a:xfrm>
            <a:off x="1262836" y="3494088"/>
            <a:ext cx="5562600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3200" b="0" i="0" u="none" baseline="0"/>
              <a:t>ਘੱਟ ਭਰੋਸੇਯੋਗ ਜਾਣਕਾਰੀ:</a:t>
            </a:r>
          </a:p>
          <a:p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/>
              <a:t>ਸਿੱਖਿਅਤ ਕਰਨ ਅਤੇ ਸਹੀ ਜਾਣਕਾਰੀ ਸਾਂਝੀ ਕਰਨ ਦੀ ਕੋਸ਼ਿਸ਼ ਕਰਦਾ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/>
              <a:t>ਇਹ ਮਾਹਰਾਂ ਵੱਲੋਂ ਹੁੰਦੀ ਹੈ, ਅਤੇ ਦੂਜੇ ਮਾਹਰਾਂ ਦੁਆਰਾ ਵੀ ਇਸਦੀ ਜਾਂਚ ਕੀਤੀ ਜਾਂਦੀ ਹੈ।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EBD5B-230F-450D-94A7-4120CD0C6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942" y="4420390"/>
            <a:ext cx="914479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ABA74-E12C-42C3-94AF-D52C50FF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436" y="5944586"/>
            <a:ext cx="914479" cy="9144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D5B122-92F3-4DD7-B43F-A8C4D6E364EF}"/>
              </a:ext>
            </a:extLst>
          </p:cNvPr>
          <p:cNvSpPr txBox="1"/>
          <p:nvPr/>
        </p:nvSpPr>
        <p:spPr>
          <a:xfrm>
            <a:off x="9994585" y="3436207"/>
            <a:ext cx="6270144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3200" b="0" i="0" u="none" baseline="0"/>
              <a:t>ਘੱਟ ਭਰੋਸੇਯੋਗ ਜਾਣਕਾਰੀ: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/>
              <a:t>ਪੈਸਾ ਪ੍ਰਾਪਤ ਕਰਨ ਜਾਂ ਉਤਪਾਦ ਵੇਚਣ ਦੀ ਕੋਸ਼ਿਸ਼ ਕਰਦਾ ਹੈ। 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/>
              <a:t>ਮਾਹਰਾਂ ਤੋਂ ਨਹੀਂ ਹੈ, ਅਤੇ ਦੂਜੇ ਮਾਹਰਾਂ ਦੁਆਰਾ ਜਾਂਚ ਨਹੀਂ ਕੀਤੀ ਜਾਂਦੀ ਹੈ।</a:t>
            </a:r>
          </a:p>
        </p:txBody>
      </p:sp>
      <p:pic>
        <p:nvPicPr>
          <p:cNvPr id="28" name="Graphic 27" descr="Dollar">
            <a:extLst>
              <a:ext uri="{FF2B5EF4-FFF2-40B4-BE49-F238E27FC236}">
                <a16:creationId xmlns:a16="http://schemas.microsoft.com/office/drawing/2014/main" id="{5A91841D-A4EA-4811-8382-EC740B919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66403" y="4350686"/>
            <a:ext cx="914400" cy="914400"/>
          </a:xfrm>
          <a:prstGeom prst="rect">
            <a:avLst/>
          </a:prstGeom>
        </p:spPr>
      </p:pic>
      <p:pic>
        <p:nvPicPr>
          <p:cNvPr id="17" name="Graphic 16" descr="Confused face with no fill">
            <a:extLst>
              <a:ext uri="{FF2B5EF4-FFF2-40B4-BE49-F238E27FC236}">
                <a16:creationId xmlns:a16="http://schemas.microsoft.com/office/drawing/2014/main" id="{31A2A6F0-5E4F-4C5B-BF5C-6398F5EF7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694296" y="2090728"/>
            <a:ext cx="1148072" cy="1148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1E35A5-DF04-402C-A5DA-4AA4BE9EAECF}"/>
              </a:ext>
            </a:extLst>
          </p:cNvPr>
          <p:cNvSpPr/>
          <p:nvPr/>
        </p:nvSpPr>
        <p:spPr>
          <a:xfrm>
            <a:off x="4365140" y="1899404"/>
            <a:ext cx="12234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pa" sz="9600" b="0" i="0" u="none" baseline="0">
                <a:solidFill>
                  <a:srgbClr val="00FF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164123-05F3-4BF9-8B7C-97978BB23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6324" y="5944586"/>
            <a:ext cx="914479" cy="914479"/>
          </a:xfrm>
          <a:prstGeom prst="rect">
            <a:avLst/>
          </a:prstGeom>
        </p:spPr>
      </p:pic>
      <p:sp>
        <p:nvSpPr>
          <p:cNvPr id="22" name="&quot;Not Allowed&quot; Symbol 21">
            <a:extLst>
              <a:ext uri="{FF2B5EF4-FFF2-40B4-BE49-F238E27FC236}">
                <a16:creationId xmlns:a16="http://schemas.microsoft.com/office/drawing/2014/main" id="{88F2D642-BF2C-4204-A88A-7596FBC415C4}"/>
              </a:ext>
            </a:extLst>
          </p:cNvPr>
          <p:cNvSpPr/>
          <p:nvPr/>
        </p:nvSpPr>
        <p:spPr>
          <a:xfrm>
            <a:off x="16305268" y="5896541"/>
            <a:ext cx="1224514" cy="1148072"/>
          </a:xfrm>
          <a:prstGeom prst="noSmoking">
            <a:avLst>
              <a:gd name="adj" fmla="val 700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>
              <a:solidFill>
                <a:schemeClr val="tx1"/>
              </a:solidFill>
            </a:endParaRPr>
          </a:p>
        </p:txBody>
      </p:sp>
      <p:pic>
        <p:nvPicPr>
          <p:cNvPr id="8" name="Graphic 7" descr="Flag">
            <a:extLst>
              <a:ext uri="{FF2B5EF4-FFF2-40B4-BE49-F238E27FC236}">
                <a16:creationId xmlns:a16="http://schemas.microsoft.com/office/drawing/2014/main" id="{3313DED6-B314-4BC0-8D76-E3DCCB1CF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60763" y="2132689"/>
            <a:ext cx="1106111" cy="1106111"/>
          </a:xfrm>
          <a:prstGeom prst="rect">
            <a:avLst/>
          </a:prstGeom>
        </p:spPr>
      </p:pic>
      <p:pic>
        <p:nvPicPr>
          <p:cNvPr id="24" name="Graphic 23" descr="Flag">
            <a:extLst>
              <a:ext uri="{FF2B5EF4-FFF2-40B4-BE49-F238E27FC236}">
                <a16:creationId xmlns:a16="http://schemas.microsoft.com/office/drawing/2014/main" id="{C436F338-D8C8-4F87-8447-81B735F935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385866" y="2131178"/>
            <a:ext cx="1106111" cy="1106111"/>
          </a:xfrm>
          <a:prstGeom prst="rect">
            <a:avLst/>
          </a:prstGeom>
        </p:spPr>
      </p:pic>
      <p:graphicFrame>
        <p:nvGraphicFramePr>
          <p:cNvPr id="30" name="Table 3">
            <a:extLst>
              <a:ext uri="{FF2B5EF4-FFF2-40B4-BE49-F238E27FC236}">
                <a16:creationId xmlns:a16="http://schemas.microsoft.com/office/drawing/2014/main" id="{59EA7706-DFD3-4EA2-BF6A-AF4527173E3B}"/>
              </a:ext>
            </a:extLst>
          </p:cNvPr>
          <p:cNvGraphicFramePr>
            <a:graphicFrameLocks noGrp="1"/>
          </p:cNvGraphicFramePr>
          <p:nvPr/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baseline="0">
                          <a:solidFill>
                            <a:srgbClr val="003366"/>
                          </a:solidFill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81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3C07E6-7D4E-42E3-892F-965AD20BFF5B}"/>
              </a:ext>
            </a:extLst>
          </p:cNvPr>
          <p:cNvSpPr txBox="1"/>
          <p:nvPr/>
        </p:nvSpPr>
        <p:spPr>
          <a:xfrm>
            <a:off x="1226043" y="738871"/>
            <a:ext cx="1643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4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ਵੱਧ ਭਰੋਸੇਮੰਦ ਅਤੇ ਘੱਟ ਭਰੋਸੇਮੰਦ ਆਨਲਾਈਨ ਸਿਹਤ ਸੰਭਾਲ ਜਾਣਕਾਰੀ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2C4A8-BDC8-40E2-A0DE-13CBF77986AE}"/>
              </a:ext>
            </a:extLst>
          </p:cNvPr>
          <p:cNvSpPr txBox="1"/>
          <p:nvPr/>
        </p:nvSpPr>
        <p:spPr>
          <a:xfrm>
            <a:off x="1262836" y="3494088"/>
            <a:ext cx="5562600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3200" b="0" i="0" u="none" baseline="0" dirty="0"/>
              <a:t>ਘੱਟ ਭਰੋਸੇਯੋਗ ਜਾਣਕਾਰੀ:</a:t>
            </a:r>
          </a:p>
          <a:p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 dirty="0"/>
              <a:t>ਸਿੱਖਿਅਤ ਕਰਨ ਅਤੇ ਸਹੀ ਜਾਣਕਾਰੀ ਸਾਂਝੀ ਕਰਨ ਦੀ ਕੋਸ਼ਿਸ਼ ਕਰਦਾ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 dirty="0"/>
              <a:t>ਇਹ ਮਾਹਰਾਂ ਵੱਲੋਂ ਹੁੰਦੀ ਹੈ, ਅਤੇ ਦੂਜੇ ਮਾਹਰਾਂ ਦੁਆਰਾ ਵੀ ਇਸਦੀ ਜਾਂਚ ਕੀਤੀ ਜਾਂਦੀ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 dirty="0"/>
              <a:t>ਇਹ ਮੌਜੂਦਾ ਅਤੇ ਅੱਪ ਟੂ ਡੇਟ ਹੈ।</a:t>
            </a:r>
          </a:p>
          <a:p>
            <a:pPr algn="l" rtl="0"/>
            <a:r>
              <a:rPr lang="pa" sz="3200" b="0" i="0" u="none" baseline="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EBD5B-230F-450D-94A7-4120CD0C6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942" y="4420390"/>
            <a:ext cx="914479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ABA74-E12C-42C3-94AF-D52C50FF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436" y="6324622"/>
            <a:ext cx="914479" cy="914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8A168-3715-4800-BA27-BE114ECF0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941" y="8246947"/>
            <a:ext cx="914479" cy="9144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D5B122-92F3-4DD7-B43F-A8C4D6E364EF}"/>
              </a:ext>
            </a:extLst>
          </p:cNvPr>
          <p:cNvSpPr txBox="1"/>
          <p:nvPr/>
        </p:nvSpPr>
        <p:spPr>
          <a:xfrm>
            <a:off x="9994585" y="3436207"/>
            <a:ext cx="6270144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3200" b="0" i="0" u="none" baseline="0"/>
              <a:t>ਘੱਟ ਭਰੋਸੇਯੋਗ ਜਾਣਕਾਰੀ: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/>
              <a:t>ਪੈਸਾ ਪ੍ਰਾਪਤ ਕਰਨ ਜਾਂ ਉਤਪਾਦ ਵੇਚਣ ਦੀ ਕੋਸ਼ਿਸ਼ ਕਰਦਾ ਹੈ। 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/>
              <a:t>ਮਾਹਰਾਂ ਤੋਂ ਨਹੀਂ ਹੈ, ਅਤੇ ਦੂਜੇ ਮਾਹਰਾਂ ਦੁਆਰਾ ਜਾਂਚ ਨਹੀਂ ਕੀਤੀ ਜਾਂਦੀ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/>
              <a:t>ਅਪ ਟੂ ਡੇਟ ਨਹੀਂ ਹੈ ਅਤੇ ਇਸ ਵਿੱਚ ਗਲਤ ਜਾਣਕਾਰੀ ਹੋ ਸਕਦੀ ਹੈ।  </a:t>
            </a:r>
          </a:p>
        </p:txBody>
      </p:sp>
      <p:pic>
        <p:nvPicPr>
          <p:cNvPr id="28" name="Graphic 27" descr="Dollar">
            <a:extLst>
              <a:ext uri="{FF2B5EF4-FFF2-40B4-BE49-F238E27FC236}">
                <a16:creationId xmlns:a16="http://schemas.microsoft.com/office/drawing/2014/main" id="{5A91841D-A4EA-4811-8382-EC740B919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66403" y="4350686"/>
            <a:ext cx="914400" cy="914400"/>
          </a:xfrm>
          <a:prstGeom prst="rect">
            <a:avLst/>
          </a:prstGeom>
        </p:spPr>
      </p:pic>
      <p:pic>
        <p:nvPicPr>
          <p:cNvPr id="17" name="Graphic 16" descr="Confused face with no fill">
            <a:extLst>
              <a:ext uri="{FF2B5EF4-FFF2-40B4-BE49-F238E27FC236}">
                <a16:creationId xmlns:a16="http://schemas.microsoft.com/office/drawing/2014/main" id="{31A2A6F0-5E4F-4C5B-BF5C-6398F5EF75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694296" y="2090728"/>
            <a:ext cx="1148072" cy="1148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1E35A5-DF04-402C-A5DA-4AA4BE9EAECF}"/>
              </a:ext>
            </a:extLst>
          </p:cNvPr>
          <p:cNvSpPr/>
          <p:nvPr/>
        </p:nvSpPr>
        <p:spPr>
          <a:xfrm>
            <a:off x="4365140" y="1899404"/>
            <a:ext cx="12234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pa" sz="9600" b="0" i="0" u="none" baseline="0">
                <a:solidFill>
                  <a:srgbClr val="00FF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164123-05F3-4BF9-8B7C-97978BB23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6324" y="5944586"/>
            <a:ext cx="914479" cy="9144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0978FE-AA00-4AF8-A8F6-AA06916E0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6403" y="7423157"/>
            <a:ext cx="914479" cy="914479"/>
          </a:xfrm>
          <a:prstGeom prst="rect">
            <a:avLst/>
          </a:prstGeom>
        </p:spPr>
      </p:pic>
      <p:sp>
        <p:nvSpPr>
          <p:cNvPr id="21" name="&quot;Not Allowed&quot; Symbol 20">
            <a:extLst>
              <a:ext uri="{FF2B5EF4-FFF2-40B4-BE49-F238E27FC236}">
                <a16:creationId xmlns:a16="http://schemas.microsoft.com/office/drawing/2014/main" id="{601AF363-666E-4B16-BE97-69FB12E4AFF0}"/>
              </a:ext>
            </a:extLst>
          </p:cNvPr>
          <p:cNvSpPr/>
          <p:nvPr/>
        </p:nvSpPr>
        <p:spPr>
          <a:xfrm>
            <a:off x="16305268" y="7306360"/>
            <a:ext cx="1224514" cy="1148072"/>
          </a:xfrm>
          <a:prstGeom prst="noSmoking">
            <a:avLst>
              <a:gd name="adj" fmla="val 700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>
              <a:solidFill>
                <a:schemeClr val="tx1"/>
              </a:solidFill>
            </a:endParaRPr>
          </a:p>
        </p:txBody>
      </p:sp>
      <p:sp>
        <p:nvSpPr>
          <p:cNvPr id="22" name="&quot;Not Allowed&quot; Symbol 21">
            <a:extLst>
              <a:ext uri="{FF2B5EF4-FFF2-40B4-BE49-F238E27FC236}">
                <a16:creationId xmlns:a16="http://schemas.microsoft.com/office/drawing/2014/main" id="{88F2D642-BF2C-4204-A88A-7596FBC415C4}"/>
              </a:ext>
            </a:extLst>
          </p:cNvPr>
          <p:cNvSpPr/>
          <p:nvPr/>
        </p:nvSpPr>
        <p:spPr>
          <a:xfrm>
            <a:off x="16305268" y="5896541"/>
            <a:ext cx="1224514" cy="1148072"/>
          </a:xfrm>
          <a:prstGeom prst="noSmoking">
            <a:avLst>
              <a:gd name="adj" fmla="val 700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>
              <a:solidFill>
                <a:schemeClr val="tx1"/>
              </a:solidFill>
            </a:endParaRPr>
          </a:p>
        </p:txBody>
      </p:sp>
      <p:pic>
        <p:nvPicPr>
          <p:cNvPr id="8" name="Graphic 7" descr="Flag">
            <a:extLst>
              <a:ext uri="{FF2B5EF4-FFF2-40B4-BE49-F238E27FC236}">
                <a16:creationId xmlns:a16="http://schemas.microsoft.com/office/drawing/2014/main" id="{3313DED6-B314-4BC0-8D76-E3DCCB1CF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60763" y="2132689"/>
            <a:ext cx="1106111" cy="1106111"/>
          </a:xfrm>
          <a:prstGeom prst="rect">
            <a:avLst/>
          </a:prstGeom>
        </p:spPr>
      </p:pic>
      <p:pic>
        <p:nvPicPr>
          <p:cNvPr id="24" name="Graphic 23" descr="Flag">
            <a:extLst>
              <a:ext uri="{FF2B5EF4-FFF2-40B4-BE49-F238E27FC236}">
                <a16:creationId xmlns:a16="http://schemas.microsoft.com/office/drawing/2014/main" id="{C436F338-D8C8-4F87-8447-81B735F935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85866" y="2131178"/>
            <a:ext cx="1106111" cy="1106111"/>
          </a:xfrm>
          <a:prstGeom prst="rect">
            <a:avLst/>
          </a:prstGeom>
        </p:spPr>
      </p:pic>
      <p:graphicFrame>
        <p:nvGraphicFramePr>
          <p:cNvPr id="30" name="Table 3">
            <a:extLst>
              <a:ext uri="{FF2B5EF4-FFF2-40B4-BE49-F238E27FC236}">
                <a16:creationId xmlns:a16="http://schemas.microsoft.com/office/drawing/2014/main" id="{59EA7706-DFD3-4EA2-BF6A-AF4527173E3B}"/>
              </a:ext>
            </a:extLst>
          </p:cNvPr>
          <p:cNvGraphicFramePr>
            <a:graphicFrameLocks noGrp="1"/>
          </p:cNvGraphicFramePr>
          <p:nvPr/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baseline="0">
                          <a:solidFill>
                            <a:srgbClr val="003366"/>
                          </a:solidFill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83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9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0E0A-0CFC-4E12-8365-963F96E3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594662"/>
            <a:ext cx="16205200" cy="1988345"/>
          </a:xfrm>
        </p:spPr>
        <p:txBody>
          <a:bodyPr>
            <a:normAutofit/>
          </a:bodyPr>
          <a:lstStyle/>
          <a:p>
            <a:pPr algn="l" rtl="0"/>
            <a:r>
              <a:rPr lang="pa" sz="48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 ਭਰੋਸੇਯੋਗ ਸਿਹਤ ਸੰਭਾਲ ਜਾਣਕਾਰੀ ਆਨਲਾਈਨ ਕਿਵੇਂ ਪ੍ਰਾਪਤ ਕੀਤੀ ਜਾਵੇ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175DE8FB-0C1D-49FB-A975-98F7C7ADB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635646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1998D244-5F07-4A06-B67F-CF228F8A09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68" y="2583007"/>
            <a:ext cx="8567863" cy="5718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9ECB03-2909-4DC0-B384-3A66FE9E495F}"/>
              </a:ext>
            </a:extLst>
          </p:cNvPr>
          <p:cNvSpPr/>
          <p:nvPr/>
        </p:nvSpPr>
        <p:spPr>
          <a:xfrm>
            <a:off x="11916211" y="8039589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bg1">
                    <a:lumMod val="85000"/>
                  </a:schemeClr>
                </a:solidFill>
              </a:rPr>
              <a:t>(DragonImages, n.d.)</a:t>
            </a:r>
          </a:p>
        </p:txBody>
      </p:sp>
    </p:spTree>
    <p:extLst>
      <p:ext uri="{BB962C8B-B14F-4D97-AF65-F5344CB8AC3E}">
        <p14:creationId xmlns:p14="http://schemas.microsoft.com/office/powerpoint/2010/main" val="294414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605776" y="759444"/>
            <a:ext cx="15216281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a" sz="40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ਇਹ ਜਾਣਨਾ ਮਹੱਤਵਪੂਰਨ </a:t>
            </a:r>
            <a:r>
              <a:rPr lang="pa" sz="4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ਹੁੰਦਾ ਹੈ ਕਿ ਆਨਲਾਈਨ ਵੱਧ ਭਰੋਸੇਯੋਗ ਸਿਹਤ ਜਾਣਕਾਰੀ ਕਿਵੇਂ ਲੱਭੀ ਜਾਵੇ, ਜਿਵੇਂ ਕਿ ਸਥਿਤੀਆਂ ਦੇ ਸਵੈ-ਪ੍ਰਬੰਧਨ ਲਈ: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a" sz="4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ਹੱਡੀਆਂ ਦੀ ਬਿਮਾਰੀ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a" sz="4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ਡਿਮੇਨਸ਼ੀਆ (ਦਿਮਾਗੀ ਕਮਜ਼ੋਰੀ)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a" sz="4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ਸ਼ੂਗਰ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a" sz="4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ਦਿਲ ਦੀ ਬਿਮਾਰੀ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a" sz="4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ਜਿਗਰ ਦੀ ਬਿਮਾਰੀ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a" sz="4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ਮਾਨਸਿਕ ਤੰਦਰੁਸਤੀ</a:t>
            </a:r>
          </a:p>
          <a:p>
            <a:pPr marL="571500" marR="0" lvl="0" indent="-5715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a" sz="4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ਸਟਰੋਕ ਹੋਣਾ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01894C06-E8D9-4096-B3C4-8EA1B1DC7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2129A83-A02D-4A73-B28B-AFEBAB40FE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657" y="3076693"/>
            <a:ext cx="7906988" cy="51392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5C728-DE0E-41AD-A296-CE5778B79414}"/>
              </a:ext>
            </a:extLst>
          </p:cNvPr>
          <p:cNvSpPr/>
          <p:nvPr/>
        </p:nvSpPr>
        <p:spPr>
          <a:xfrm>
            <a:off x="14914950" y="7930326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(Poungsaed_eco, n.d.)</a:t>
            </a:r>
          </a:p>
        </p:txBody>
      </p:sp>
    </p:spTree>
    <p:extLst>
      <p:ext uri="{BB962C8B-B14F-4D97-AF65-F5344CB8AC3E}">
        <p14:creationId xmlns:p14="http://schemas.microsoft.com/office/powerpoint/2010/main" val="1922670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605777" y="759444"/>
            <a:ext cx="150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ਸ਼ੁਰੂ ਕਰਨ ਲਈ, ਜਾਣਕਾਰੀ ਲੱਭਣ ਲਈ ਖੋਜ ਇੰਜਣ ਦੀ ਵਰਤੋਂ ਕਰੋ।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A6B03-3C77-4233-B9B5-FEF003C7C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b="31898"/>
          <a:stretch/>
        </p:blipFill>
        <p:spPr>
          <a:xfrm>
            <a:off x="1605777" y="2368711"/>
            <a:ext cx="13011150" cy="49818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01894C06-E8D9-4096-B3C4-8EA1B1DC7EA0}"/>
              </a:ext>
            </a:extLst>
          </p:cNvPr>
          <p:cNvGraphicFramePr>
            <a:graphicFrameLocks noGrp="1"/>
          </p:cNvGraphicFramePr>
          <p:nvPr/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DFF121-E517-4EF9-9DB4-69AE5B57F463}"/>
              </a:ext>
            </a:extLst>
          </p:cNvPr>
          <p:cNvCxnSpPr>
            <a:cxnSpLocks/>
          </p:cNvCxnSpPr>
          <p:nvPr/>
        </p:nvCxnSpPr>
        <p:spPr>
          <a:xfrm flipH="1" flipV="1">
            <a:off x="7652881" y="6062378"/>
            <a:ext cx="5903462" cy="1782184"/>
          </a:xfrm>
          <a:prstGeom prst="straightConnector1">
            <a:avLst/>
          </a:prstGeom>
          <a:ln w="1270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988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605776" y="759444"/>
            <a:ext cx="15628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ਇਹਨਾਂ ਅੰਤ ਵਾਲੀਆਂ ਵੈਬਸਾਈਟਾਂ </a:t>
            </a:r>
            <a:r>
              <a:rPr kumimoji="0" lang="pa" sz="4800" b="1" i="0" u="sng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ਵੱਧ</a:t>
            </a: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ਭਰੋਸੇਯੋਗ ਹੋ ਸਕਦੀਆਂ ਹਨ: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D794E-5CE6-44D6-9CCD-A8C3F964EBE7}"/>
              </a:ext>
            </a:extLst>
          </p:cNvPr>
          <p:cNvSpPr txBox="1"/>
          <p:nvPr/>
        </p:nvSpPr>
        <p:spPr>
          <a:xfrm>
            <a:off x="4344666" y="2108768"/>
            <a:ext cx="1316841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website.gov</a:t>
            </a: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=   ਸਰਕਾਰੀ ਜਾਣਕਾਰੀ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pa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website.org</a:t>
            </a: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=   ਆਮ ਤੌਰ 'ਤੇ ਇੱਕ ਗੈਰ-ਲਾਭਕਾਰੀ ਸੰਸਥਾ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pa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website.edu</a:t>
            </a: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=   ਇੱਕ ਵਿਦਿਅਕ ਸੰਸਥਾ ਜਿਵੇਂ ਕਿ ਕੋਈ ਯੂਨੀਵਰਸਿਟੀ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C8DFCA-3D1C-41E3-8E91-62640A41700F}"/>
              </a:ext>
            </a:extLst>
          </p:cNvPr>
          <p:cNvSpPr/>
          <p:nvPr/>
        </p:nvSpPr>
        <p:spPr>
          <a:xfrm>
            <a:off x="5800822" y="1998791"/>
            <a:ext cx="1137429" cy="818335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p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A94C2-0458-4E39-8409-AAA65FA4BBCF}"/>
              </a:ext>
            </a:extLst>
          </p:cNvPr>
          <p:cNvSpPr txBox="1"/>
          <p:nvPr/>
        </p:nvSpPr>
        <p:spPr>
          <a:xfrm>
            <a:off x="1605777" y="6371032"/>
            <a:ext cx="150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ਇਸ ਅੰਤ ਵਾਲੀਆਂ ਵੈਬਸਾਈਟਾਂ </a:t>
            </a:r>
            <a:r>
              <a:rPr kumimoji="0" lang="pa" sz="4800" b="1" i="0" u="sng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ਘੱਟ</a:t>
            </a: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 </a:t>
            </a: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ਭਰੋਸੇਯੋਗ ਹੋ ਸਕਦੀਆਂ ਹਨ</a:t>
            </a: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8C650A-3698-48D3-8756-532AE8677D2A}"/>
              </a:ext>
            </a:extLst>
          </p:cNvPr>
          <p:cNvSpPr txBox="1"/>
          <p:nvPr/>
        </p:nvSpPr>
        <p:spPr>
          <a:xfrm>
            <a:off x="4301260" y="7862761"/>
            <a:ext cx="106159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website.com</a:t>
            </a: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=   ਕੋਈ ਵਪਾਰਕ ਕਾਰੋਬਾਰ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B6E786-7F19-4C9D-942B-F02E6EA6E5AF}"/>
              </a:ext>
            </a:extLst>
          </p:cNvPr>
          <p:cNvSpPr/>
          <p:nvPr/>
        </p:nvSpPr>
        <p:spPr>
          <a:xfrm>
            <a:off x="5800822" y="3092289"/>
            <a:ext cx="1137429" cy="818335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p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10ADA5-576E-496B-9A17-9F8C84186B64}"/>
              </a:ext>
            </a:extLst>
          </p:cNvPr>
          <p:cNvSpPr/>
          <p:nvPr/>
        </p:nvSpPr>
        <p:spPr>
          <a:xfrm>
            <a:off x="5800822" y="4179509"/>
            <a:ext cx="1137429" cy="818335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p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CFB799F-A5CF-4339-82CB-8A7489E346AF}"/>
              </a:ext>
            </a:extLst>
          </p:cNvPr>
          <p:cNvSpPr/>
          <p:nvPr/>
        </p:nvSpPr>
        <p:spPr>
          <a:xfrm>
            <a:off x="5809350" y="7773670"/>
            <a:ext cx="1137429" cy="8183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p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ADF068-48A6-4D37-91BF-E06662A794FA}"/>
              </a:ext>
            </a:extLst>
          </p:cNvPr>
          <p:cNvGrpSpPr/>
          <p:nvPr/>
        </p:nvGrpSpPr>
        <p:grpSpPr>
          <a:xfrm>
            <a:off x="1530827" y="2548473"/>
            <a:ext cx="2377889" cy="1569660"/>
            <a:chOff x="1515837" y="2548473"/>
            <a:chExt cx="2377889" cy="15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CCAF21-67B3-47BB-A536-D13E80C7B8F4}"/>
                </a:ext>
              </a:extLst>
            </p:cNvPr>
            <p:cNvSpPr/>
            <p:nvPr/>
          </p:nvSpPr>
          <p:spPr>
            <a:xfrm>
              <a:off x="2670314" y="2548473"/>
              <a:ext cx="1223412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pa" sz="9600" b="0" i="0" u="none" baseline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</a:p>
          </p:txBody>
        </p:sp>
        <p:pic>
          <p:nvPicPr>
            <p:cNvPr id="23" name="Graphic 22" descr="Flag">
              <a:extLst>
                <a:ext uri="{FF2B5EF4-FFF2-40B4-BE49-F238E27FC236}">
                  <a16:creationId xmlns:a16="http://schemas.microsoft.com/office/drawing/2014/main" id="{050088C3-20B1-4DCD-9096-AE4164F4E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15837" y="2781758"/>
              <a:ext cx="1106111" cy="1106111"/>
            </a:xfrm>
            <a:prstGeom prst="rect">
              <a:avLst/>
            </a:prstGeom>
          </p:spPr>
        </p:pic>
      </p:grpSp>
      <p:pic>
        <p:nvPicPr>
          <p:cNvPr id="24" name="Graphic 23" descr="Confused face with no fill">
            <a:extLst>
              <a:ext uri="{FF2B5EF4-FFF2-40B4-BE49-F238E27FC236}">
                <a16:creationId xmlns:a16="http://schemas.microsoft.com/office/drawing/2014/main" id="{C98D550B-9A9F-406A-B4F0-3A0279F88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64307" y="7623127"/>
            <a:ext cx="1148072" cy="1148072"/>
          </a:xfrm>
          <a:prstGeom prst="rect">
            <a:avLst/>
          </a:prstGeom>
        </p:spPr>
      </p:pic>
      <p:pic>
        <p:nvPicPr>
          <p:cNvPr id="25" name="Graphic 24" descr="Flag">
            <a:extLst>
              <a:ext uri="{FF2B5EF4-FFF2-40B4-BE49-F238E27FC236}">
                <a16:creationId xmlns:a16="http://schemas.microsoft.com/office/drawing/2014/main" id="{9E02A3AF-957D-4493-A63C-36EBA1977F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5817" y="7663577"/>
            <a:ext cx="1106111" cy="1106111"/>
          </a:xfrm>
          <a:prstGeom prst="rect">
            <a:avLst/>
          </a:prstGeom>
        </p:spPr>
      </p:pic>
      <p:graphicFrame>
        <p:nvGraphicFramePr>
          <p:cNvPr id="28" name="Table 3">
            <a:extLst>
              <a:ext uri="{FF2B5EF4-FFF2-40B4-BE49-F238E27FC236}">
                <a16:creationId xmlns:a16="http://schemas.microsoft.com/office/drawing/2014/main" id="{8D8DDD61-84FE-4BDE-8CFA-7F1034D30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624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605777" y="759444"/>
            <a:ext cx="150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ਇਹ ਇੱਕ ਸਰਕਾਰੀ ਵੈਬਸਾਈਟ ਹੈ।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D9230F-B4BD-45D0-A4E8-8C6BEA6B9722}"/>
              </a:ext>
            </a:extLst>
          </p:cNvPr>
          <p:cNvGrpSpPr/>
          <p:nvPr/>
        </p:nvGrpSpPr>
        <p:grpSpPr>
          <a:xfrm>
            <a:off x="1605776" y="2137302"/>
            <a:ext cx="10814823" cy="6379864"/>
            <a:chOff x="4619794" y="3790080"/>
            <a:chExt cx="9833522" cy="5800976"/>
          </a:xfrm>
        </p:grpSpPr>
        <p:pic>
          <p:nvPicPr>
            <p:cNvPr id="12" name="Google Shape;231;p24">
              <a:extLst>
                <a:ext uri="{FF2B5EF4-FFF2-40B4-BE49-F238E27FC236}">
                  <a16:creationId xmlns:a16="http://schemas.microsoft.com/office/drawing/2014/main" id="{AAFC1FC8-BE63-499B-AD1B-0185BA689057}"/>
                </a:ext>
              </a:extLst>
            </p:cNvPr>
            <p:cNvPicPr preferRelativeResize="0"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" t="-1" r="61570" b="57413"/>
            <a:stretch/>
          </p:blipFill>
          <p:spPr>
            <a:xfrm>
              <a:off x="4619794" y="3790080"/>
              <a:ext cx="9833522" cy="58009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E767DBA-1F94-495E-A485-44DFB10F6F7F}"/>
                </a:ext>
              </a:extLst>
            </p:cNvPr>
            <p:cNvSpPr/>
            <p:nvPr/>
          </p:nvSpPr>
          <p:spPr>
            <a:xfrm>
              <a:off x="7306094" y="3813619"/>
              <a:ext cx="842209" cy="605936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p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3C1FE1-3EEF-4BDC-B798-980151F903BB}"/>
              </a:ext>
            </a:extLst>
          </p:cNvPr>
          <p:cNvGrpSpPr/>
          <p:nvPr/>
        </p:nvGrpSpPr>
        <p:grpSpPr>
          <a:xfrm>
            <a:off x="13317208" y="3820061"/>
            <a:ext cx="3892091" cy="2646878"/>
            <a:chOff x="758252" y="2548473"/>
            <a:chExt cx="3892091" cy="26468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9E149A3-5AD7-4142-9BB7-2E08E232DD99}"/>
                </a:ext>
              </a:extLst>
            </p:cNvPr>
            <p:cNvSpPr/>
            <p:nvPr/>
          </p:nvSpPr>
          <p:spPr>
            <a:xfrm>
              <a:off x="2670314" y="2548473"/>
              <a:ext cx="1980029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pa" sz="16600" b="0" i="0" u="none" baseline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</a:p>
          </p:txBody>
        </p:sp>
        <p:pic>
          <p:nvPicPr>
            <p:cNvPr id="17" name="Graphic 16" descr="Flag">
              <a:extLst>
                <a:ext uri="{FF2B5EF4-FFF2-40B4-BE49-F238E27FC236}">
                  <a16:creationId xmlns:a16="http://schemas.microsoft.com/office/drawing/2014/main" id="{CFFA0DFC-8341-4C0C-A1E5-4EC424B30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8252" y="2993197"/>
              <a:ext cx="1968630" cy="1968630"/>
            </a:xfrm>
            <a:prstGeom prst="rect">
              <a:avLst/>
            </a:prstGeom>
          </p:spPr>
        </p:pic>
      </p:grpSp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D79638D3-3CA9-438A-9B4B-1ED40BA6B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5601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605777" y="759444"/>
            <a:ext cx="150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ਇਹ </a:t>
            </a: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ਵੈਬਸਾਈਟ ਇੱਕ ਸੰਗਠਨ</a:t>
            </a: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ਹੈ।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76220F-2A0E-4AE7-8291-C22A084B4048}"/>
              </a:ext>
            </a:extLst>
          </p:cNvPr>
          <p:cNvGrpSpPr/>
          <p:nvPr/>
        </p:nvGrpSpPr>
        <p:grpSpPr>
          <a:xfrm>
            <a:off x="1605777" y="2054049"/>
            <a:ext cx="9786123" cy="6798787"/>
            <a:chOff x="1605777" y="2117549"/>
            <a:chExt cx="10205223" cy="7089951"/>
          </a:xfrm>
        </p:grpSpPr>
        <p:pic>
          <p:nvPicPr>
            <p:cNvPr id="7" name="Google Shape;254;p25">
              <a:extLst>
                <a:ext uri="{FF2B5EF4-FFF2-40B4-BE49-F238E27FC236}">
                  <a16:creationId xmlns:a16="http://schemas.microsoft.com/office/drawing/2014/main" id="{72B2DCD2-C627-4E80-B03C-7A6F384AD6D5}"/>
                </a:ext>
              </a:extLst>
            </p:cNvPr>
            <p:cNvPicPr preferRelativeResize="0"/>
            <p:nvPr/>
          </p:nvPicPr>
          <p:blipFill rotWithShape="1">
            <a:blip r:embed="rId2"/>
            <a:srcRect l="-114" t="-1241" r="20313" b="34017"/>
            <a:stretch/>
          </p:blipFill>
          <p:spPr>
            <a:xfrm>
              <a:off x="1605777" y="2117549"/>
              <a:ext cx="10205223" cy="70899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E767DBA-1F94-495E-A485-44DFB10F6F7F}"/>
                </a:ext>
              </a:extLst>
            </p:cNvPr>
            <p:cNvSpPr/>
            <p:nvPr/>
          </p:nvSpPr>
          <p:spPr>
            <a:xfrm>
              <a:off x="5296103" y="2953245"/>
              <a:ext cx="872348" cy="627620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p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280943-2B4B-43BA-83EB-50F2616649F4}"/>
              </a:ext>
            </a:extLst>
          </p:cNvPr>
          <p:cNvGrpSpPr/>
          <p:nvPr/>
        </p:nvGrpSpPr>
        <p:grpSpPr>
          <a:xfrm>
            <a:off x="13317208" y="3820061"/>
            <a:ext cx="3892091" cy="2646878"/>
            <a:chOff x="758252" y="2548473"/>
            <a:chExt cx="3892091" cy="26468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21DCA7-59BF-452A-BC56-E347E6EEE275}"/>
                </a:ext>
              </a:extLst>
            </p:cNvPr>
            <p:cNvSpPr/>
            <p:nvPr/>
          </p:nvSpPr>
          <p:spPr>
            <a:xfrm>
              <a:off x="2670314" y="2548473"/>
              <a:ext cx="1980029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pa" sz="16600" b="0" i="0" u="none" baseline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</a:p>
          </p:txBody>
        </p:sp>
        <p:pic>
          <p:nvPicPr>
            <p:cNvPr id="13" name="Graphic 12" descr="Flag">
              <a:extLst>
                <a:ext uri="{FF2B5EF4-FFF2-40B4-BE49-F238E27FC236}">
                  <a16:creationId xmlns:a16="http://schemas.microsoft.com/office/drawing/2014/main" id="{3F2FB403-71A5-4892-8B58-3459D0F57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8252" y="2993197"/>
              <a:ext cx="1968630" cy="1968630"/>
            </a:xfrm>
            <a:prstGeom prst="rect">
              <a:avLst/>
            </a:prstGeom>
          </p:spPr>
        </p:pic>
      </p:grp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C94E9F99-404B-40F0-B67D-52FD908D8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121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605777" y="759444"/>
            <a:ext cx="150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ਇਹ </a:t>
            </a: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ਵੈਬਸਾਈਟ ਵੀ ਇੱਕ ਸੰਗਠਨ</a:t>
            </a: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ਹੈ।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280943-2B4B-43BA-83EB-50F2616649F4}"/>
              </a:ext>
            </a:extLst>
          </p:cNvPr>
          <p:cNvGrpSpPr/>
          <p:nvPr/>
        </p:nvGrpSpPr>
        <p:grpSpPr>
          <a:xfrm>
            <a:off x="13317208" y="3820061"/>
            <a:ext cx="3892091" cy="2646878"/>
            <a:chOff x="758252" y="2548473"/>
            <a:chExt cx="3892091" cy="26468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21DCA7-59BF-452A-BC56-E347E6EEE275}"/>
                </a:ext>
              </a:extLst>
            </p:cNvPr>
            <p:cNvSpPr/>
            <p:nvPr/>
          </p:nvSpPr>
          <p:spPr>
            <a:xfrm>
              <a:off x="2670314" y="2548473"/>
              <a:ext cx="1980029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pa" sz="16600" b="0" i="0" u="none" baseline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</a:p>
          </p:txBody>
        </p:sp>
        <p:pic>
          <p:nvPicPr>
            <p:cNvPr id="13" name="Graphic 12" descr="Flag">
              <a:extLst>
                <a:ext uri="{FF2B5EF4-FFF2-40B4-BE49-F238E27FC236}">
                  <a16:creationId xmlns:a16="http://schemas.microsoft.com/office/drawing/2014/main" id="{3F2FB403-71A5-4892-8B58-3459D0F57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8252" y="2993197"/>
              <a:ext cx="1968630" cy="1968630"/>
            </a:xfrm>
            <a:prstGeom prst="rect">
              <a:avLst/>
            </a:prstGeom>
          </p:spPr>
        </p:pic>
      </p:grp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C94E9F99-404B-40F0-B67D-52FD908D841B}"/>
              </a:ext>
            </a:extLst>
          </p:cNvPr>
          <p:cNvGraphicFramePr>
            <a:graphicFrameLocks noGrp="1"/>
          </p:cNvGraphicFramePr>
          <p:nvPr/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3B31B75-BF30-491D-86F4-1EAE15C9B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00"/>
          <a:stretch/>
        </p:blipFill>
        <p:spPr>
          <a:xfrm>
            <a:off x="1291093" y="2967225"/>
            <a:ext cx="11982573" cy="5483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7E670-B52A-4D2F-9237-AA4B034086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24531" b="4534"/>
          <a:stretch/>
        </p:blipFill>
        <p:spPr>
          <a:xfrm>
            <a:off x="1165530" y="2417510"/>
            <a:ext cx="12107961" cy="500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DC8B39-4BD9-4F26-9FCE-69BBBD74131B}"/>
              </a:ext>
            </a:extLst>
          </p:cNvPr>
          <p:cNvSpPr/>
          <p:nvPr/>
        </p:nvSpPr>
        <p:spPr>
          <a:xfrm>
            <a:off x="1121988" y="2417510"/>
            <a:ext cx="12195220" cy="614591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6974B8-4B66-49F6-AEF9-28B0BD23A3C7}"/>
              </a:ext>
            </a:extLst>
          </p:cNvPr>
          <p:cNvSpPr/>
          <p:nvPr/>
        </p:nvSpPr>
        <p:spPr>
          <a:xfrm>
            <a:off x="5080000" y="2434752"/>
            <a:ext cx="609601" cy="468435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p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6828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2368482" y="2770394"/>
            <a:ext cx="49792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1371600" rtl="0">
              <a:buClrTx/>
              <a:defRPr/>
            </a:pPr>
            <a:r>
              <a:rPr lang="pa" sz="36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pa" sz="36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gov</a:t>
            </a:r>
            <a:endParaRPr lang="pa" sz="36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pa" sz="3600" kern="1200" dirty="0">
              <a:solidFill>
                <a:srgbClr val="0033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defTabSz="1371600" rtl="0">
              <a:buClrTx/>
              <a:defRPr/>
            </a:pPr>
            <a:r>
              <a:rPr lang="pa" sz="36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ਇਹ ਵੈਬਸਾਈਟ ਲੋਕਾਂ ਨੂੰ ਸਿੱਖਿਅਤ ਕਰ ਰਹੀ ਹੈ।  </a:t>
            </a:r>
            <a:endParaRPr lang="pa" sz="36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a" sz="36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 algn="l" defTabSz="1371600" rtl="0">
              <a:buClrTx/>
              <a:defRPr/>
            </a:pPr>
            <a:r>
              <a:rPr lang="pa" sz="36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ਇਹ ਫਲੂ ਬਾਰੇ ਤੁਹਾਡੇ ਸਵਾਲਾਂ ਦੇ ਜਵਾਬ ਦਿੰਦੀ ਹੈ।  </a:t>
            </a:r>
            <a:endParaRPr lang="pa" sz="36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pa" sz="36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lvl="0" algn="l" defTabSz="1371600" rtl="0">
              <a:buClrTx/>
              <a:defRPr/>
            </a:pPr>
            <a:r>
              <a:rPr kumimoji="0" lang="pa" sz="36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ਕੋਈ ਵਿਗਿਆਪਨ ਨਹੀਂ ਹਨ।  </a:t>
            </a:r>
            <a:endParaRPr kumimoji="0" lang="pa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2B7B5-AF41-45FD-A32B-46CB986B3E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39" y="2859294"/>
            <a:ext cx="9327662" cy="594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84969B-C3C9-4E67-93A8-2B5BB305D3E5}"/>
              </a:ext>
            </a:extLst>
          </p:cNvPr>
          <p:cNvGrpSpPr/>
          <p:nvPr/>
        </p:nvGrpSpPr>
        <p:grpSpPr>
          <a:xfrm>
            <a:off x="2034501" y="1955084"/>
            <a:ext cx="7541355" cy="689465"/>
            <a:chOff x="8079701" y="1823110"/>
            <a:chExt cx="7541355" cy="68946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372F62A-A3CB-4F40-9DEA-B38478F6DAFD}"/>
                </a:ext>
              </a:extLst>
            </p:cNvPr>
            <p:cNvSpPr/>
            <p:nvPr/>
          </p:nvSpPr>
          <p:spPr>
            <a:xfrm>
              <a:off x="8079701" y="1842045"/>
              <a:ext cx="75413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pa" sz="3200" b="0" i="0" u="none" baseline="0"/>
                <a:t>https://www.cdc.gov/flu/index.htm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DC0A4F1-1479-4BDE-A5D6-C54B61052072}"/>
                </a:ext>
              </a:extLst>
            </p:cNvPr>
            <p:cNvSpPr/>
            <p:nvPr/>
          </p:nvSpPr>
          <p:spPr>
            <a:xfrm>
              <a:off x="10941591" y="1823110"/>
              <a:ext cx="958309" cy="689465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6" y="759444"/>
            <a:ext cx="15564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pa" sz="4800" b="0" i="0" u="none" strike="noStrike" kern="1200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ਇਹ ਵੈਬਸਾਈਟ ਭਰੋਸੇਯੋਗ ਆਨਲਾਈਨ ਸਿਹਤ ਜਾਣਕਾਰੀ ਸਾਂਝੀ ਕਰ ਰਹੀ ਹੈ।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Graphic 11" descr="Flag">
            <a:extLst>
              <a:ext uri="{FF2B5EF4-FFF2-40B4-BE49-F238E27FC236}">
                <a16:creationId xmlns:a16="http://schemas.microsoft.com/office/drawing/2014/main" id="{0FD5AD47-DE8D-4367-8A84-CC7A38F2E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87399" y="2607021"/>
            <a:ext cx="850933" cy="850933"/>
          </a:xfrm>
          <a:prstGeom prst="rect">
            <a:avLst/>
          </a:prstGeom>
        </p:spPr>
      </p:pic>
      <p:pic>
        <p:nvPicPr>
          <p:cNvPr id="13" name="Graphic 12" descr="Flag">
            <a:extLst>
              <a:ext uri="{FF2B5EF4-FFF2-40B4-BE49-F238E27FC236}">
                <a16:creationId xmlns:a16="http://schemas.microsoft.com/office/drawing/2014/main" id="{B33AAE5C-7BFC-470C-8C44-AF9E8774A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87399" y="4049067"/>
            <a:ext cx="850933" cy="850933"/>
          </a:xfrm>
          <a:prstGeom prst="rect">
            <a:avLst/>
          </a:prstGeom>
        </p:spPr>
      </p:pic>
      <p:pic>
        <p:nvPicPr>
          <p:cNvPr id="14" name="Graphic 13" descr="Flag">
            <a:extLst>
              <a:ext uri="{FF2B5EF4-FFF2-40B4-BE49-F238E27FC236}">
                <a16:creationId xmlns:a16="http://schemas.microsoft.com/office/drawing/2014/main" id="{1BEB0E3E-DD73-4486-9495-5A626001B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87399" y="5762848"/>
            <a:ext cx="850933" cy="850933"/>
          </a:xfrm>
          <a:prstGeom prst="rect">
            <a:avLst/>
          </a:prstGeom>
        </p:spPr>
      </p:pic>
      <p:pic>
        <p:nvPicPr>
          <p:cNvPr id="15" name="Graphic 14" descr="Flag">
            <a:extLst>
              <a:ext uri="{FF2B5EF4-FFF2-40B4-BE49-F238E27FC236}">
                <a16:creationId xmlns:a16="http://schemas.microsoft.com/office/drawing/2014/main" id="{AAC24803-EF12-486D-BBC8-F2D74267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87398" y="7182913"/>
            <a:ext cx="850933" cy="850933"/>
          </a:xfrm>
          <a:prstGeom prst="rect">
            <a:avLst/>
          </a:prstGeom>
        </p:spPr>
      </p:pic>
      <p:graphicFrame>
        <p:nvGraphicFramePr>
          <p:cNvPr id="17" name="Table 3">
            <a:extLst>
              <a:ext uri="{FF2B5EF4-FFF2-40B4-BE49-F238E27FC236}">
                <a16:creationId xmlns:a16="http://schemas.microsoft.com/office/drawing/2014/main" id="{219088F3-05D2-41D3-B3AC-466E33D5C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60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FFB3-609B-8544-9B00-2D3E776B1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186" y="1058483"/>
            <a:ext cx="11800988" cy="894878"/>
          </a:xfrm>
        </p:spPr>
        <p:txBody>
          <a:bodyPr>
            <a:noAutofit/>
          </a:bodyPr>
          <a:lstStyle/>
          <a:p>
            <a:pPr algn="l" rtl="0"/>
            <a:r>
              <a:rPr lang="pa" sz="6600" b="0" i="0" u="none" baseline="0">
                <a:solidFill>
                  <a:srgbClr val="03409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ਪ੍ਰਵਾਨਗੀਆਂ</a:t>
            </a:r>
            <a:endParaRPr lang="pa" sz="42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BF104-312A-9344-840F-EF60D577F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185" y="2375435"/>
            <a:ext cx="15079211" cy="4580388"/>
          </a:xfrm>
        </p:spPr>
        <p:txBody>
          <a:bodyPr>
            <a:normAutofit/>
          </a:bodyPr>
          <a:lstStyle/>
          <a:p>
            <a:pPr algn="l" rtl="0">
              <a:lnSpc>
                <a:spcPct val="100000"/>
              </a:lnSpc>
            </a:pPr>
            <a:r>
              <a:rPr lang="pa" sz="30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ਇਹ ਡਿਜੀਟਲ ਸਿਹਤ ਸਾਖਰਤਾ ਪਾਠਕ੍ਰਮ ਬ੍ਰਿਟਿਸ਼ ਕੋਲੰਬੀਆ ਯੂਨੀਵਰਸਿਟੀ ਦੇ ਅੰਤਰ-ਸਭਿਆਚਾਰਕ ਆਨਲਾਈਨ ਸਿਹਤ ਨੈਟਵਰਕ (</a:t>
            </a:r>
            <a:r>
              <a:rPr lang="pa" sz="3000" b="0" i="0" u="none" baseline="0" dirty="0"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</a:t>
            </a:r>
            <a:r>
              <a:rPr lang="pa" sz="3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</a:t>
            </a:r>
            <a:r>
              <a:rPr lang="pa" sz="30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 ਦੁਆਰਾ ਤਿਆਰ ਕੀਤਾ ਗਿਆ ਸੀ।  </a:t>
            </a:r>
          </a:p>
          <a:p>
            <a:pPr algn="l" rtl="0">
              <a:lnSpc>
                <a:spcPct val="100000"/>
              </a:lnSpc>
            </a:pPr>
            <a:r>
              <a:rPr lang="pa" sz="3000" b="0" i="0" u="none" baseline="0" dirty="0"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</a:t>
            </a:r>
            <a:r>
              <a:rPr lang="pa" sz="3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 </a:t>
            </a:r>
            <a:r>
              <a:rPr lang="pa" sz="30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ਬੀ.ਸੀ. ਸਿਹਤ ਮੰਤਰਾਲੇ ਦੇ </a:t>
            </a:r>
            <a:r>
              <a:rPr lang="pa" sz="3000" b="0" i="1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ਮਰੀਜ਼ਾਂ ਦੀ ਭਾਈਵਾਲਾਂ ਵਜੋਂ</a:t>
            </a:r>
            <a:r>
              <a:rPr lang="pa" sz="30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ਪਹਿਲਕਦਮੀ ਦੁਆਰਾ ਸਮਰਥਤ ਹੈ।</a:t>
            </a:r>
          </a:p>
          <a:p>
            <a:pPr algn="l" rtl="0">
              <a:lnSpc>
                <a:spcPct val="100000"/>
              </a:lnSpc>
            </a:pPr>
            <a:r>
              <a:rPr lang="pa" sz="3000" b="0" i="0" u="none" baseline="0" dirty="0"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</a:t>
            </a:r>
            <a:r>
              <a:rPr lang="pa" sz="3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 </a:t>
            </a:r>
            <a:r>
              <a:rPr lang="pa" sz="30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 ਸਾਲਾਂ ਤੋਂ ਵੱਧ ਸਮੇਂ ਤੋਂ ਬਹੁ-ਸੱਭਿਆਚਾਰਕ ਭਾਈਚਾਰਿਆਂ ਨਾਲ ਕੰਮ ਕਰ ਰਿਹਾ ਹੈ।</a:t>
            </a:r>
          </a:p>
          <a:p>
            <a:pPr algn="l" rtl="0">
              <a:lnSpc>
                <a:spcPct val="100000"/>
              </a:lnSpc>
            </a:pPr>
            <a:r>
              <a:rPr lang="pa" sz="3000" b="0" i="0" u="none" baseline="0" dirty="0"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</a:t>
            </a:r>
            <a:r>
              <a:rPr lang="pa" sz="3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 </a:t>
            </a:r>
            <a:r>
              <a:rPr lang="pa" sz="30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ਪੁਰਾਣੀ ਬਿਮਾਰੀ ਵਾਲੇ ਲੋਕਾਂ ਦੀ ਸਵੈ-ਪ੍ਰਬੰਧਨ ਵਿੱਚ ਮਦਦ ਕਰਦਾ ਹੈ। </a:t>
            </a:r>
          </a:p>
          <a:p>
            <a:pPr algn="l" rtl="0">
              <a:lnSpc>
                <a:spcPct val="100000"/>
              </a:lnSpc>
            </a:pPr>
            <a:r>
              <a:rPr lang="pa" sz="3000" b="0" i="0" u="none" baseline="0" dirty="0">
                <a:solidFill>
                  <a:srgbClr val="FFC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</a:t>
            </a:r>
            <a:r>
              <a:rPr lang="pa" sz="3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 </a:t>
            </a:r>
            <a:r>
              <a:rPr lang="pa" sz="30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ਸਿਹਤ ਸਰੋਤਾਂ ਤੱਕ ਆਨਲਾਈਨ ਪਹੁੰਚ ਕਰਨ, ਮੁਲਾਂਕਣ ਕਰਨ, ਅਤੇ ਵਰਤਣ ਲਈ ਲੋਕਾਂ ਦੀ ਡਿਜੀਟਲ ਸਾਖਰਤਾ ਵਿਕਸਿਤ ਕਰਨ ਵਿੱਚ ਵੀ ਮਦਦ ਕਰਦਾ ਹੈ।</a:t>
            </a:r>
            <a:endParaRPr lang="pa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51FE22-17D1-46D6-9A9F-075A99051472}"/>
              </a:ext>
            </a:extLst>
          </p:cNvPr>
          <p:cNvGrpSpPr/>
          <p:nvPr/>
        </p:nvGrpSpPr>
        <p:grpSpPr>
          <a:xfrm>
            <a:off x="2138502" y="7222826"/>
            <a:ext cx="13992468" cy="1825553"/>
            <a:chOff x="1139800" y="5469144"/>
            <a:chExt cx="9328312" cy="12170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AE97B6-925A-4FC8-804A-F923CD630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8200" y="5469144"/>
              <a:ext cx="2573981" cy="12170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92B930-45E1-4291-93DB-6F1945CA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800" y="5729761"/>
              <a:ext cx="1241703" cy="687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631C4D-93C8-4997-9BD5-3A075D9F7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2657" y="5530731"/>
              <a:ext cx="4885455" cy="113160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13195C-04A0-48CF-82DE-2DDC5AD01EB4}"/>
              </a:ext>
            </a:extLst>
          </p:cNvPr>
          <p:cNvSpPr txBox="1"/>
          <p:nvPr/>
        </p:nvSpPr>
        <p:spPr>
          <a:xfrm>
            <a:off x="0" y="9783433"/>
            <a:ext cx="18288000" cy="507831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b" anchorCtr="0">
            <a:noAutofit/>
          </a:bodyPr>
          <a:lstStyle/>
          <a:p>
            <a:pPr algn="ctr" defTabSz="1371600" rtl="0">
              <a:buClrTx/>
            </a:pPr>
            <a:r>
              <a:rPr lang="pa" sz="2700" b="1" i="0" u="none" kern="1200" baseline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ਬੀਸੀ ਸਿਹਤ ਮੰਤਰਾਲੇ ਦੇ ਮਰੀਜ਼ਾਂ ਦੀ ਭਾਈਵਾਲਾਂ ਵਜੋਂ ਪਹਿਲਕਦਮੀ ਦਾ ਉਹਨਾਂ ਦੇ ਸਮਰਥਨ ਲਈ ਧੰਨਵਾਦ।</a:t>
            </a:r>
          </a:p>
        </p:txBody>
      </p:sp>
    </p:spTree>
    <p:extLst>
      <p:ext uri="{BB962C8B-B14F-4D97-AF65-F5344CB8AC3E}">
        <p14:creationId xmlns:p14="http://schemas.microsoft.com/office/powerpoint/2010/main" val="427097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7" y="759444"/>
            <a:ext cx="150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 dirty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ਇਸ ਵੈਬ ਪੇਜ ਦੀ ਇੱਕ ਮਿਤੀ ਹੈ। ਇਹ ਮੌਜੂਦਾ ਅਤੇ ਅੱਪ ਟੂ ਡੇਟ ਹੈ।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Google Shape;322;p29">
            <a:extLst>
              <a:ext uri="{FF2B5EF4-FFF2-40B4-BE49-F238E27FC236}">
                <a16:creationId xmlns:a16="http://schemas.microsoft.com/office/drawing/2014/main" id="{2DC6214A-F133-4AAA-B086-8F0677AFA542}"/>
              </a:ext>
            </a:extLst>
          </p:cNvPr>
          <p:cNvPicPr preferRelativeResize="0"/>
          <p:nvPr/>
        </p:nvPicPr>
        <p:blipFill rotWithShape="1">
          <a:blip r:embed="rId2"/>
          <a:srcRect l="26879" t="28315"/>
          <a:stretch>
            <a:fillRect/>
          </a:stretch>
        </p:blipFill>
        <p:spPr>
          <a:xfrm>
            <a:off x="1494126" y="2998044"/>
            <a:ext cx="10812174" cy="546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oogle Shape;328;p29">
            <a:extLst>
              <a:ext uri="{FF2B5EF4-FFF2-40B4-BE49-F238E27FC236}">
                <a16:creationId xmlns:a16="http://schemas.microsoft.com/office/drawing/2014/main" id="{FB936102-4D8C-42AB-9443-9EDA699B06A6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135" y="1977130"/>
            <a:ext cx="2031065" cy="153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54FC67E-462A-485B-A9F9-AF64989E07A9}"/>
              </a:ext>
            </a:extLst>
          </p:cNvPr>
          <p:cNvSpPr/>
          <p:nvPr/>
        </p:nvSpPr>
        <p:spPr>
          <a:xfrm>
            <a:off x="9315991" y="7734300"/>
            <a:ext cx="2761709" cy="457201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EF47B3-2700-49C3-B762-9B934F6718FF}"/>
              </a:ext>
            </a:extLst>
          </p:cNvPr>
          <p:cNvCxnSpPr>
            <a:cxnSpLocks/>
          </p:cNvCxnSpPr>
          <p:nvPr/>
        </p:nvCxnSpPr>
        <p:spPr>
          <a:xfrm>
            <a:off x="6553200" y="7256746"/>
            <a:ext cx="2667000" cy="628650"/>
          </a:xfrm>
          <a:prstGeom prst="straightConnector1">
            <a:avLst/>
          </a:prstGeom>
          <a:ln w="1270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9FA78C-C424-4274-BC66-C2C101B2F12A}"/>
              </a:ext>
            </a:extLst>
          </p:cNvPr>
          <p:cNvGrpSpPr/>
          <p:nvPr/>
        </p:nvGrpSpPr>
        <p:grpSpPr>
          <a:xfrm>
            <a:off x="13317208" y="3820061"/>
            <a:ext cx="3892091" cy="2646878"/>
            <a:chOff x="758252" y="2548473"/>
            <a:chExt cx="3892091" cy="26468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B7F472-1B1A-4F61-818E-D22914F36FDE}"/>
                </a:ext>
              </a:extLst>
            </p:cNvPr>
            <p:cNvSpPr/>
            <p:nvPr/>
          </p:nvSpPr>
          <p:spPr>
            <a:xfrm>
              <a:off x="2670314" y="2548473"/>
              <a:ext cx="1980029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pa" sz="16600" b="0" i="0" u="none" baseline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</a:p>
          </p:txBody>
        </p:sp>
        <p:pic>
          <p:nvPicPr>
            <p:cNvPr id="18" name="Graphic 17" descr="Flag">
              <a:extLst>
                <a:ext uri="{FF2B5EF4-FFF2-40B4-BE49-F238E27FC236}">
                  <a16:creationId xmlns:a16="http://schemas.microsoft.com/office/drawing/2014/main" id="{F83F5871-617F-40E2-BD72-621D01942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8252" y="2993197"/>
              <a:ext cx="1968630" cy="1968630"/>
            </a:xfrm>
            <a:prstGeom prst="rect">
              <a:avLst/>
            </a:prstGeom>
          </p:spPr>
        </p:pic>
      </p:grpSp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4A06ED96-EAC9-4B5E-8ABF-2C72ED996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1903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4A2E29-81B2-1B41-AD01-C49AEB9A3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64" y="2705795"/>
            <a:ext cx="11993583" cy="5967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7" y="759444"/>
            <a:ext cx="16082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ਇਹ ਵੈਬਸਾਈਟ ਕਾਰੋਬਾਰ ਲਈ ਹੈ। ਉਹ "ਹੁਣੇ ਖਰੀਦੋ" ਦੇ ਇੱਕ ਵਿਕਲਪ ਨਾਲ ਇੱਕ ਉਤਪਾਦ ਵੇਚ ਰਹੇ ਹਨ।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D98BF12-0784-4713-8C28-C84913336F54}"/>
              </a:ext>
            </a:extLst>
          </p:cNvPr>
          <p:cNvSpPr/>
          <p:nvPr/>
        </p:nvSpPr>
        <p:spPr>
          <a:xfrm>
            <a:off x="10193311" y="3102963"/>
            <a:ext cx="1364107" cy="8670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CD5A7E-12FD-415E-9849-6C95EED594E6}"/>
              </a:ext>
            </a:extLst>
          </p:cNvPr>
          <p:cNvGrpSpPr/>
          <p:nvPr/>
        </p:nvGrpSpPr>
        <p:grpSpPr>
          <a:xfrm>
            <a:off x="13313095" y="4157206"/>
            <a:ext cx="3880620" cy="2014796"/>
            <a:chOff x="13193174" y="1499304"/>
            <a:chExt cx="3880620" cy="2014796"/>
          </a:xfrm>
        </p:grpSpPr>
        <p:pic>
          <p:nvPicPr>
            <p:cNvPr id="12" name="Graphic 11" descr="Confused face with no fill">
              <a:extLst>
                <a:ext uri="{FF2B5EF4-FFF2-40B4-BE49-F238E27FC236}">
                  <a16:creationId xmlns:a16="http://schemas.microsoft.com/office/drawing/2014/main" id="{7A134B2D-5ABF-443E-AB4D-C4B6BA8A2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071227" y="1499304"/>
              <a:ext cx="2002567" cy="2002567"/>
            </a:xfrm>
            <a:prstGeom prst="rect">
              <a:avLst/>
            </a:prstGeom>
          </p:spPr>
        </p:pic>
        <p:pic>
          <p:nvPicPr>
            <p:cNvPr id="13" name="Graphic 12" descr="Flag">
              <a:extLst>
                <a:ext uri="{FF2B5EF4-FFF2-40B4-BE49-F238E27FC236}">
                  <a16:creationId xmlns:a16="http://schemas.microsoft.com/office/drawing/2014/main" id="{F68B1420-04B0-472C-95F2-6854F637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93174" y="1584725"/>
              <a:ext cx="1929375" cy="1929375"/>
            </a:xfrm>
            <a:prstGeom prst="rect">
              <a:avLst/>
            </a:prstGeom>
          </p:spPr>
        </p:pic>
      </p:grp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81A2B684-F930-483A-BEAA-96D77C3AB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351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F932FC-14BA-F84E-8BF4-8F78DCAC0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988" y="2346361"/>
            <a:ext cx="11552381" cy="7019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7" y="759444"/>
            <a:ext cx="16082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ਇਹ ਵੈਬਸਾਈਟ ਕਾਰੋਬਾਰ ਲਈ ਹੈ। ਇਹ ਤੁਹਾਡੇ ਕ੍ਰੈਡਿਟ ਕਾਰਡ ਦੀ ਜਾਣਕਾਰੀ ਮੰਗ ਰਹੀ ਹੈ, ਅਤੇ ਪੈਸੇ ਦੀ ਮੰਗ ਕਰ ਰਹੀ ਹੈ।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4FC67E-462A-485B-A9F9-AF64989E07A9}"/>
              </a:ext>
            </a:extLst>
          </p:cNvPr>
          <p:cNvSpPr/>
          <p:nvPr/>
        </p:nvSpPr>
        <p:spPr>
          <a:xfrm>
            <a:off x="876925" y="4723771"/>
            <a:ext cx="4819339" cy="31010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D98BF12-0784-4713-8C28-C84913336F54}"/>
              </a:ext>
            </a:extLst>
          </p:cNvPr>
          <p:cNvSpPr/>
          <p:nvPr/>
        </p:nvSpPr>
        <p:spPr>
          <a:xfrm>
            <a:off x="2203554" y="3221072"/>
            <a:ext cx="1199215" cy="7882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FF446B-F61C-473E-9D26-9C57A2D51C1C}"/>
              </a:ext>
            </a:extLst>
          </p:cNvPr>
          <p:cNvSpPr/>
          <p:nvPr/>
        </p:nvSpPr>
        <p:spPr>
          <a:xfrm>
            <a:off x="4315950" y="3714845"/>
            <a:ext cx="1425284" cy="5130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A9A38E-71EF-4830-B705-F4FF0E83629A}"/>
              </a:ext>
            </a:extLst>
          </p:cNvPr>
          <p:cNvGrpSpPr/>
          <p:nvPr/>
        </p:nvGrpSpPr>
        <p:grpSpPr>
          <a:xfrm>
            <a:off x="13313095" y="4157206"/>
            <a:ext cx="3880620" cy="2014796"/>
            <a:chOff x="13193174" y="1499304"/>
            <a:chExt cx="3880620" cy="2014796"/>
          </a:xfrm>
        </p:grpSpPr>
        <p:pic>
          <p:nvPicPr>
            <p:cNvPr id="15" name="Graphic 14" descr="Confused face with no fill">
              <a:extLst>
                <a:ext uri="{FF2B5EF4-FFF2-40B4-BE49-F238E27FC236}">
                  <a16:creationId xmlns:a16="http://schemas.microsoft.com/office/drawing/2014/main" id="{4AE0C6AB-1939-491B-93D6-AB3F78129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071227" y="1499304"/>
              <a:ext cx="2002567" cy="2002567"/>
            </a:xfrm>
            <a:prstGeom prst="rect">
              <a:avLst/>
            </a:prstGeom>
          </p:spPr>
        </p:pic>
        <p:pic>
          <p:nvPicPr>
            <p:cNvPr id="18" name="Graphic 17" descr="Flag">
              <a:extLst>
                <a:ext uri="{FF2B5EF4-FFF2-40B4-BE49-F238E27FC236}">
                  <a16:creationId xmlns:a16="http://schemas.microsoft.com/office/drawing/2014/main" id="{9BC2240F-BE3F-4570-AB9A-FA1BCE92E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93174" y="1584725"/>
              <a:ext cx="1929375" cy="1929375"/>
            </a:xfrm>
            <a:prstGeom prst="rect">
              <a:avLst/>
            </a:prstGeom>
          </p:spPr>
        </p:pic>
      </p:grp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084C5B05-D02D-4896-AF0A-554D4ECD6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429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A399D-D50A-B744-830A-16EE3DB6E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64" y="2434852"/>
            <a:ext cx="11800000" cy="6714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7" y="759444"/>
            <a:ext cx="1608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ਇਹ ਵਿਗਿਆਪਨ ਹਨ। ਵੈਬਸਾਈਟ ਪੈਸੇ ਕਮਾਉਣ ਦੀ ਕੋਸ਼ਿਸ਼ ਕਰ ਰਹੀ ਹੈ।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4FC67E-462A-485B-A9F9-AF64989E07A9}"/>
              </a:ext>
            </a:extLst>
          </p:cNvPr>
          <p:cNvSpPr/>
          <p:nvPr/>
        </p:nvSpPr>
        <p:spPr>
          <a:xfrm>
            <a:off x="1862535" y="2965389"/>
            <a:ext cx="2139839" cy="59384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FF446B-F61C-473E-9D26-9C57A2D51C1C}"/>
              </a:ext>
            </a:extLst>
          </p:cNvPr>
          <p:cNvSpPr/>
          <p:nvPr/>
        </p:nvSpPr>
        <p:spPr>
          <a:xfrm>
            <a:off x="4002374" y="5775704"/>
            <a:ext cx="5261547" cy="32630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4A8119-8172-42EE-9E75-A0EA38820F12}"/>
              </a:ext>
            </a:extLst>
          </p:cNvPr>
          <p:cNvSpPr/>
          <p:nvPr/>
        </p:nvSpPr>
        <p:spPr>
          <a:xfrm>
            <a:off x="8799226" y="2667942"/>
            <a:ext cx="3650506" cy="33436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00C379-7F6B-40D1-9B76-0418631642A0}"/>
              </a:ext>
            </a:extLst>
          </p:cNvPr>
          <p:cNvGrpSpPr/>
          <p:nvPr/>
        </p:nvGrpSpPr>
        <p:grpSpPr>
          <a:xfrm>
            <a:off x="13313095" y="4157206"/>
            <a:ext cx="3880620" cy="2014796"/>
            <a:chOff x="13193174" y="1499304"/>
            <a:chExt cx="3880620" cy="2014796"/>
          </a:xfrm>
        </p:grpSpPr>
        <p:pic>
          <p:nvPicPr>
            <p:cNvPr id="18" name="Graphic 17" descr="Confused face with no fill">
              <a:extLst>
                <a:ext uri="{FF2B5EF4-FFF2-40B4-BE49-F238E27FC236}">
                  <a16:creationId xmlns:a16="http://schemas.microsoft.com/office/drawing/2014/main" id="{C30E2920-9D32-46E3-8EAC-77DAB0DEF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071227" y="1499304"/>
              <a:ext cx="2002567" cy="2002567"/>
            </a:xfrm>
            <a:prstGeom prst="rect">
              <a:avLst/>
            </a:prstGeom>
          </p:spPr>
        </p:pic>
        <p:pic>
          <p:nvPicPr>
            <p:cNvPr id="19" name="Graphic 18" descr="Flag">
              <a:extLst>
                <a:ext uri="{FF2B5EF4-FFF2-40B4-BE49-F238E27FC236}">
                  <a16:creationId xmlns:a16="http://schemas.microsoft.com/office/drawing/2014/main" id="{985E7D65-114C-47EB-8383-A138164B6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93174" y="1584725"/>
              <a:ext cx="1929375" cy="1929375"/>
            </a:xfrm>
            <a:prstGeom prst="rect">
              <a:avLst/>
            </a:prstGeom>
          </p:spPr>
        </p:pic>
      </p:grpSp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66F25BB7-4DC7-4CDB-B702-6968E0426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264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E372C0D-59E7-B741-BA0C-E8D87EAE63CE}"/>
              </a:ext>
            </a:extLst>
          </p:cNvPr>
          <p:cNvGrpSpPr/>
          <p:nvPr/>
        </p:nvGrpSpPr>
        <p:grpSpPr>
          <a:xfrm>
            <a:off x="1679814" y="3569602"/>
            <a:ext cx="14425447" cy="4912558"/>
            <a:chOff x="1679814" y="3569602"/>
            <a:chExt cx="14425447" cy="49125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E83416-A55D-1245-928B-D9B3D2C82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174"/>
            <a:stretch/>
          </p:blipFill>
          <p:spPr>
            <a:xfrm>
              <a:off x="1679814" y="5952878"/>
              <a:ext cx="14335507" cy="252928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015CDF-0CB8-BC48-AA6B-1A8B610CB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692" b="59466"/>
            <a:stretch/>
          </p:blipFill>
          <p:spPr>
            <a:xfrm>
              <a:off x="1769754" y="3569602"/>
              <a:ext cx="14335507" cy="258223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7" y="759444"/>
            <a:ext cx="1608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ਕੀ ਵੈਬਸਾਈਟ ਤੁਹਾਡੇ ਸਵਾਲ ਦਾ ਜਵਾਬ ਦਿੰਦੀ ਹੈ?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Graphic 2" descr="Cursor">
            <a:extLst>
              <a:ext uri="{FF2B5EF4-FFF2-40B4-BE49-F238E27FC236}">
                <a16:creationId xmlns:a16="http://schemas.microsoft.com/office/drawing/2014/main" id="{C254E011-3313-4951-82CA-17D6BB2C3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74471" y="5824979"/>
            <a:ext cx="3333626" cy="333362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368C39E-465D-4A5F-B7E6-E885343552E7}"/>
              </a:ext>
            </a:extLst>
          </p:cNvPr>
          <p:cNvSpPr/>
          <p:nvPr/>
        </p:nvSpPr>
        <p:spPr>
          <a:xfrm>
            <a:off x="3902242" y="6676725"/>
            <a:ext cx="1527784" cy="9784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C416D2C2-9D8C-4544-B622-CBD4FFD02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632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921BF4E-5C4B-314E-B7AD-ACBBD7C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41" y="2668193"/>
            <a:ext cx="11473797" cy="6247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7" y="759444"/>
            <a:ext cx="16082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ਇਹ ਵੈਬਸਾਈਟ ਇੱਕ ਕਾਰੋਬਾਰ ਹੈ। ਇਹ ਤੁਹਾਡੇ ਸਵਾਲ ਦਾ ਜਵਾਬ ਨਹੀਂ ਦਿੰਦੀ ਹੈ। ਇਹ ਇੱਕ ਉਤਪਾਦ ਵੇਚ ਰਹੀ ਹੈ।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72649E-44B1-4DF3-8B87-BD182D0E5AB0}"/>
              </a:ext>
            </a:extLst>
          </p:cNvPr>
          <p:cNvSpPr/>
          <p:nvPr/>
        </p:nvSpPr>
        <p:spPr>
          <a:xfrm>
            <a:off x="10325100" y="2600317"/>
            <a:ext cx="2667000" cy="11294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9DABD1-773F-4BF4-B8C4-8F15C0F4BBD0}"/>
              </a:ext>
            </a:extLst>
          </p:cNvPr>
          <p:cNvGrpSpPr/>
          <p:nvPr/>
        </p:nvGrpSpPr>
        <p:grpSpPr>
          <a:xfrm>
            <a:off x="13313095" y="4157206"/>
            <a:ext cx="3880620" cy="2014796"/>
            <a:chOff x="13193174" y="1499304"/>
            <a:chExt cx="3880620" cy="2014796"/>
          </a:xfrm>
        </p:grpSpPr>
        <p:pic>
          <p:nvPicPr>
            <p:cNvPr id="14" name="Graphic 13" descr="Confused face with no fill">
              <a:extLst>
                <a:ext uri="{FF2B5EF4-FFF2-40B4-BE49-F238E27FC236}">
                  <a16:creationId xmlns:a16="http://schemas.microsoft.com/office/drawing/2014/main" id="{8408E201-8DF2-4744-B383-1E01C191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071227" y="1499304"/>
              <a:ext cx="2002567" cy="2002567"/>
            </a:xfrm>
            <a:prstGeom prst="rect">
              <a:avLst/>
            </a:prstGeom>
          </p:spPr>
        </p:pic>
        <p:pic>
          <p:nvPicPr>
            <p:cNvPr id="15" name="Graphic 14" descr="Flag">
              <a:extLst>
                <a:ext uri="{FF2B5EF4-FFF2-40B4-BE49-F238E27FC236}">
                  <a16:creationId xmlns:a16="http://schemas.microsoft.com/office/drawing/2014/main" id="{9B026433-D918-4D5B-8D00-E72AFD1B3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93174" y="1584725"/>
              <a:ext cx="1929375" cy="1929375"/>
            </a:xfrm>
            <a:prstGeom prst="rect">
              <a:avLst/>
            </a:prstGeom>
          </p:spPr>
        </p:pic>
      </p:grpSp>
      <p:graphicFrame>
        <p:nvGraphicFramePr>
          <p:cNvPr id="17" name="Table 3">
            <a:extLst>
              <a:ext uri="{FF2B5EF4-FFF2-40B4-BE49-F238E27FC236}">
                <a16:creationId xmlns:a16="http://schemas.microsoft.com/office/drawing/2014/main" id="{74ECF199-DB60-40A3-BE16-67626FD43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883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9E4ACE-9567-F441-8CB6-F6E0DA3BD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" t="1479" r="14996" b="36978"/>
          <a:stretch/>
        </p:blipFill>
        <p:spPr>
          <a:xfrm>
            <a:off x="1378827" y="2365053"/>
            <a:ext cx="12055039" cy="4714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7" y="759444"/>
            <a:ext cx="1608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ਕਈ ਵਾਰ ਗੂਗਲ ਵਿਗਿਆਪਨਾਂ ਨੂੰ ਲੇਬਲ ਲਗਾਵੇਗਾ।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72649E-44B1-4DF3-8B87-BD182D0E5AB0}"/>
              </a:ext>
            </a:extLst>
          </p:cNvPr>
          <p:cNvSpPr/>
          <p:nvPr/>
        </p:nvSpPr>
        <p:spPr>
          <a:xfrm>
            <a:off x="3416299" y="4822833"/>
            <a:ext cx="1320801" cy="6281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46BE5-EEB3-4C80-AA26-EC0AFB5BFBE1}"/>
              </a:ext>
            </a:extLst>
          </p:cNvPr>
          <p:cNvSpPr txBox="1"/>
          <p:nvPr/>
        </p:nvSpPr>
        <p:spPr>
          <a:xfrm>
            <a:off x="3416298" y="7948569"/>
            <a:ext cx="10127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  <a:defRPr/>
            </a:pPr>
            <a:r>
              <a:rPr lang="pa" sz="4800" b="0" i="0" u="none" baseline="0" dirty="0">
                <a:solidFill>
                  <a:srgbClr val="FF00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</a:t>
            </a:r>
            <a:r>
              <a:rPr lang="en-US" sz="600" b="0" i="0" u="none" baseline="0" dirty="0">
                <a:solidFill>
                  <a:srgbClr val="FF00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  </a:t>
            </a:r>
            <a:r>
              <a:rPr lang="pa-IN" sz="3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ਇਹ ਇੱਕ ਵਿਗਿਆਪਨ ਹੈ।</a:t>
            </a:r>
            <a:endParaRPr kumimoji="0" lang="pa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73F1DE-4663-4C02-B216-BF7ED18D4BF8}"/>
              </a:ext>
            </a:extLst>
          </p:cNvPr>
          <p:cNvCxnSpPr>
            <a:cxnSpLocks/>
          </p:cNvCxnSpPr>
          <p:nvPr/>
        </p:nvCxnSpPr>
        <p:spPr>
          <a:xfrm>
            <a:off x="3606800" y="5451010"/>
            <a:ext cx="127000" cy="2484232"/>
          </a:xfrm>
          <a:prstGeom prst="straightConnector1">
            <a:avLst/>
          </a:prstGeom>
          <a:ln w="1270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9556D6-D2DC-4902-AAF2-D3E5F08356A8}"/>
              </a:ext>
            </a:extLst>
          </p:cNvPr>
          <p:cNvGrpSpPr/>
          <p:nvPr/>
        </p:nvGrpSpPr>
        <p:grpSpPr>
          <a:xfrm>
            <a:off x="13313095" y="4157206"/>
            <a:ext cx="3880620" cy="2014796"/>
            <a:chOff x="13193174" y="1499304"/>
            <a:chExt cx="3880620" cy="2014796"/>
          </a:xfrm>
        </p:grpSpPr>
        <p:pic>
          <p:nvPicPr>
            <p:cNvPr id="17" name="Graphic 16" descr="Confused face with no fill">
              <a:extLst>
                <a:ext uri="{FF2B5EF4-FFF2-40B4-BE49-F238E27FC236}">
                  <a16:creationId xmlns:a16="http://schemas.microsoft.com/office/drawing/2014/main" id="{C3D5FB7A-DE71-431D-9CA9-DE9A85DE2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071227" y="1499304"/>
              <a:ext cx="2002567" cy="2002567"/>
            </a:xfrm>
            <a:prstGeom prst="rect">
              <a:avLst/>
            </a:prstGeom>
          </p:spPr>
        </p:pic>
        <p:pic>
          <p:nvPicPr>
            <p:cNvPr id="18" name="Graphic 17" descr="Flag">
              <a:extLst>
                <a:ext uri="{FF2B5EF4-FFF2-40B4-BE49-F238E27FC236}">
                  <a16:creationId xmlns:a16="http://schemas.microsoft.com/office/drawing/2014/main" id="{D819ED2A-6CA3-416F-A602-A7D64273D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93174" y="1584725"/>
              <a:ext cx="1929375" cy="1929375"/>
            </a:xfrm>
            <a:prstGeom prst="rect">
              <a:avLst/>
            </a:prstGeom>
          </p:spPr>
        </p:pic>
      </p:grp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B321FB16-BFD4-4496-80F1-F453521C6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429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7" y="759444"/>
            <a:ext cx="1608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ਮਾਹਿਰਾਂ ਦੀ ਜਾਣਕਾਰੀ ਵਿੱਚ ਸਪੈਲਿੰਗ ਦੀਆਂ ਗਲਤੀਆਂ ਨਹੀਂ ਹੁੰਦੀਆਂ ਹਨ।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Google Shape;634;p51">
            <a:extLst>
              <a:ext uri="{FF2B5EF4-FFF2-40B4-BE49-F238E27FC236}">
                <a16:creationId xmlns:a16="http://schemas.microsoft.com/office/drawing/2014/main" id="{A3A3FBB5-2F05-4DEF-B774-9187B560AAE9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206769" y="2301193"/>
            <a:ext cx="7743176" cy="634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C72649E-44B1-4DF3-8B87-BD182D0E5AB0}"/>
              </a:ext>
            </a:extLst>
          </p:cNvPr>
          <p:cNvSpPr/>
          <p:nvPr/>
        </p:nvSpPr>
        <p:spPr>
          <a:xfrm>
            <a:off x="6746244" y="2705100"/>
            <a:ext cx="2880355" cy="13675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36CA90-E133-4D29-BB14-794472BC1842}"/>
              </a:ext>
            </a:extLst>
          </p:cNvPr>
          <p:cNvGrpSpPr/>
          <p:nvPr/>
        </p:nvGrpSpPr>
        <p:grpSpPr>
          <a:xfrm>
            <a:off x="13313095" y="4157206"/>
            <a:ext cx="3880620" cy="2014796"/>
            <a:chOff x="13193174" y="1499304"/>
            <a:chExt cx="3880620" cy="2014796"/>
          </a:xfrm>
        </p:grpSpPr>
        <p:pic>
          <p:nvPicPr>
            <p:cNvPr id="14" name="Graphic 13" descr="Confused face with no fill">
              <a:extLst>
                <a:ext uri="{FF2B5EF4-FFF2-40B4-BE49-F238E27FC236}">
                  <a16:creationId xmlns:a16="http://schemas.microsoft.com/office/drawing/2014/main" id="{90BB9D0C-B84D-4B5C-B2F3-36E02A616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071227" y="1499304"/>
              <a:ext cx="2002567" cy="2002567"/>
            </a:xfrm>
            <a:prstGeom prst="rect">
              <a:avLst/>
            </a:prstGeom>
          </p:spPr>
        </p:pic>
        <p:pic>
          <p:nvPicPr>
            <p:cNvPr id="15" name="Graphic 14" descr="Flag">
              <a:extLst>
                <a:ext uri="{FF2B5EF4-FFF2-40B4-BE49-F238E27FC236}">
                  <a16:creationId xmlns:a16="http://schemas.microsoft.com/office/drawing/2014/main" id="{0E44EFE4-22DB-4AEA-A6DA-3C7671F35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93174" y="1584725"/>
              <a:ext cx="1929375" cy="1929375"/>
            </a:xfrm>
            <a:prstGeom prst="rect">
              <a:avLst/>
            </a:prstGeom>
          </p:spPr>
        </p:pic>
      </p:grpSp>
      <p:graphicFrame>
        <p:nvGraphicFramePr>
          <p:cNvPr id="17" name="Table 3">
            <a:extLst>
              <a:ext uri="{FF2B5EF4-FFF2-40B4-BE49-F238E27FC236}">
                <a16:creationId xmlns:a16="http://schemas.microsoft.com/office/drawing/2014/main" id="{2C9C6455-70BD-4227-8201-BEE0284C2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633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7" y="759444"/>
            <a:ext cx="16082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 dirty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ਫੋਰਮਾਂ 'ਤੇ ਜ਼ਿਆਦਾਤਰ ਪੋਸਟਾਂ ਮਾਹਰਾਂ ਦੀਆਂ ਨਹੀਂ ਹਨ। ਕੋਈ ਵੀ </a:t>
            </a:r>
            <a:br>
              <a:rPr lang="en-US" sz="4800" b="0" i="0" u="none" kern="1200" baseline="0" dirty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pa" sz="4800" b="0" i="0" u="none" kern="1200" baseline="0" dirty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(ਅਕਸਰ ਮਾਹਰ ਨਹੀਂ) ਫੋਰਮ 'ਤੇ ਜਵਾਬ ਪੋਸਟ ਕਰ ਸਕਦਾ ਹੈ।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05826-9DE8-4F14-B420-EBE9B451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3188335"/>
            <a:ext cx="11410950" cy="293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9BACE9-722B-4C7C-8318-155EC2668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0" y="6312535"/>
            <a:ext cx="11410950" cy="1939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C72649E-44B1-4DF3-8B87-BD182D0E5AB0}"/>
              </a:ext>
            </a:extLst>
          </p:cNvPr>
          <p:cNvSpPr/>
          <p:nvPr/>
        </p:nvSpPr>
        <p:spPr>
          <a:xfrm>
            <a:off x="967094" y="6501080"/>
            <a:ext cx="11842750" cy="15696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17C939-2BB4-42AA-A668-8BEDB7455219}"/>
              </a:ext>
            </a:extLst>
          </p:cNvPr>
          <p:cNvGrpSpPr/>
          <p:nvPr/>
        </p:nvGrpSpPr>
        <p:grpSpPr>
          <a:xfrm>
            <a:off x="13313095" y="4157206"/>
            <a:ext cx="3880620" cy="2014796"/>
            <a:chOff x="13193174" y="1499304"/>
            <a:chExt cx="3880620" cy="2014796"/>
          </a:xfrm>
        </p:grpSpPr>
        <p:pic>
          <p:nvPicPr>
            <p:cNvPr id="16" name="Graphic 15" descr="Confused face with no fill">
              <a:extLst>
                <a:ext uri="{FF2B5EF4-FFF2-40B4-BE49-F238E27FC236}">
                  <a16:creationId xmlns:a16="http://schemas.microsoft.com/office/drawing/2014/main" id="{D8BB2D08-CCCA-4C29-B579-7AD4F4B78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71227" y="1499304"/>
              <a:ext cx="2002567" cy="2002567"/>
            </a:xfrm>
            <a:prstGeom prst="rect">
              <a:avLst/>
            </a:prstGeom>
          </p:spPr>
        </p:pic>
        <p:pic>
          <p:nvPicPr>
            <p:cNvPr id="17" name="Graphic 16" descr="Flag">
              <a:extLst>
                <a:ext uri="{FF2B5EF4-FFF2-40B4-BE49-F238E27FC236}">
                  <a16:creationId xmlns:a16="http://schemas.microsoft.com/office/drawing/2014/main" id="{89190FD9-92F3-4D89-8AB0-832A40E0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93174" y="1584725"/>
              <a:ext cx="1929375" cy="1929375"/>
            </a:xfrm>
            <a:prstGeom prst="rect">
              <a:avLst/>
            </a:prstGeom>
          </p:spPr>
        </p:pic>
      </p:grpSp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C2999E5F-91F9-441C-8647-547123CDE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151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64963A-91B0-AA42-AA3B-6C6D8468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197" y="2286800"/>
            <a:ext cx="8874190" cy="6848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605777" y="759444"/>
            <a:ext cx="16082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ਇਹ ਵੈੱਬਸਾਈਟ ਵੀ ਇੱਕ ਫੋਰਮ ਹੈ। ਫੋਰਮਾਂ ਵਿੱਚ ਅਕਸਰ ਸਵਾਲ ਅਤੇ ਜਵਾਬ ਦਾ ਫਾਰਮੈਟ ਹੁੰਦਾ ਹੈ।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72649E-44B1-4DF3-8B87-BD182D0E5AB0}"/>
              </a:ext>
            </a:extLst>
          </p:cNvPr>
          <p:cNvSpPr/>
          <p:nvPr/>
        </p:nvSpPr>
        <p:spPr>
          <a:xfrm>
            <a:off x="4140200" y="6289633"/>
            <a:ext cx="8542644" cy="26916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A2E874-1ED5-4A99-8F22-9ACBCFA1E972}"/>
              </a:ext>
            </a:extLst>
          </p:cNvPr>
          <p:cNvSpPr/>
          <p:nvPr/>
        </p:nvSpPr>
        <p:spPr>
          <a:xfrm>
            <a:off x="3403825" y="2371990"/>
            <a:ext cx="2052010" cy="7194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C0D02B-E483-447B-A4F4-FE4BC9E45964}"/>
              </a:ext>
            </a:extLst>
          </p:cNvPr>
          <p:cNvSpPr/>
          <p:nvPr/>
        </p:nvSpPr>
        <p:spPr>
          <a:xfrm>
            <a:off x="5455834" y="3534380"/>
            <a:ext cx="4348565" cy="8725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DBBD53-5311-4645-A191-141037B4BD3B}"/>
              </a:ext>
            </a:extLst>
          </p:cNvPr>
          <p:cNvGrpSpPr/>
          <p:nvPr/>
        </p:nvGrpSpPr>
        <p:grpSpPr>
          <a:xfrm>
            <a:off x="13313095" y="4157206"/>
            <a:ext cx="3880620" cy="2014796"/>
            <a:chOff x="13193174" y="1499304"/>
            <a:chExt cx="3880620" cy="2014796"/>
          </a:xfrm>
        </p:grpSpPr>
        <p:pic>
          <p:nvPicPr>
            <p:cNvPr id="18" name="Graphic 17" descr="Confused face with no fill">
              <a:extLst>
                <a:ext uri="{FF2B5EF4-FFF2-40B4-BE49-F238E27FC236}">
                  <a16:creationId xmlns:a16="http://schemas.microsoft.com/office/drawing/2014/main" id="{9F18BA19-8FE8-4CD7-A2DD-76FE63765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071227" y="1499304"/>
              <a:ext cx="2002567" cy="2002567"/>
            </a:xfrm>
            <a:prstGeom prst="rect">
              <a:avLst/>
            </a:prstGeom>
          </p:spPr>
        </p:pic>
        <p:pic>
          <p:nvPicPr>
            <p:cNvPr id="19" name="Graphic 18" descr="Flag">
              <a:extLst>
                <a:ext uri="{FF2B5EF4-FFF2-40B4-BE49-F238E27FC236}">
                  <a16:creationId xmlns:a16="http://schemas.microsoft.com/office/drawing/2014/main" id="{AE25559A-7228-41FD-966C-2ECB3C6E5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93174" y="1584725"/>
              <a:ext cx="1929375" cy="1929375"/>
            </a:xfrm>
            <a:prstGeom prst="rect">
              <a:avLst/>
            </a:prstGeom>
          </p:spPr>
        </p:pic>
      </p:grpSp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12CD441F-6147-4259-AF32-981A01390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1638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58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0E0A-0CFC-4E12-8365-963F96E3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534988"/>
            <a:ext cx="7255104" cy="1988345"/>
          </a:xfrm>
        </p:spPr>
        <p:txBody>
          <a:bodyPr>
            <a:normAutofit/>
          </a:bodyPr>
          <a:lstStyle/>
          <a:p>
            <a:pPr algn="l" rtl="0"/>
            <a:r>
              <a:rPr lang="pa" b="0" i="0" u="none" baseline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ਵੈਬੀਨਾਰ ਦੀ ਰੂਪਰੇਖਾ: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889E6-B285-47EF-BF82-003812CE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9"/>
            <a:ext cx="10269682" cy="5532104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</a:pPr>
            <a:r>
              <a:rPr lang="pa" sz="32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 ਭਰੋਸੇਮੰਦ (ਉੱਚ ਗੁਣਵੱਤਾ) ਅਤੇ ਘੱਟ ਭਰੋਸੇਯੋਗ (ਘੱਟ ਗੁਣਵੱਤਾ) ਸਿਹਤ ਸੰਭਾਲ ਜਾਣਕਾਰੀ</a:t>
            </a:r>
          </a:p>
          <a:p>
            <a:pPr algn="l" rtl="0">
              <a:lnSpc>
                <a:spcPct val="150000"/>
              </a:lnSpc>
            </a:pPr>
            <a:r>
              <a:rPr lang="pa" sz="32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 ਭਰੋਸੇਯੋਗ ਸਿਹਤ ਸੰਭਾਲ ਜਾਣਕਾਰੀ ਆਨਲਾਈਨ ਕਿਵੇਂ ਪ੍ਰਾਪਤ ਕੀਤੀ ਜਾਵੇ</a:t>
            </a:r>
          </a:p>
          <a:p>
            <a:pPr algn="l" rtl="0">
              <a:lnSpc>
                <a:spcPct val="150000"/>
              </a:lnSpc>
            </a:pPr>
            <a:r>
              <a:rPr lang="pa" sz="32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ਵੱਧੇ ਭਰੋਸੇਯੋਗ ਸਿਹਤ ਸੰਭਾਲ ਜਾਣਕਾਰੀ ਲੱਭਣ ਦੀ ਕੋਸ਼ਿਸ਼ ਕਰੋ</a:t>
            </a:r>
          </a:p>
          <a:p>
            <a:pPr algn="l" rtl="0">
              <a:lnSpc>
                <a:spcPct val="150000"/>
              </a:lnSpc>
            </a:pPr>
            <a:r>
              <a:rPr lang="pa" sz="32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ਸਾਰਾਂਸ਼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D5FDD4-52D8-45F7-86EA-F2052EDDF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3" t="10071" r="19569" b="16483"/>
          <a:stretch/>
        </p:blipFill>
        <p:spPr>
          <a:xfrm>
            <a:off x="11740774" y="1960756"/>
            <a:ext cx="5937625" cy="599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57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3C07E6-7D4E-42E3-892F-965AD20BFF5B}"/>
              </a:ext>
            </a:extLst>
          </p:cNvPr>
          <p:cNvSpPr txBox="1"/>
          <p:nvPr/>
        </p:nvSpPr>
        <p:spPr>
          <a:xfrm>
            <a:off x="1245784" y="810047"/>
            <a:ext cx="1641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Aft>
                <a:spcPts val="600"/>
              </a:spcAft>
            </a:pPr>
            <a:r>
              <a:rPr lang="pa" sz="40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ਸਮੀਖਿਆ: </a:t>
            </a:r>
            <a:r>
              <a:rPr lang="pa" sz="40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 ਭਰੋਸੇਮੰਦ ਅਤੇ ਘੱਟ ਭਰੋਸੇਮੰਦ ਆਨਲਾਈਨ ਸਿਹਤ ਸੰਭਾਲ ਜਾਣਕਾਰੀ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2C4A8-BDC8-40E2-A0DE-13CBF77986AE}"/>
              </a:ext>
            </a:extLst>
          </p:cNvPr>
          <p:cNvSpPr txBox="1"/>
          <p:nvPr/>
        </p:nvSpPr>
        <p:spPr>
          <a:xfrm>
            <a:off x="1262835" y="3371721"/>
            <a:ext cx="5999355" cy="5693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2800" b="0" i="0" u="none" baseline="0" dirty="0"/>
              <a:t>ਘੱਟ ਭਰੋਸੇਯੋਗ ਜਾਣਕਾਰੀ:</a:t>
            </a:r>
          </a:p>
          <a:p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ਸਿੱਖਿਅਤ ਕਰਨ ਅਤੇ ਸਹੀ ਜਾਣਕਾਰੀ ਸਾਂਝੀ ਕਰਨ ਦੀ ਕੋਸ਼ਿਸ਼ ਕਰਦਾ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ਇਹ ਮਾਹਰਾਂ ਵੱਲੋਂ ਹੁੰਦੀ ਹੈ, ਅਤੇ ਦੂਜੇ ਮਾਹਰਾਂ ਦੁਆਰਾ ਵੀ ਇਸਦੀ ਜਾਂਚ ਕੀਤੀ ਜਾਂਦੀ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ਇਹ ਮੌਜੂਦਾ ਅਤੇ ਅੱਪ ਟੂ ਡੇਟ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ਵੈਬਸਾਈਟ ਦੇ ਸੰਭਾਵੀ ਅੰਤ: website</a:t>
            </a:r>
            <a:r>
              <a:rPr lang="pa" sz="2800" b="1" i="0" u="none" baseline="0" dirty="0"/>
              <a:t>.gov</a:t>
            </a:r>
            <a:r>
              <a:rPr lang="pa" sz="2800" b="0" i="0" u="none" baseline="0" dirty="0"/>
              <a:t>, website</a:t>
            </a:r>
            <a:r>
              <a:rPr lang="pa" sz="2800" b="1" i="0" u="none" baseline="0" dirty="0"/>
              <a:t>.org</a:t>
            </a:r>
            <a:r>
              <a:rPr lang="pa" sz="2800" b="0" i="0" u="none" baseline="0" dirty="0"/>
              <a:t>, website</a:t>
            </a:r>
            <a:r>
              <a:rPr lang="pa" sz="2800" b="1" i="0" u="none" baseline="0" dirty="0"/>
              <a:t>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EBD5B-230F-450D-94A7-4120CD0C6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190" y="4167433"/>
            <a:ext cx="914479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ABA74-E12C-42C3-94AF-D52C50FF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684" y="5411160"/>
            <a:ext cx="914479" cy="914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8A168-3715-4800-BA27-BE114ECF0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190" y="6603070"/>
            <a:ext cx="914479" cy="9144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D5B122-92F3-4DD7-B43F-A8C4D6E364EF}"/>
              </a:ext>
            </a:extLst>
          </p:cNvPr>
          <p:cNvSpPr txBox="1"/>
          <p:nvPr/>
        </p:nvSpPr>
        <p:spPr>
          <a:xfrm>
            <a:off x="9595900" y="3447648"/>
            <a:ext cx="6270144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2800" b="0" i="0" u="none" baseline="0"/>
              <a:t>ਘੱਟ ਭਰੋਸੇਯੋਗ ਜਾਣਕਾਰੀ: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ਪੈਸਾ ਪ੍ਰਾਪਤ ਕਰਨ ਜਾਂ ਉਤਪਾਦ ਵੇਚਣ ਦੀ ਕੋਸ਼ਿਸ਼ ਕਰਦਾ ਹੈ। 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ਮਾਹਰਾਂ ਤੋਂ ਨਹੀਂ ਹੈ, ਅਤੇ ਦੂਜੇ ਮਾਹਰਾਂ ਦੁਆਰਾ ਜਾਂਚ ਨਹੀਂ ਕੀਤੀ ਜਾਂਦੀ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ਅਪ ਟੂ ਡੇਟ ਨਹੀਂ ਹੈ ਅਤੇ ਇਸ ਵਿੱਚ ਗਲਤ ਜਾਣਕਾਰੀ ਹੋ ਸਕਦੀ ਹੈ। 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ਵੈਬਸਾਈਟ ਦੇ ਸੰਭਾਵੀ ਅੰਤ: website</a:t>
            </a:r>
            <a:r>
              <a:rPr lang="pa" sz="2800" b="1" i="0" u="none" baseline="0"/>
              <a:t>.com</a:t>
            </a:r>
          </a:p>
        </p:txBody>
      </p:sp>
      <p:pic>
        <p:nvPicPr>
          <p:cNvPr id="28" name="Graphic 27" descr="Dollar">
            <a:extLst>
              <a:ext uri="{FF2B5EF4-FFF2-40B4-BE49-F238E27FC236}">
                <a16:creationId xmlns:a16="http://schemas.microsoft.com/office/drawing/2014/main" id="{5A91841D-A4EA-4811-8382-EC740B919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74673" y="4069442"/>
            <a:ext cx="914400" cy="914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DD1B025-9F43-4285-AE26-2EF95C678641}"/>
              </a:ext>
            </a:extLst>
          </p:cNvPr>
          <p:cNvGrpSpPr/>
          <p:nvPr/>
        </p:nvGrpSpPr>
        <p:grpSpPr>
          <a:xfrm>
            <a:off x="15913538" y="6606055"/>
            <a:ext cx="1224514" cy="1148072"/>
            <a:chOff x="16305268" y="7969863"/>
            <a:chExt cx="1224514" cy="114807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0978FE-AA00-4AF8-A8F6-AA06916E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6403" y="8086660"/>
              <a:ext cx="914479" cy="914479"/>
            </a:xfrm>
            <a:prstGeom prst="rect">
              <a:avLst/>
            </a:prstGeom>
          </p:spPr>
        </p:pic>
        <p:sp>
          <p:nvSpPr>
            <p:cNvPr id="21" name="&quot;Not Allowed&quot; Symbol 20">
              <a:extLst>
                <a:ext uri="{FF2B5EF4-FFF2-40B4-BE49-F238E27FC236}">
                  <a16:creationId xmlns:a16="http://schemas.microsoft.com/office/drawing/2014/main" id="{601AF363-666E-4B16-BE97-69FB12E4AFF0}"/>
                </a:ext>
              </a:extLst>
            </p:cNvPr>
            <p:cNvSpPr/>
            <p:nvPr/>
          </p:nvSpPr>
          <p:spPr>
            <a:xfrm>
              <a:off x="16305268" y="7969863"/>
              <a:ext cx="1224514" cy="1148072"/>
            </a:xfrm>
            <a:prstGeom prst="noSmoking">
              <a:avLst>
                <a:gd name="adj" fmla="val 700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EA5B5B-0914-4A7B-A732-F52EB8BB315D}"/>
              </a:ext>
            </a:extLst>
          </p:cNvPr>
          <p:cNvGrpSpPr/>
          <p:nvPr/>
        </p:nvGrpSpPr>
        <p:grpSpPr>
          <a:xfrm>
            <a:off x="15913538" y="5196236"/>
            <a:ext cx="1224514" cy="1148072"/>
            <a:chOff x="16305268" y="6560044"/>
            <a:chExt cx="1224514" cy="11480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164123-05F3-4BF9-8B7C-97978BB23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66324" y="6608089"/>
              <a:ext cx="914479" cy="914479"/>
            </a:xfrm>
            <a:prstGeom prst="rect">
              <a:avLst/>
            </a:prstGeom>
          </p:spPr>
        </p:pic>
        <p:sp>
          <p:nvSpPr>
            <p:cNvPr id="22" name="&quot;Not Allowed&quot; Symbol 21">
              <a:extLst>
                <a:ext uri="{FF2B5EF4-FFF2-40B4-BE49-F238E27FC236}">
                  <a16:creationId xmlns:a16="http://schemas.microsoft.com/office/drawing/2014/main" id="{88F2D642-BF2C-4204-A88A-7596FBC415C4}"/>
                </a:ext>
              </a:extLst>
            </p:cNvPr>
            <p:cNvSpPr/>
            <p:nvPr/>
          </p:nvSpPr>
          <p:spPr>
            <a:xfrm>
              <a:off x="16305268" y="6560044"/>
              <a:ext cx="1224514" cy="1148072"/>
            </a:xfrm>
            <a:prstGeom prst="noSmoking">
              <a:avLst>
                <a:gd name="adj" fmla="val 700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E2BEFB8-1823-4994-A924-7AA03C008FE3}"/>
              </a:ext>
            </a:extLst>
          </p:cNvPr>
          <p:cNvSpPr/>
          <p:nvPr/>
        </p:nvSpPr>
        <p:spPr>
          <a:xfrm>
            <a:off x="4365140" y="1747004"/>
            <a:ext cx="12234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pa" sz="9600" b="0" i="0" u="none" baseline="0">
                <a:solidFill>
                  <a:srgbClr val="00FF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24" name="Graphic 23" descr="Flag">
            <a:extLst>
              <a:ext uri="{FF2B5EF4-FFF2-40B4-BE49-F238E27FC236}">
                <a16:creationId xmlns:a16="http://schemas.microsoft.com/office/drawing/2014/main" id="{063BABEA-99E9-405E-A1A9-15ED3963E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60763" y="1980289"/>
            <a:ext cx="1106111" cy="1106111"/>
          </a:xfrm>
          <a:prstGeom prst="rect">
            <a:avLst/>
          </a:prstGeom>
        </p:spPr>
      </p:pic>
      <p:pic>
        <p:nvPicPr>
          <p:cNvPr id="25" name="Graphic 24" descr="Confused face with no fill">
            <a:extLst>
              <a:ext uri="{FF2B5EF4-FFF2-40B4-BE49-F238E27FC236}">
                <a16:creationId xmlns:a16="http://schemas.microsoft.com/office/drawing/2014/main" id="{0B816EC0-23B0-4FA3-8DFC-C21AE331D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94296" y="1938328"/>
            <a:ext cx="1148072" cy="1148072"/>
          </a:xfrm>
          <a:prstGeom prst="rect">
            <a:avLst/>
          </a:prstGeom>
        </p:spPr>
      </p:pic>
      <p:pic>
        <p:nvPicPr>
          <p:cNvPr id="26" name="Graphic 25" descr="Flag">
            <a:extLst>
              <a:ext uri="{FF2B5EF4-FFF2-40B4-BE49-F238E27FC236}">
                <a16:creationId xmlns:a16="http://schemas.microsoft.com/office/drawing/2014/main" id="{828F520C-A16A-4C83-A28A-B8F27B8099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85866" y="1978778"/>
            <a:ext cx="1106111" cy="1106111"/>
          </a:xfrm>
          <a:prstGeom prst="rect">
            <a:avLst/>
          </a:prstGeom>
        </p:spPr>
      </p:pic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540DF8FB-D1C5-4A90-8F42-D55C8B440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911602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967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9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0E0A-0CFC-4E12-8365-963F96E3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421273"/>
            <a:ext cx="16205200" cy="1988345"/>
          </a:xfrm>
        </p:spPr>
        <p:txBody>
          <a:bodyPr>
            <a:normAutofit/>
          </a:bodyPr>
          <a:lstStyle/>
          <a:p>
            <a:pPr algn="l" rtl="0">
              <a:lnSpc>
                <a:spcPct val="100000"/>
              </a:lnSpc>
              <a:spcAft>
                <a:spcPts val="1200"/>
              </a:spcAft>
            </a:pPr>
            <a:r>
              <a:rPr lang="pa" sz="48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ਵੱਧੇ ਭਰੋਸੇਯੋਗ ਸਿਹਤ ਸੰਭਾਲ ਜਾਣਕਾਰੀ ਲੱਭਣ ਦੀ ਕੋਸ਼ਿਸ਼ ਕਰੋ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7B579441-36B9-47BD-8A5A-40996BDBB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02500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53994E8-32D9-47E8-9A0E-BC4301CF3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870" y="2788215"/>
            <a:ext cx="10682260" cy="60087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0A12A4-539A-43A8-9CD3-93634F6EA229}"/>
              </a:ext>
            </a:extLst>
          </p:cNvPr>
          <p:cNvSpPr/>
          <p:nvPr/>
        </p:nvSpPr>
        <p:spPr>
          <a:xfrm>
            <a:off x="13173511" y="8535376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bg1">
                    <a:lumMod val="75000"/>
                  </a:schemeClr>
                </a:solidFill>
              </a:rPr>
              <a:t>(KaikaTaaK, n.d.)</a:t>
            </a:r>
          </a:p>
        </p:txBody>
      </p:sp>
    </p:spTree>
    <p:extLst>
      <p:ext uri="{BB962C8B-B14F-4D97-AF65-F5344CB8AC3E}">
        <p14:creationId xmlns:p14="http://schemas.microsoft.com/office/powerpoint/2010/main" val="664928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98A545-0AB2-41B8-8428-FF7DBC4F5188}"/>
              </a:ext>
            </a:extLst>
          </p:cNvPr>
          <p:cNvSpPr txBox="1"/>
          <p:nvPr/>
        </p:nvSpPr>
        <p:spPr>
          <a:xfrm>
            <a:off x="1245785" y="738871"/>
            <a:ext cx="16171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ਉਦਾਹਰਣ #1:</a:t>
            </a:r>
          </a:p>
          <a:p>
            <a:endParaRPr lang="pa" sz="4800" kern="1200" dirty="0">
              <a:solidFill>
                <a:srgbClr val="03409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ਤੁਸੀਂ ਹਾਈ ਬਲੱਡ ਪ੍ਰੈਸ਼ਰ ਲਈ ਰੈਮੀਪ੍ਰਿਲ ਲੈਂਦੇ ਹੋ।</a:t>
            </a:r>
          </a:p>
        </p:txBody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12591A16-E54E-485B-AA32-1B5A55FB4FEA}"/>
              </a:ext>
            </a:extLst>
          </p:cNvPr>
          <p:cNvGraphicFramePr>
            <a:graphicFrameLocks noGrp="1"/>
          </p:cNvGraphicFramePr>
          <p:nvPr/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906D3C1-E4B7-4C54-AB12-BEF8E0E389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290" y="3729668"/>
            <a:ext cx="7374659" cy="4916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EEB25-E957-4D94-A818-F872F731E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270"/>
          <a:stretch/>
        </p:blipFill>
        <p:spPr>
          <a:xfrm>
            <a:off x="3362550" y="5143500"/>
            <a:ext cx="4496649" cy="1648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2EEC52-F58B-43D5-A194-016A72840973}"/>
              </a:ext>
            </a:extLst>
          </p:cNvPr>
          <p:cNvSpPr/>
          <p:nvPr/>
        </p:nvSpPr>
        <p:spPr>
          <a:xfrm>
            <a:off x="1524944" y="9014633"/>
            <a:ext cx="7497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pa" b="0" i="0" u="none" baseline="0"/>
              <a:t>https://elements.envato.com/red-white-color-capsules-medication-on-pink-backgr-SANN4SD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504ABC-A5C4-4039-B9DC-B998AFF9E683}"/>
              </a:ext>
            </a:extLst>
          </p:cNvPr>
          <p:cNvSpPr/>
          <p:nvPr/>
        </p:nvSpPr>
        <p:spPr>
          <a:xfrm>
            <a:off x="14849911" y="8396912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(Seventyfourimages, n.d.)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CFFC6B-5BF1-42FC-99B5-54FD756E5F94}"/>
              </a:ext>
            </a:extLst>
          </p:cNvPr>
          <p:cNvGrpSpPr/>
          <p:nvPr/>
        </p:nvGrpSpPr>
        <p:grpSpPr>
          <a:xfrm>
            <a:off x="712385" y="4260628"/>
            <a:ext cx="3540571" cy="3540571"/>
            <a:chOff x="9456814" y="1356397"/>
            <a:chExt cx="3922818" cy="3922818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17" name="Graphic 16" descr="Medicine">
              <a:extLst>
                <a:ext uri="{FF2B5EF4-FFF2-40B4-BE49-F238E27FC236}">
                  <a16:creationId xmlns:a16="http://schemas.microsoft.com/office/drawing/2014/main" id="{3FCA0696-3874-433B-8F79-9BD49BD66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56814" y="1356397"/>
              <a:ext cx="3922818" cy="392281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1E3BE7-01C2-4F1D-97F4-691751BFA175}"/>
                </a:ext>
              </a:extLst>
            </p:cNvPr>
            <p:cNvSpPr/>
            <p:nvPr/>
          </p:nvSpPr>
          <p:spPr>
            <a:xfrm>
              <a:off x="10744332" y="3110367"/>
              <a:ext cx="1317057" cy="443307"/>
            </a:xfrm>
            <a:prstGeom prst="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pa" sz="1950" b="1" i="0" u="none" cap="none" spc="0" baseline="0">
                  <a:ln w="10160">
                    <a:solidFill>
                      <a:srgbClr val="FAE60D"/>
                    </a:solidFill>
                    <a:prstDash val="solid"/>
                  </a:ln>
                  <a:solidFill>
                    <a:srgbClr val="FAE60D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ਰੈਮੀਪ੍ਰਿਲ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3F97892-232A-4957-B3E6-A077D1348E71}"/>
              </a:ext>
            </a:extLst>
          </p:cNvPr>
          <p:cNvSpPr/>
          <p:nvPr/>
        </p:nvSpPr>
        <p:spPr>
          <a:xfrm>
            <a:off x="6903121" y="6537508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bg2">
                    <a:lumMod val="90000"/>
                  </a:schemeClr>
                </a:solidFill>
              </a:rPr>
              <a:t>(Rawf8, n.d.)</a:t>
            </a:r>
          </a:p>
        </p:txBody>
      </p:sp>
    </p:spTree>
    <p:extLst>
      <p:ext uri="{BB962C8B-B14F-4D97-AF65-F5344CB8AC3E}">
        <p14:creationId xmlns:p14="http://schemas.microsoft.com/office/powerpoint/2010/main" val="2440118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98A545-0AB2-41B8-8428-FF7DBC4F5188}"/>
              </a:ext>
            </a:extLst>
          </p:cNvPr>
          <p:cNvSpPr txBox="1"/>
          <p:nvPr/>
        </p:nvSpPr>
        <p:spPr>
          <a:xfrm>
            <a:off x="1245785" y="738871"/>
            <a:ext cx="161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ਕੀ ਤੁਸੀਂ ਐਡਵਿਲ ਅਤੇ ਰੈਮੀਪ੍ਰਿਲ ਨੂੰ ਇਕੱਠੇ ਲੈ ਸਕਦੇ ਹੋ?</a:t>
            </a: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D40DC3F5-F3E7-499C-A0AF-C3D6540C43A4}"/>
              </a:ext>
            </a:extLst>
          </p:cNvPr>
          <p:cNvGraphicFramePr>
            <a:graphicFrameLocks noGrp="1"/>
          </p:cNvGraphicFramePr>
          <p:nvPr/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pic>
        <p:nvPicPr>
          <p:cNvPr id="15" name="Graphic 14" descr="Confused face with no fill">
            <a:extLst>
              <a:ext uri="{FF2B5EF4-FFF2-40B4-BE49-F238E27FC236}">
                <a16:creationId xmlns:a16="http://schemas.microsoft.com/office/drawing/2014/main" id="{EACCEFE5-633D-457C-A0BD-E072585D0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4045" y="6957890"/>
            <a:ext cx="2002567" cy="20025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27FA80F-F376-4A38-A392-0648C3F4D1B6}"/>
              </a:ext>
            </a:extLst>
          </p:cNvPr>
          <p:cNvSpPr/>
          <p:nvPr/>
        </p:nvSpPr>
        <p:spPr>
          <a:xfrm>
            <a:off x="5828677" y="6636394"/>
            <a:ext cx="198002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pa" sz="16600" b="0" i="0" u="none" baseline="0">
                <a:solidFill>
                  <a:srgbClr val="00FF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D5B37-3116-4D20-B8FE-33C91C10D452}"/>
              </a:ext>
            </a:extLst>
          </p:cNvPr>
          <p:cNvSpPr/>
          <p:nvPr/>
        </p:nvSpPr>
        <p:spPr>
          <a:xfrm>
            <a:off x="7981682" y="7404356"/>
            <a:ext cx="10054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pa" sz="7200" b="0" i="0" u="non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ਜਾਂ</a:t>
            </a:r>
            <a:endParaRPr lang="p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2CE7A-B4E3-4FBB-9776-23F2A6F097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953" y="2243971"/>
            <a:ext cx="6212125" cy="41414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65D3A2D-55FE-4950-908B-62F0C8A5A918}"/>
              </a:ext>
            </a:extLst>
          </p:cNvPr>
          <p:cNvSpPr/>
          <p:nvPr/>
        </p:nvSpPr>
        <p:spPr>
          <a:xfrm>
            <a:off x="14675761" y="6123777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bg1">
                    <a:lumMod val="65000"/>
                  </a:schemeClr>
                </a:solidFill>
              </a:rPr>
              <a:t>(Wavebreakmedia, n.d.(a))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77F1F4-564A-4062-BAC3-1B3B93891B50}"/>
              </a:ext>
            </a:extLst>
          </p:cNvPr>
          <p:cNvGrpSpPr/>
          <p:nvPr/>
        </p:nvGrpSpPr>
        <p:grpSpPr>
          <a:xfrm>
            <a:off x="714921" y="2460010"/>
            <a:ext cx="3922818" cy="3922818"/>
            <a:chOff x="6145668" y="3278964"/>
            <a:chExt cx="3922818" cy="3922818"/>
          </a:xfrm>
        </p:grpSpPr>
        <p:pic>
          <p:nvPicPr>
            <p:cNvPr id="18" name="Graphic 17" descr="Medicine">
              <a:extLst>
                <a:ext uri="{FF2B5EF4-FFF2-40B4-BE49-F238E27FC236}">
                  <a16:creationId xmlns:a16="http://schemas.microsoft.com/office/drawing/2014/main" id="{B4741629-D3E7-4399-B6C1-C8262E5FC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5668" y="3278964"/>
              <a:ext cx="3922818" cy="392281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3E53A63-83F2-4341-AA04-4BBB66379257}"/>
                </a:ext>
              </a:extLst>
            </p:cNvPr>
            <p:cNvSpPr/>
            <p:nvPr/>
          </p:nvSpPr>
          <p:spPr>
            <a:xfrm>
              <a:off x="7529034" y="5054129"/>
              <a:ext cx="115608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rtl="0"/>
              <a:r>
                <a:rPr lang="pa" sz="2400" b="1" i="0" u="none" cap="none" spc="0" baseline="0" dirty="0">
                  <a:ln w="10160">
                    <a:solidFill>
                      <a:srgbClr val="FAE60D"/>
                    </a:solidFill>
                    <a:prstDash val="solid"/>
                  </a:ln>
                  <a:solidFill>
                    <a:srgbClr val="FAE60D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ਐਡਵਿਲ</a:t>
              </a:r>
            </a:p>
          </p:txBody>
        </p:sp>
      </p:grpSp>
      <p:sp>
        <p:nvSpPr>
          <p:cNvPr id="4" name="Cross 3">
            <a:extLst>
              <a:ext uri="{FF2B5EF4-FFF2-40B4-BE49-F238E27FC236}">
                <a16:creationId xmlns:a16="http://schemas.microsoft.com/office/drawing/2014/main" id="{9DFBF7AF-B2DB-4E1B-B7DA-6F0A50173782}"/>
              </a:ext>
            </a:extLst>
          </p:cNvPr>
          <p:cNvSpPr/>
          <p:nvPr/>
        </p:nvSpPr>
        <p:spPr>
          <a:xfrm>
            <a:off x="4081669" y="3619419"/>
            <a:ext cx="802105" cy="804621"/>
          </a:xfrm>
          <a:prstGeom prst="plus">
            <a:avLst>
              <a:gd name="adj" fmla="val 34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E54691-E12C-4E45-A197-F6335401F9F6}"/>
              </a:ext>
            </a:extLst>
          </p:cNvPr>
          <p:cNvGrpSpPr/>
          <p:nvPr/>
        </p:nvGrpSpPr>
        <p:grpSpPr>
          <a:xfrm>
            <a:off x="4941840" y="2395300"/>
            <a:ext cx="4071425" cy="4141416"/>
            <a:chOff x="9456814" y="1356397"/>
            <a:chExt cx="3922818" cy="3922818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21" name="Graphic 20" descr="Medicine">
              <a:extLst>
                <a:ext uri="{FF2B5EF4-FFF2-40B4-BE49-F238E27FC236}">
                  <a16:creationId xmlns:a16="http://schemas.microsoft.com/office/drawing/2014/main" id="{A2BCAB06-847E-4F7A-8350-2B715DC5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6814" y="1356397"/>
              <a:ext cx="3922818" cy="392281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19481F-418B-47B5-A6E7-926C56D8EA1E}"/>
                </a:ext>
              </a:extLst>
            </p:cNvPr>
            <p:cNvSpPr/>
            <p:nvPr/>
          </p:nvSpPr>
          <p:spPr>
            <a:xfrm>
              <a:off x="10719859" y="3110367"/>
              <a:ext cx="1363027" cy="437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pa" sz="2400" b="1" i="0" u="none" cap="none" spc="0" baseline="0" dirty="0">
                  <a:ln w="10160">
                    <a:solidFill>
                      <a:srgbClr val="FAE60D"/>
                    </a:solidFill>
                    <a:prstDash val="solid"/>
                  </a:ln>
                  <a:solidFill>
                    <a:srgbClr val="FAE60D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ਰੈਮੀਪ੍ਰਿਲ</a:t>
              </a:r>
              <a:endParaRPr lang="pa" sz="1950" b="1" cap="none" spc="0" dirty="0">
                <a:ln w="10160">
                  <a:solidFill>
                    <a:srgbClr val="FAE60D"/>
                  </a:solidFill>
                  <a:prstDash val="solid"/>
                </a:ln>
                <a:solidFill>
                  <a:srgbClr val="FAE60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901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98A545-0AB2-41B8-8428-FF7DBC4F5188}"/>
              </a:ext>
            </a:extLst>
          </p:cNvPr>
          <p:cNvSpPr txBox="1"/>
          <p:nvPr/>
        </p:nvSpPr>
        <p:spPr>
          <a:xfrm>
            <a:off x="1245785" y="738871"/>
            <a:ext cx="161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ਸਰਚ ਬਾਰ ਵਿੱਚ ਮਹੱਤਵਪੂਰਨ ਸ਼ਬਦ ਟਾਈਪ ਕਰੋ।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28569BD-4694-4358-AC22-7AF59AA72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322" b="8213"/>
          <a:stretch/>
        </p:blipFill>
        <p:spPr>
          <a:xfrm>
            <a:off x="1492885" y="3469170"/>
            <a:ext cx="15302230" cy="286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2607D3D-A74F-43A5-9DDD-7364313DBB74}"/>
              </a:ext>
            </a:extLst>
          </p:cNvPr>
          <p:cNvSpPr/>
          <p:nvPr/>
        </p:nvSpPr>
        <p:spPr>
          <a:xfrm>
            <a:off x="3766734" y="3661380"/>
            <a:ext cx="4691466" cy="1088420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ADB19BCD-9B7D-4844-9CF0-689DE5B78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132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3C07E6-7D4E-42E3-892F-965AD20BFF5B}"/>
              </a:ext>
            </a:extLst>
          </p:cNvPr>
          <p:cNvSpPr txBox="1"/>
          <p:nvPr/>
        </p:nvSpPr>
        <p:spPr>
          <a:xfrm>
            <a:off x="1245784" y="810047"/>
            <a:ext cx="1641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Aft>
                <a:spcPts val="600"/>
              </a:spcAft>
            </a:pPr>
            <a:r>
              <a:rPr lang="pa" sz="40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ਵੱਧ ਭਰੋਸੇਮੰਦ </a:t>
            </a:r>
            <a:r>
              <a:rPr lang="pa" sz="40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ਆਨਲਾਈਨ ਸਿਹਤ ਸੰਭਾਲ ਜਾਣਕਾਰੀ ਲਈ ਦੇਖੋ।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2C4A8-BDC8-40E2-A0DE-13CBF77986AE}"/>
              </a:ext>
            </a:extLst>
          </p:cNvPr>
          <p:cNvSpPr txBox="1"/>
          <p:nvPr/>
        </p:nvSpPr>
        <p:spPr>
          <a:xfrm>
            <a:off x="1262836" y="3371721"/>
            <a:ext cx="5933094" cy="5693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2800" b="0" i="0" u="none" baseline="0" dirty="0"/>
              <a:t>ਘੱਟ ਭਰੋਸੇਯੋਗ ਜਾਣਕਾਰੀ:</a:t>
            </a:r>
          </a:p>
          <a:p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ਸਿੱਖਿਅਤ ਕਰਨ ਅਤੇ ਸਹੀ ਜਾਣਕਾਰੀ ਸਾਂਝੀ ਕਰਨ ਦੀ ਕੋਸ਼ਿਸ਼ ਕਰਦਾ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ਇਹ ਮਾਹਰਾਂ ਵੱਲੋਂ ਹੁੰਦੀ ਹੈ, ਅਤੇ ਦੂਜੇ ਮਾਹਰਾਂ ਦੁਆਰਾ ਵੀ ਇਸਦੀ ਜਾਂਚ ਕੀਤੀ ਜਾਂਦੀ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ਇਹ ਮੌਜੂਦਾ ਅਤੇ ਅੱਪ ਟੂ ਡੇਟ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ਵੈਬਸਾਈਟ ਦੇ ਸੰਭਾਵੀ ਅੰਤ: website</a:t>
            </a:r>
            <a:r>
              <a:rPr lang="pa" sz="2800" b="1" i="0" u="none" baseline="0" dirty="0"/>
              <a:t>.gov</a:t>
            </a:r>
            <a:r>
              <a:rPr lang="pa" sz="2800" b="0" i="0" u="none" baseline="0" dirty="0"/>
              <a:t>, website</a:t>
            </a:r>
            <a:r>
              <a:rPr lang="pa" sz="2800" b="1" i="0" u="none" baseline="0" dirty="0"/>
              <a:t>.org</a:t>
            </a:r>
            <a:r>
              <a:rPr lang="pa" sz="2800" b="0" i="0" u="none" baseline="0" dirty="0"/>
              <a:t>, website</a:t>
            </a:r>
            <a:r>
              <a:rPr lang="pa" sz="2800" b="1" i="0" u="none" baseline="0" dirty="0"/>
              <a:t>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EBD5B-230F-450D-94A7-4120CD0C6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930" y="4069442"/>
            <a:ext cx="914479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ABA74-E12C-42C3-94AF-D52C50FF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930" y="5429829"/>
            <a:ext cx="914479" cy="914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8A168-3715-4800-BA27-BE114ECF0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38" y="6574424"/>
            <a:ext cx="914479" cy="9144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D5B122-92F3-4DD7-B43F-A8C4D6E364EF}"/>
              </a:ext>
            </a:extLst>
          </p:cNvPr>
          <p:cNvSpPr txBox="1"/>
          <p:nvPr/>
        </p:nvSpPr>
        <p:spPr>
          <a:xfrm>
            <a:off x="9595900" y="3447648"/>
            <a:ext cx="6270144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2800" b="0" i="0" u="none" baseline="0"/>
              <a:t>ਘੱਟ ਭਰੋਸੇਯੋਗ ਜਾਣਕਾਰੀ: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ਪੈਸਾ ਪ੍ਰਾਪਤ ਕਰਨ ਜਾਂ ਉਤਪਾਦ ਵੇਚਣ ਦੀ ਕੋਸ਼ਿਸ਼ ਕਰਦਾ ਹੈ। 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ਮਾਹਰਾਂ ਤੋਂ ਨਹੀਂ ਹੈ, ਅਤੇ ਦੂਜੇ ਮਾਹਰਾਂ ਦੁਆਰਾ ਜਾਂਚ ਨਹੀਂ ਕੀਤੀ ਜਾਂਦੀ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ਅਪ ਟੂ ਡੇਟ ਨਹੀਂ ਹੈ ਅਤੇ ਇਸ ਵਿੱਚ ਗਲਤ ਜਾਣਕਾਰੀ ਹੋ ਸਕਦੀ ਹੈ। 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ਵੈਬਸਾਈਟ ਦੇ ਸੰਭਾਵੀ ਅੰਤ: website</a:t>
            </a:r>
            <a:r>
              <a:rPr lang="pa" sz="2800" b="1" i="0" u="none" baseline="0"/>
              <a:t>.com</a:t>
            </a:r>
          </a:p>
        </p:txBody>
      </p:sp>
      <p:pic>
        <p:nvPicPr>
          <p:cNvPr id="28" name="Graphic 27" descr="Dollar">
            <a:extLst>
              <a:ext uri="{FF2B5EF4-FFF2-40B4-BE49-F238E27FC236}">
                <a16:creationId xmlns:a16="http://schemas.microsoft.com/office/drawing/2014/main" id="{5A91841D-A4EA-4811-8382-EC740B919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74673" y="4069442"/>
            <a:ext cx="914400" cy="914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DD1B025-9F43-4285-AE26-2EF95C678641}"/>
              </a:ext>
            </a:extLst>
          </p:cNvPr>
          <p:cNvGrpSpPr/>
          <p:nvPr/>
        </p:nvGrpSpPr>
        <p:grpSpPr>
          <a:xfrm>
            <a:off x="15913538" y="6606055"/>
            <a:ext cx="1224514" cy="1148072"/>
            <a:chOff x="16305268" y="7969863"/>
            <a:chExt cx="1224514" cy="114807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0978FE-AA00-4AF8-A8F6-AA06916E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6403" y="8086660"/>
              <a:ext cx="914479" cy="914479"/>
            </a:xfrm>
            <a:prstGeom prst="rect">
              <a:avLst/>
            </a:prstGeom>
          </p:spPr>
        </p:pic>
        <p:sp>
          <p:nvSpPr>
            <p:cNvPr id="21" name="&quot;Not Allowed&quot; Symbol 20">
              <a:extLst>
                <a:ext uri="{FF2B5EF4-FFF2-40B4-BE49-F238E27FC236}">
                  <a16:creationId xmlns:a16="http://schemas.microsoft.com/office/drawing/2014/main" id="{601AF363-666E-4B16-BE97-69FB12E4AFF0}"/>
                </a:ext>
              </a:extLst>
            </p:cNvPr>
            <p:cNvSpPr/>
            <p:nvPr/>
          </p:nvSpPr>
          <p:spPr>
            <a:xfrm>
              <a:off x="16305268" y="7969863"/>
              <a:ext cx="1224514" cy="1148072"/>
            </a:xfrm>
            <a:prstGeom prst="noSmoking">
              <a:avLst>
                <a:gd name="adj" fmla="val 700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EA5B5B-0914-4A7B-A732-F52EB8BB315D}"/>
              </a:ext>
            </a:extLst>
          </p:cNvPr>
          <p:cNvGrpSpPr/>
          <p:nvPr/>
        </p:nvGrpSpPr>
        <p:grpSpPr>
          <a:xfrm>
            <a:off x="15913538" y="5196236"/>
            <a:ext cx="1224514" cy="1148072"/>
            <a:chOff x="16305268" y="6560044"/>
            <a:chExt cx="1224514" cy="11480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164123-05F3-4BF9-8B7C-97978BB23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66324" y="6608089"/>
              <a:ext cx="914479" cy="914479"/>
            </a:xfrm>
            <a:prstGeom prst="rect">
              <a:avLst/>
            </a:prstGeom>
          </p:spPr>
        </p:pic>
        <p:sp>
          <p:nvSpPr>
            <p:cNvPr id="22" name="&quot;Not Allowed&quot; Symbol 21">
              <a:extLst>
                <a:ext uri="{FF2B5EF4-FFF2-40B4-BE49-F238E27FC236}">
                  <a16:creationId xmlns:a16="http://schemas.microsoft.com/office/drawing/2014/main" id="{88F2D642-BF2C-4204-A88A-7596FBC415C4}"/>
                </a:ext>
              </a:extLst>
            </p:cNvPr>
            <p:cNvSpPr/>
            <p:nvPr/>
          </p:nvSpPr>
          <p:spPr>
            <a:xfrm>
              <a:off x="16305268" y="6560044"/>
              <a:ext cx="1224514" cy="1148072"/>
            </a:xfrm>
            <a:prstGeom prst="noSmoking">
              <a:avLst>
                <a:gd name="adj" fmla="val 700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E2BEFB8-1823-4994-A924-7AA03C008FE3}"/>
              </a:ext>
            </a:extLst>
          </p:cNvPr>
          <p:cNvSpPr/>
          <p:nvPr/>
        </p:nvSpPr>
        <p:spPr>
          <a:xfrm>
            <a:off x="4365140" y="1747004"/>
            <a:ext cx="12234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pa" sz="9600" b="0" i="0" u="none" baseline="0">
                <a:solidFill>
                  <a:srgbClr val="00FF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24" name="Graphic 23" descr="Flag">
            <a:extLst>
              <a:ext uri="{FF2B5EF4-FFF2-40B4-BE49-F238E27FC236}">
                <a16:creationId xmlns:a16="http://schemas.microsoft.com/office/drawing/2014/main" id="{063BABEA-99E9-405E-A1A9-15ED3963E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60763" y="1980289"/>
            <a:ext cx="1106111" cy="1106111"/>
          </a:xfrm>
          <a:prstGeom prst="rect">
            <a:avLst/>
          </a:prstGeom>
        </p:spPr>
      </p:pic>
      <p:pic>
        <p:nvPicPr>
          <p:cNvPr id="25" name="Graphic 24" descr="Confused face with no fill">
            <a:extLst>
              <a:ext uri="{FF2B5EF4-FFF2-40B4-BE49-F238E27FC236}">
                <a16:creationId xmlns:a16="http://schemas.microsoft.com/office/drawing/2014/main" id="{0B816EC0-23B0-4FA3-8DFC-C21AE331D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94296" y="1938328"/>
            <a:ext cx="1148072" cy="1148072"/>
          </a:xfrm>
          <a:prstGeom prst="rect">
            <a:avLst/>
          </a:prstGeom>
        </p:spPr>
      </p:pic>
      <p:pic>
        <p:nvPicPr>
          <p:cNvPr id="26" name="Graphic 25" descr="Flag">
            <a:extLst>
              <a:ext uri="{FF2B5EF4-FFF2-40B4-BE49-F238E27FC236}">
                <a16:creationId xmlns:a16="http://schemas.microsoft.com/office/drawing/2014/main" id="{828F520C-A16A-4C83-A28A-B8F27B8099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85866" y="1978778"/>
            <a:ext cx="1106111" cy="1106111"/>
          </a:xfrm>
          <a:prstGeom prst="rect">
            <a:avLst/>
          </a:prstGeom>
        </p:spPr>
      </p:pic>
      <p:graphicFrame>
        <p:nvGraphicFramePr>
          <p:cNvPr id="29" name="Table 3">
            <a:extLst>
              <a:ext uri="{FF2B5EF4-FFF2-40B4-BE49-F238E27FC236}">
                <a16:creationId xmlns:a16="http://schemas.microsoft.com/office/drawing/2014/main" id="{1B09A65C-EE5F-4BC6-9546-1D1ABCD28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84403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39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98A545-0AB2-41B8-8428-FF7DBC4F5188}"/>
              </a:ext>
            </a:extLst>
          </p:cNvPr>
          <p:cNvSpPr txBox="1"/>
          <p:nvPr/>
        </p:nvSpPr>
        <p:spPr>
          <a:xfrm>
            <a:off x="1245785" y="738871"/>
            <a:ext cx="161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ਵੈਬਸਾਈਟ ਦੇ ਅੰਤ ਵੱਲ ਦੇਖੋ। ਕੀ ਇਹ ਇੱਕ ਭਰੋਸੇਯੋਗ ਵੈਬਸਾਈਟ ਹੈ?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2892E6-B5DA-4FF5-85E1-814E9421BF15}"/>
              </a:ext>
            </a:extLst>
          </p:cNvPr>
          <p:cNvGrpSpPr/>
          <p:nvPr/>
        </p:nvGrpSpPr>
        <p:grpSpPr>
          <a:xfrm>
            <a:off x="1245785" y="2553304"/>
            <a:ext cx="16171819" cy="3889291"/>
            <a:chOff x="1245785" y="2553304"/>
            <a:chExt cx="16171819" cy="3889291"/>
          </a:xfrm>
        </p:grpSpPr>
        <p:pic>
          <p:nvPicPr>
            <p:cNvPr id="18" name="Content Placeholder 5">
              <a:extLst>
                <a:ext uri="{FF2B5EF4-FFF2-40B4-BE49-F238E27FC236}">
                  <a16:creationId xmlns:a16="http://schemas.microsoft.com/office/drawing/2014/main" id="{BBD82368-7917-4154-8819-BB0C17E1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5785" y="2553304"/>
              <a:ext cx="16171819" cy="937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1A0760-159A-4C3A-9F93-864DD7008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54" r="11177"/>
            <a:stretch/>
          </p:blipFill>
          <p:spPr>
            <a:xfrm>
              <a:off x="3872864" y="3530485"/>
              <a:ext cx="13531476" cy="2912110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22607D3D-A74F-43A5-9DDD-7364313DBB74}"/>
              </a:ext>
            </a:extLst>
          </p:cNvPr>
          <p:cNvSpPr/>
          <p:nvPr/>
        </p:nvSpPr>
        <p:spPr>
          <a:xfrm>
            <a:off x="3399154" y="3577911"/>
            <a:ext cx="6087745" cy="857211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3208D8-CAB2-4FC5-A3E7-BE43159EE8D8}"/>
              </a:ext>
            </a:extLst>
          </p:cNvPr>
          <p:cNvSpPr/>
          <p:nvPr/>
        </p:nvSpPr>
        <p:spPr>
          <a:xfrm>
            <a:off x="1250948" y="2364143"/>
            <a:ext cx="16008351" cy="371915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>
              <a:noFill/>
            </a:endParaRPr>
          </a:p>
        </p:txBody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F66370BF-D35F-4D0A-9C9D-573654B96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712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98A545-0AB2-41B8-8428-FF7DBC4F5188}"/>
              </a:ext>
            </a:extLst>
          </p:cNvPr>
          <p:cNvSpPr txBox="1"/>
          <p:nvPr/>
        </p:nvSpPr>
        <p:spPr>
          <a:xfrm>
            <a:off x="1245785" y="738871"/>
            <a:ext cx="161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ਵੈਬਸਾਈਟ ਦੇ ਅੰਤ ਵੱਲ ਦੇਖੋ। ਕੀ ਇਹ ਇੱਕ ਭਰੋਸੇਯੋਗ ਵੈਬਸਾਈਟ ਹੈ?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A2226B-6863-4CA9-B3E2-EF5BE3B64DA8}"/>
              </a:ext>
            </a:extLst>
          </p:cNvPr>
          <p:cNvGrpSpPr/>
          <p:nvPr/>
        </p:nvGrpSpPr>
        <p:grpSpPr>
          <a:xfrm>
            <a:off x="2275419" y="7802769"/>
            <a:ext cx="9800160" cy="916657"/>
            <a:chOff x="1828752" y="7851930"/>
            <a:chExt cx="9800160" cy="91665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215D2E-6079-4250-B11E-1A3EF063EE8D}"/>
                </a:ext>
              </a:extLst>
            </p:cNvPr>
            <p:cNvSpPr/>
            <p:nvPr/>
          </p:nvSpPr>
          <p:spPr>
            <a:xfrm>
              <a:off x="1828752" y="7945627"/>
              <a:ext cx="9800160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 rtl="0"/>
              <a:r>
                <a:rPr lang="pa" sz="3500" b="0" i="0" u="none" baseline="0">
                  <a:solidFill>
                    <a:schemeClr val="tx1"/>
                  </a:solidFill>
                </a:rPr>
                <a:t>website.gov          website.org          website.edu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B7DC80D-AE57-421D-BA40-A2EEE37D1E2D}"/>
                </a:ext>
              </a:extLst>
            </p:cNvPr>
            <p:cNvSpPr/>
            <p:nvPr/>
          </p:nvSpPr>
          <p:spPr>
            <a:xfrm>
              <a:off x="3300717" y="7945627"/>
              <a:ext cx="1188720" cy="822960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40859BD-F3F3-43D3-B712-59B0B6318E4C}"/>
                </a:ext>
              </a:extLst>
            </p:cNvPr>
            <p:cNvSpPr/>
            <p:nvPr/>
          </p:nvSpPr>
          <p:spPr>
            <a:xfrm>
              <a:off x="6896100" y="7851930"/>
              <a:ext cx="1137429" cy="818335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7817F0-994E-4F06-B760-27F652EAD1A7}"/>
                </a:ext>
              </a:extLst>
            </p:cNvPr>
            <p:cNvSpPr/>
            <p:nvPr/>
          </p:nvSpPr>
          <p:spPr>
            <a:xfrm>
              <a:off x="10440192" y="7852059"/>
              <a:ext cx="1137429" cy="818335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A2892E6-B5DA-4FF5-85E1-814E9421BF15}"/>
              </a:ext>
            </a:extLst>
          </p:cNvPr>
          <p:cNvGrpSpPr/>
          <p:nvPr/>
        </p:nvGrpSpPr>
        <p:grpSpPr>
          <a:xfrm>
            <a:off x="1245785" y="2553304"/>
            <a:ext cx="16171819" cy="3889291"/>
            <a:chOff x="1245785" y="2553304"/>
            <a:chExt cx="16171819" cy="3889291"/>
          </a:xfrm>
        </p:grpSpPr>
        <p:pic>
          <p:nvPicPr>
            <p:cNvPr id="18" name="Content Placeholder 5">
              <a:extLst>
                <a:ext uri="{FF2B5EF4-FFF2-40B4-BE49-F238E27FC236}">
                  <a16:creationId xmlns:a16="http://schemas.microsoft.com/office/drawing/2014/main" id="{BBD82368-7917-4154-8819-BB0C17E11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5785" y="2553304"/>
              <a:ext cx="16171819" cy="937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1A0760-159A-4C3A-9F93-864DD7008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54" r="11177"/>
            <a:stretch/>
          </p:blipFill>
          <p:spPr>
            <a:xfrm>
              <a:off x="3872864" y="3530485"/>
              <a:ext cx="13531476" cy="2912110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22607D3D-A74F-43A5-9DDD-7364313DBB74}"/>
              </a:ext>
            </a:extLst>
          </p:cNvPr>
          <p:cNvSpPr/>
          <p:nvPr/>
        </p:nvSpPr>
        <p:spPr>
          <a:xfrm>
            <a:off x="3399154" y="3577911"/>
            <a:ext cx="6087745" cy="857211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32C419-41EC-44F0-B92D-9DDE208242D0}"/>
              </a:ext>
            </a:extLst>
          </p:cNvPr>
          <p:cNvCxnSpPr>
            <a:cxnSpLocks/>
          </p:cNvCxnSpPr>
          <p:nvPr/>
        </p:nvCxnSpPr>
        <p:spPr>
          <a:xfrm flipV="1">
            <a:off x="7573200" y="4241800"/>
            <a:ext cx="906996" cy="3560842"/>
          </a:xfrm>
          <a:prstGeom prst="straightConnector1">
            <a:avLst/>
          </a:prstGeom>
          <a:ln w="1270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13208D8-CAB2-4FC5-A3E7-BE43159EE8D8}"/>
              </a:ext>
            </a:extLst>
          </p:cNvPr>
          <p:cNvSpPr/>
          <p:nvPr/>
        </p:nvSpPr>
        <p:spPr>
          <a:xfrm>
            <a:off x="1250948" y="2364143"/>
            <a:ext cx="16008351" cy="371915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>
              <a:noFill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EDCEAC-9AA0-49F2-A097-ED0E6C840AA2}"/>
              </a:ext>
            </a:extLst>
          </p:cNvPr>
          <p:cNvGrpSpPr/>
          <p:nvPr/>
        </p:nvGrpSpPr>
        <p:grpSpPr>
          <a:xfrm>
            <a:off x="13367208" y="6215305"/>
            <a:ext cx="3892091" cy="2646878"/>
            <a:chOff x="758252" y="2548473"/>
            <a:chExt cx="3892091" cy="264687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98FCBD-D8F5-4E8A-819B-B37A09B8ACC9}"/>
                </a:ext>
              </a:extLst>
            </p:cNvPr>
            <p:cNvSpPr/>
            <p:nvPr/>
          </p:nvSpPr>
          <p:spPr>
            <a:xfrm>
              <a:off x="2670314" y="2548473"/>
              <a:ext cx="1980029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pa" sz="16600" b="0" i="0" u="none" baseline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</a:p>
          </p:txBody>
        </p:sp>
        <p:pic>
          <p:nvPicPr>
            <p:cNvPr id="24" name="Graphic 23" descr="Flag">
              <a:extLst>
                <a:ext uri="{FF2B5EF4-FFF2-40B4-BE49-F238E27FC236}">
                  <a16:creationId xmlns:a16="http://schemas.microsoft.com/office/drawing/2014/main" id="{041F7291-C38A-4C89-B0C7-997501738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8252" y="2993197"/>
              <a:ext cx="1968630" cy="1968630"/>
            </a:xfrm>
            <a:prstGeom prst="rect">
              <a:avLst/>
            </a:prstGeom>
          </p:spPr>
        </p:pic>
      </p:grpSp>
      <p:graphicFrame>
        <p:nvGraphicFramePr>
          <p:cNvPr id="26" name="Table 3">
            <a:extLst>
              <a:ext uri="{FF2B5EF4-FFF2-40B4-BE49-F238E27FC236}">
                <a16:creationId xmlns:a16="http://schemas.microsoft.com/office/drawing/2014/main" id="{878DCE36-967F-499F-85BC-38978274E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397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2936511" y="4157181"/>
            <a:ext cx="4995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1371600" rtl="0">
              <a:buClrTx/>
              <a:defRPr/>
            </a:pPr>
            <a:r>
              <a:rPr lang="pa" sz="36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pa" sz="36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</a:t>
            </a:r>
          </a:p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pa" sz="3600" kern="1200" dirty="0">
              <a:solidFill>
                <a:srgbClr val="0033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defTabSz="1371600" rtl="0">
              <a:buClrTx/>
              <a:defRPr/>
            </a:pPr>
            <a:r>
              <a:rPr lang="pa" sz="36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ਕੋਈ ਵਿਗਿਆਪਨ ਨਹੀਂ</a:t>
            </a:r>
          </a:p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a" sz="36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 algn="l" defTabSz="1371600" rtl="0">
              <a:buClrTx/>
              <a:defRPr/>
            </a:pPr>
            <a:r>
              <a:rPr lang="pa" sz="36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ਭੁਗਤਾਨ ਦੀ ਮੰਗ ਨਹੀਂ ਕਰ ਰਹੀ ਹੈ</a:t>
            </a:r>
            <a:endParaRPr lang="pa" sz="36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2F62A-A3CB-4F40-9DEA-B38478F6DAFD}"/>
              </a:ext>
            </a:extLst>
          </p:cNvPr>
          <p:cNvSpPr/>
          <p:nvPr/>
        </p:nvSpPr>
        <p:spPr>
          <a:xfrm>
            <a:off x="1250177" y="2001845"/>
            <a:ext cx="12062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3200" b="0" i="0" u="none" baseline="0"/>
              <a:t>https://choosingwiselycanada.org/pain-medicines/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C0A4F1-1479-4BDE-A5D6-C54B61052072}"/>
              </a:ext>
            </a:extLst>
          </p:cNvPr>
          <p:cNvSpPr/>
          <p:nvPr/>
        </p:nvSpPr>
        <p:spPr>
          <a:xfrm>
            <a:off x="6477000" y="1920886"/>
            <a:ext cx="1061436" cy="830997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250176" y="759444"/>
            <a:ext cx="16481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8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ਇਹ ਵੈਬਸਾਈਟ ਭਰੋਸੇਯੋਗ ਆਨਲਾਈਨ ਸਿਹਤ ਜਾਣਕਾਰੀ ਸਾਂਝੀ ਕਰ ਰਹੀ ਹੈ</a:t>
            </a:r>
            <a:r>
              <a:rPr kumimoji="0" lang="pa" sz="4800" b="0" i="0" u="none" strike="noStrike" kern="1200" cap="none" spc="0" normalizeH="0" baseline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।</a:t>
            </a:r>
            <a:endParaRPr kumimoji="0" lang="pa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FAB1040-CC9F-4D61-98D8-D8F14D04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2" t="1611" b="14309"/>
          <a:stretch/>
        </p:blipFill>
        <p:spPr>
          <a:xfrm>
            <a:off x="975251" y="3089549"/>
            <a:ext cx="10594450" cy="554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phic 10" descr="Flag">
            <a:extLst>
              <a:ext uri="{FF2B5EF4-FFF2-40B4-BE49-F238E27FC236}">
                <a16:creationId xmlns:a16="http://schemas.microsoft.com/office/drawing/2014/main" id="{18EA068C-87FB-486A-A5FF-DED067A0B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92002" y="6364215"/>
            <a:ext cx="850933" cy="850933"/>
          </a:xfrm>
          <a:prstGeom prst="rect">
            <a:avLst/>
          </a:prstGeom>
        </p:spPr>
      </p:pic>
      <p:pic>
        <p:nvPicPr>
          <p:cNvPr id="13" name="Graphic 12" descr="Flag">
            <a:extLst>
              <a:ext uri="{FF2B5EF4-FFF2-40B4-BE49-F238E27FC236}">
                <a16:creationId xmlns:a16="http://schemas.microsoft.com/office/drawing/2014/main" id="{0A8819A7-11F6-49AE-A141-C2F3CCBCF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92002" y="5246633"/>
            <a:ext cx="850933" cy="850933"/>
          </a:xfrm>
          <a:prstGeom prst="rect">
            <a:avLst/>
          </a:prstGeom>
        </p:spPr>
      </p:pic>
      <p:pic>
        <p:nvPicPr>
          <p:cNvPr id="14" name="Graphic 13" descr="Flag">
            <a:extLst>
              <a:ext uri="{FF2B5EF4-FFF2-40B4-BE49-F238E27FC236}">
                <a16:creationId xmlns:a16="http://schemas.microsoft.com/office/drawing/2014/main" id="{5AC2AD9B-A298-4AE7-AE35-C055148CE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92003" y="4120121"/>
            <a:ext cx="850933" cy="850933"/>
          </a:xfrm>
          <a:prstGeom prst="rect">
            <a:avLst/>
          </a:prstGeom>
        </p:spPr>
      </p:pic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90D949CF-3CCC-47B9-93B4-6BCA3EABA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201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843790" y="781225"/>
            <a:ext cx="155567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1371600" rtl="0">
              <a:spcAft>
                <a:spcPts val="1200"/>
              </a:spcAft>
              <a:buClr>
                <a:srgbClr val="00FF00"/>
              </a:buClr>
            </a:pPr>
            <a:r>
              <a:rPr lang="pa" sz="45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ਇਹ ਵੈਬਸਾਈਟ ਸਾਨੂੰ ਸਿੱਖਿਅਤ ਕਰ ਰਹੀ ਹੈ ਅਤੇ ਸਾਡੇ ਸਵਾਲਾਂ ਦੇ ਜਵਾਬ ਦੇ ਰਹੀ ਹੈ।  </a:t>
            </a:r>
          </a:p>
          <a:p>
            <a:pPr lvl="0" algn="l" defTabSz="1371600" rtl="0">
              <a:spcAft>
                <a:spcPts val="1200"/>
              </a:spcAft>
              <a:buClr>
                <a:srgbClr val="00FF00"/>
              </a:buClr>
            </a:pPr>
            <a:r>
              <a:rPr lang="pa" sz="45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ਕੋਈ ਵਿਆਕਰਣ ਜਾਂ ਸਪੈਲਿੰਗ ਦੀਆਂ ਗਲਤੀਆਂ ਨਹੀਂ ਹੁੰਦੀਆਂ ਹਨ।  </a:t>
            </a:r>
          </a:p>
        </p:txBody>
      </p:sp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7CD6205E-C817-4A02-BBEB-D4CA4D113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0827" y="3457476"/>
            <a:ext cx="15206345" cy="507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phic 5" descr="Flag">
            <a:extLst>
              <a:ext uri="{FF2B5EF4-FFF2-40B4-BE49-F238E27FC236}">
                <a16:creationId xmlns:a16="http://schemas.microsoft.com/office/drawing/2014/main" id="{67D675A7-D024-41AE-A9B1-C63BCA23F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360" y="745900"/>
            <a:ext cx="850933" cy="850933"/>
          </a:xfrm>
          <a:prstGeom prst="rect">
            <a:avLst/>
          </a:prstGeom>
        </p:spPr>
      </p:pic>
      <p:pic>
        <p:nvPicPr>
          <p:cNvPr id="7" name="Graphic 6" descr="Flag">
            <a:extLst>
              <a:ext uri="{FF2B5EF4-FFF2-40B4-BE49-F238E27FC236}">
                <a16:creationId xmlns:a16="http://schemas.microsoft.com/office/drawing/2014/main" id="{5579D511-8814-4EFA-AB08-C412ED723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360" y="2295958"/>
            <a:ext cx="850933" cy="850933"/>
          </a:xfrm>
          <a:prstGeom prst="rect">
            <a:avLst/>
          </a:prstGeom>
        </p:spPr>
      </p:pic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DA41E5F9-196F-4FE8-9E88-EDAFE664F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7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889E6-B285-47EF-BF82-003812CE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1" y="3169171"/>
            <a:ext cx="15013213" cy="893802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  <a:spcAft>
                <a:spcPts val="1200"/>
              </a:spcAft>
            </a:pP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ਹਰੇ ਫਲੈਗ </a:t>
            </a:r>
            <a:r>
              <a:rPr lang="en-US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ਉਹ ਪ੍ਰਤੀਕ ਹੁੰਦੇ ਹਨ ਜੋ ਸੁਝਾਅ ਦਿੰਦੇ ਹਨ ਕਿ ਵੈਬਸਾਈਟ </a:t>
            </a:r>
            <a:r>
              <a:rPr lang="pa" sz="3200" b="1" i="0" u="sng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ਭਰੋਸੇਯੋਗ ਹੈ।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D710D19B-E979-41EB-983A-2360DFF3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534988"/>
            <a:ext cx="16814800" cy="1988345"/>
          </a:xfrm>
        </p:spPr>
        <p:txBody>
          <a:bodyPr>
            <a:normAutofit/>
          </a:bodyPr>
          <a:lstStyle/>
          <a:p>
            <a:pPr algn="l" rtl="0"/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ਹਰੇ ਫਲੈਗ 	 ਅਤੇ ਲਾਲ ਫਲੈਗ ਕੀ ਹੁੰਦੇ ਹਨ     ?</a:t>
            </a:r>
          </a:p>
        </p:txBody>
      </p:sp>
      <p:pic>
        <p:nvPicPr>
          <p:cNvPr id="94" name="Graphic 93" descr="Flag">
            <a:extLst>
              <a:ext uri="{FF2B5EF4-FFF2-40B4-BE49-F238E27FC236}">
                <a16:creationId xmlns:a16="http://schemas.microsoft.com/office/drawing/2014/main" id="{FBBD9E27-46AE-4C12-9C12-C2131517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0723" y="892320"/>
            <a:ext cx="1106111" cy="1106111"/>
          </a:xfrm>
          <a:prstGeom prst="rect">
            <a:avLst/>
          </a:prstGeom>
        </p:spPr>
      </p:pic>
      <p:pic>
        <p:nvPicPr>
          <p:cNvPr id="95" name="Graphic 94" descr="Flag">
            <a:extLst>
              <a:ext uri="{FF2B5EF4-FFF2-40B4-BE49-F238E27FC236}">
                <a16:creationId xmlns:a16="http://schemas.microsoft.com/office/drawing/2014/main" id="{3616E1CA-88C2-4C34-B7E2-B26B5BE94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79718" y="892320"/>
            <a:ext cx="1106111" cy="11061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3BF26AD-446C-48D9-9F88-C8770EA6AF66}"/>
              </a:ext>
            </a:extLst>
          </p:cNvPr>
          <p:cNvGrpSpPr/>
          <p:nvPr/>
        </p:nvGrpSpPr>
        <p:grpSpPr>
          <a:xfrm>
            <a:off x="3103433" y="2954977"/>
            <a:ext cx="12195591" cy="1107996"/>
            <a:chOff x="3873165" y="4047177"/>
            <a:chExt cx="12195591" cy="1107996"/>
          </a:xfrm>
        </p:grpSpPr>
        <p:pic>
          <p:nvPicPr>
            <p:cNvPr id="9" name="Graphic 8" descr="Flag">
              <a:extLst>
                <a:ext uri="{FF2B5EF4-FFF2-40B4-BE49-F238E27FC236}">
                  <a16:creationId xmlns:a16="http://schemas.microsoft.com/office/drawing/2014/main" id="{3F62FE4A-3744-4F95-8E18-FD7D37411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73165" y="4305399"/>
              <a:ext cx="697558" cy="697558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61561E0-4B8C-46F5-9EB9-203AEA06FD71}"/>
                </a:ext>
              </a:extLst>
            </p:cNvPr>
            <p:cNvSpPr/>
            <p:nvPr/>
          </p:nvSpPr>
          <p:spPr>
            <a:xfrm>
              <a:off x="15023480" y="4047177"/>
              <a:ext cx="104527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pa" sz="6600" b="0" i="0" u="none" baseline="0" dirty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6371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605777" y="759444"/>
            <a:ext cx="163111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a" sz="48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ਉਦਾਹਰਣ  # 2:  	ਤੁਸੀਂ ਉਦਾਸ ਹੋ।   </a:t>
            </a:r>
          </a:p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a" sz="48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ਕੀ ਕੁੱਝ ਭੋਜਨ ਤੁਹਾਨੂੰ ਬਿਹਤਰ ਮਹਿਸੂਸ ਕਰਨ ਵਿੱਚ ਮਦਦ ਕਰ ਸਕਦੇਾ ਹਨੈ?</a:t>
            </a: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C73924C7-D6C7-4739-8BCA-A4B9D2735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88E72F2-3F89-439B-BE4B-940BCBCB1B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532"/>
          <a:stretch/>
        </p:blipFill>
        <p:spPr>
          <a:xfrm>
            <a:off x="2256662" y="3584750"/>
            <a:ext cx="6058663" cy="47723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E73C85-959A-4E1E-A16F-E03949DE7723}"/>
              </a:ext>
            </a:extLst>
          </p:cNvPr>
          <p:cNvSpPr/>
          <p:nvPr/>
        </p:nvSpPr>
        <p:spPr>
          <a:xfrm>
            <a:off x="6958345" y="8109827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bg1">
                    <a:lumMod val="75000"/>
                  </a:schemeClr>
                </a:solidFill>
              </a:rPr>
              <a:t>(Ckstockphoto, n.d.)</a:t>
            </a:r>
          </a:p>
        </p:txBody>
      </p:sp>
      <p:pic>
        <p:nvPicPr>
          <p:cNvPr id="1026" name="Picture 2" descr="sliced carrots and green vegetable">
            <a:extLst>
              <a:ext uri="{FF2B5EF4-FFF2-40B4-BE49-F238E27FC236}">
                <a16:creationId xmlns:a16="http://schemas.microsoft.com/office/drawing/2014/main" id="{61FEDB57-9756-4F5C-B764-8736D215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337089" y="2351593"/>
            <a:ext cx="4772352" cy="715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8A91C6-9732-42E7-B65A-89D1A2D79CB5}"/>
              </a:ext>
            </a:extLst>
          </p:cNvPr>
          <p:cNvSpPr/>
          <p:nvPr/>
        </p:nvSpPr>
        <p:spPr>
          <a:xfrm>
            <a:off x="15210057" y="8080824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bg1">
                    <a:lumMod val="85000"/>
                  </a:schemeClr>
                </a:solidFill>
              </a:rPr>
              <a:t>(Dumlao, 2020)</a:t>
            </a:r>
          </a:p>
        </p:txBody>
      </p:sp>
    </p:spTree>
    <p:extLst>
      <p:ext uri="{BB962C8B-B14F-4D97-AF65-F5344CB8AC3E}">
        <p14:creationId xmlns:p14="http://schemas.microsoft.com/office/powerpoint/2010/main" val="2626139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1096"/>
          <a:stretch/>
        </p:blipFill>
        <p:spPr>
          <a:xfrm>
            <a:off x="803602" y="3060830"/>
            <a:ext cx="16680795" cy="328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994586-5757-444B-88F8-0CD714C78576}"/>
              </a:ext>
            </a:extLst>
          </p:cNvPr>
          <p:cNvSpPr txBox="1"/>
          <p:nvPr/>
        </p:nvSpPr>
        <p:spPr>
          <a:xfrm>
            <a:off x="1245785" y="738871"/>
            <a:ext cx="161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ਸਰਚ ਬਾਰ ਵਿੱਚ ਮਹੱਤਵਪੂਰਨ ਸ਼ਬਦ ਟਾਈਪ ਕਰੋ।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847464-DE1A-46E5-9CE4-FD81212A5D35}"/>
              </a:ext>
            </a:extLst>
          </p:cNvPr>
          <p:cNvSpPr/>
          <p:nvPr/>
        </p:nvSpPr>
        <p:spPr>
          <a:xfrm>
            <a:off x="3659157" y="3033936"/>
            <a:ext cx="5377266" cy="1482120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681A9F3A-DCDF-492E-8541-DDD973F46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98A545-0AB2-41B8-8428-FF7DBC4F5188}"/>
              </a:ext>
            </a:extLst>
          </p:cNvPr>
          <p:cNvSpPr txBox="1"/>
          <p:nvPr/>
        </p:nvSpPr>
        <p:spPr>
          <a:xfrm>
            <a:off x="1245785" y="738871"/>
            <a:ext cx="161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ਵੈਬਸਾਈਟ ਦੇ ਅੰਤ ਵੱਲ ਦੇਖੋ। ਕੀ ਇਹ ਇੱਕ ਭਰੋਸੇਯੋਗ ਵੈਬਸਾਈਟ ਹੈ?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607D3D-A74F-43A5-9DDD-7364313DBB74}"/>
              </a:ext>
            </a:extLst>
          </p:cNvPr>
          <p:cNvSpPr/>
          <p:nvPr/>
        </p:nvSpPr>
        <p:spPr>
          <a:xfrm>
            <a:off x="3399154" y="3577911"/>
            <a:ext cx="6087745" cy="857211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3208D8-CAB2-4FC5-A3E7-BE43159EE8D8}"/>
              </a:ext>
            </a:extLst>
          </p:cNvPr>
          <p:cNvSpPr/>
          <p:nvPr/>
        </p:nvSpPr>
        <p:spPr>
          <a:xfrm>
            <a:off x="1250948" y="2364142"/>
            <a:ext cx="16008351" cy="502725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>
              <a:noFill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1801E2-6A6A-485B-B483-984456E0D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69"/>
          <a:stretch/>
        </p:blipFill>
        <p:spPr>
          <a:xfrm>
            <a:off x="1559243" y="2520462"/>
            <a:ext cx="13329603" cy="2619278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90E3D024-0C8C-4BC8-B6C8-F64AE600A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954" y="4872246"/>
            <a:ext cx="11970792" cy="229447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067F7F4-AF23-4FB5-ACEB-52599242712F}"/>
              </a:ext>
            </a:extLst>
          </p:cNvPr>
          <p:cNvSpPr/>
          <p:nvPr/>
        </p:nvSpPr>
        <p:spPr>
          <a:xfrm>
            <a:off x="3691254" y="5016500"/>
            <a:ext cx="4297045" cy="573064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D37396AF-D9BC-4894-9B2A-6BED28DC1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3919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98A545-0AB2-41B8-8428-FF7DBC4F5188}"/>
              </a:ext>
            </a:extLst>
          </p:cNvPr>
          <p:cNvSpPr txBox="1"/>
          <p:nvPr/>
        </p:nvSpPr>
        <p:spPr>
          <a:xfrm>
            <a:off x="1245785" y="738871"/>
            <a:ext cx="161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ਵੈਬਸਾਈਟ ਦੇ ਅੰਤ ਵੱਲ ਦੇਖੋ। ਕੀ ਇਹ ਇੱਕ </a:t>
            </a:r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ਭਰੋਸੇਯੋਗ</a:t>
            </a:r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ਵੈਬਸਾਈਟ ਹੈ?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607D3D-A74F-43A5-9DDD-7364313DBB74}"/>
              </a:ext>
            </a:extLst>
          </p:cNvPr>
          <p:cNvSpPr/>
          <p:nvPr/>
        </p:nvSpPr>
        <p:spPr>
          <a:xfrm>
            <a:off x="3399154" y="3577911"/>
            <a:ext cx="6087745" cy="857211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3208D8-CAB2-4FC5-A3E7-BE43159EE8D8}"/>
              </a:ext>
            </a:extLst>
          </p:cNvPr>
          <p:cNvSpPr/>
          <p:nvPr/>
        </p:nvSpPr>
        <p:spPr>
          <a:xfrm>
            <a:off x="1250948" y="2364142"/>
            <a:ext cx="16008351" cy="502725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>
              <a:noFill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1801E2-6A6A-485B-B483-984456E0D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69"/>
          <a:stretch/>
        </p:blipFill>
        <p:spPr>
          <a:xfrm>
            <a:off x="1559243" y="2520462"/>
            <a:ext cx="13329603" cy="2619278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90E3D024-0C8C-4BC8-B6C8-F64AE600A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954" y="4872246"/>
            <a:ext cx="11970792" cy="229447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067F7F4-AF23-4FB5-ACEB-52599242712F}"/>
              </a:ext>
            </a:extLst>
          </p:cNvPr>
          <p:cNvSpPr/>
          <p:nvPr/>
        </p:nvSpPr>
        <p:spPr>
          <a:xfrm>
            <a:off x="3691254" y="5016500"/>
            <a:ext cx="4297045" cy="573064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B01E42-4090-4A85-83A0-DDB471EEDA23}"/>
              </a:ext>
            </a:extLst>
          </p:cNvPr>
          <p:cNvGrpSpPr/>
          <p:nvPr/>
        </p:nvGrpSpPr>
        <p:grpSpPr>
          <a:xfrm>
            <a:off x="1945219" y="8185674"/>
            <a:ext cx="9800160" cy="916657"/>
            <a:chOff x="1828752" y="7851930"/>
            <a:chExt cx="9800160" cy="91665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84763F-BEF4-4CCF-A6A8-26CEA83341E3}"/>
                </a:ext>
              </a:extLst>
            </p:cNvPr>
            <p:cNvSpPr/>
            <p:nvPr/>
          </p:nvSpPr>
          <p:spPr>
            <a:xfrm>
              <a:off x="1828752" y="7945627"/>
              <a:ext cx="9800160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 rtl="0"/>
              <a:r>
                <a:rPr lang="pa" sz="3500" b="0" i="0" u="none" baseline="0">
                  <a:solidFill>
                    <a:schemeClr val="tx1"/>
                  </a:solidFill>
                </a:rPr>
                <a:t>website.gov          website.org          website.edu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23F2392-A00C-4F16-B68D-1CE5C2D4DC3D}"/>
                </a:ext>
              </a:extLst>
            </p:cNvPr>
            <p:cNvSpPr/>
            <p:nvPr/>
          </p:nvSpPr>
          <p:spPr>
            <a:xfrm>
              <a:off x="3300717" y="7945627"/>
              <a:ext cx="1188720" cy="822960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C732966-60C2-44EB-A252-CA583D6200F0}"/>
                </a:ext>
              </a:extLst>
            </p:cNvPr>
            <p:cNvSpPr/>
            <p:nvPr/>
          </p:nvSpPr>
          <p:spPr>
            <a:xfrm>
              <a:off x="6896100" y="7851930"/>
              <a:ext cx="1137429" cy="818335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5C92E7A-5BBD-48F1-927B-CD4637F0ACAE}"/>
                </a:ext>
              </a:extLst>
            </p:cNvPr>
            <p:cNvSpPr/>
            <p:nvPr/>
          </p:nvSpPr>
          <p:spPr>
            <a:xfrm>
              <a:off x="10440192" y="7852059"/>
              <a:ext cx="1137429" cy="818335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/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0879BA-832B-4B04-9336-5F6D886CEEAA}"/>
              </a:ext>
            </a:extLst>
          </p:cNvPr>
          <p:cNvCxnSpPr>
            <a:cxnSpLocks/>
          </p:cNvCxnSpPr>
          <p:nvPr/>
        </p:nvCxnSpPr>
        <p:spPr>
          <a:xfrm flipH="1" flipV="1">
            <a:off x="7194009" y="5492571"/>
            <a:ext cx="2152441" cy="2786800"/>
          </a:xfrm>
          <a:prstGeom prst="straightConnector1">
            <a:avLst/>
          </a:prstGeom>
          <a:ln w="1270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D04021-F6E4-4D46-A986-EC63ECF1E6B1}"/>
              </a:ext>
            </a:extLst>
          </p:cNvPr>
          <p:cNvGrpSpPr/>
          <p:nvPr/>
        </p:nvGrpSpPr>
        <p:grpSpPr>
          <a:xfrm>
            <a:off x="13911452" y="7243253"/>
            <a:ext cx="3347847" cy="2215990"/>
            <a:chOff x="758252" y="2548473"/>
            <a:chExt cx="3831306" cy="2536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F66432-CD2E-4AEE-8B56-A0119A95F1DB}"/>
                </a:ext>
              </a:extLst>
            </p:cNvPr>
            <p:cNvSpPr/>
            <p:nvPr/>
          </p:nvSpPr>
          <p:spPr>
            <a:xfrm>
              <a:off x="2670314" y="2548473"/>
              <a:ext cx="1919244" cy="2536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pa" sz="13800" b="0" i="0" u="none" baseline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  <a:endParaRPr lang="pa" sz="16600" dirty="0">
                <a:solidFill>
                  <a:srgbClr val="00FF00"/>
                </a:solidFill>
                <a:sym typeface="Wingdings" panose="05000000000000000000" pitchFamily="2" charset="2"/>
              </a:endParaRPr>
            </a:p>
          </p:txBody>
        </p:sp>
        <p:pic>
          <p:nvPicPr>
            <p:cNvPr id="22" name="Graphic 21" descr="Flag">
              <a:extLst>
                <a:ext uri="{FF2B5EF4-FFF2-40B4-BE49-F238E27FC236}">
                  <a16:creationId xmlns:a16="http://schemas.microsoft.com/office/drawing/2014/main" id="{59CB9852-6E87-4650-BEF3-531DD695F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8252" y="2993197"/>
              <a:ext cx="1968630" cy="1968630"/>
            </a:xfrm>
            <a:prstGeom prst="rect">
              <a:avLst/>
            </a:prstGeom>
          </p:spPr>
        </p:pic>
      </p:grpSp>
      <p:graphicFrame>
        <p:nvGraphicFramePr>
          <p:cNvPr id="24" name="Table 3">
            <a:extLst>
              <a:ext uri="{FF2B5EF4-FFF2-40B4-BE49-F238E27FC236}">
                <a16:creationId xmlns:a16="http://schemas.microsoft.com/office/drawing/2014/main" id="{6259BAF2-0EC1-40F3-80D2-E91A68F26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733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4D46834-5198-CB4B-8E43-A4B8D21BCFD0}"/>
              </a:ext>
            </a:extLst>
          </p:cNvPr>
          <p:cNvGrpSpPr/>
          <p:nvPr/>
        </p:nvGrpSpPr>
        <p:grpSpPr>
          <a:xfrm>
            <a:off x="1253351" y="2305677"/>
            <a:ext cx="16164252" cy="5882660"/>
            <a:chOff x="1253351" y="2305677"/>
            <a:chExt cx="16164252" cy="58826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8CF9DA2-6F6E-B647-AAD9-AE7C9CE40D09}"/>
                </a:ext>
              </a:extLst>
            </p:cNvPr>
            <p:cNvGrpSpPr/>
            <p:nvPr/>
          </p:nvGrpSpPr>
          <p:grpSpPr>
            <a:xfrm>
              <a:off x="1253351" y="2305677"/>
              <a:ext cx="15923522" cy="5543149"/>
              <a:chOff x="1253351" y="2305677"/>
              <a:chExt cx="15923522" cy="554314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822B8AE-D322-D346-8D4F-CAD04FCA8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t="24802" r="38355" b="55863"/>
              <a:stretch/>
            </p:blipFill>
            <p:spPr>
              <a:xfrm>
                <a:off x="1253351" y="5196287"/>
                <a:ext cx="15923522" cy="265253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9C5E306-9D1A-3642-94B8-E28F9D3026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45357" y="2305677"/>
                <a:ext cx="15572671" cy="3052445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C3BACA-2D41-EF49-B915-967A0B06952E}"/>
                </a:ext>
              </a:extLst>
            </p:cNvPr>
            <p:cNvSpPr/>
            <p:nvPr/>
          </p:nvSpPr>
          <p:spPr>
            <a:xfrm>
              <a:off x="1545357" y="2318202"/>
              <a:ext cx="15872246" cy="5870135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98A545-0AB2-41B8-8428-FF7DBC4F5188}"/>
              </a:ext>
            </a:extLst>
          </p:cNvPr>
          <p:cNvSpPr txBox="1"/>
          <p:nvPr/>
        </p:nvSpPr>
        <p:spPr>
          <a:xfrm>
            <a:off x="1245785" y="738871"/>
            <a:ext cx="161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ਕੀ ਇਹ ਇੱਕ </a:t>
            </a:r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ਭਰੋਸੇਯੋਗ</a:t>
            </a:r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ਵੈਬਸਾਈਟ ਹੈ?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67C90F-C2D9-4A27-A52C-11548C6966ED}"/>
              </a:ext>
            </a:extLst>
          </p:cNvPr>
          <p:cNvSpPr/>
          <p:nvPr/>
        </p:nvSpPr>
        <p:spPr>
          <a:xfrm>
            <a:off x="1545357" y="2305676"/>
            <a:ext cx="15872246" cy="587013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607D3D-A74F-43A5-9DDD-7364313DBB74}"/>
              </a:ext>
            </a:extLst>
          </p:cNvPr>
          <p:cNvSpPr/>
          <p:nvPr/>
        </p:nvSpPr>
        <p:spPr>
          <a:xfrm>
            <a:off x="3425465" y="5143500"/>
            <a:ext cx="6087745" cy="803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1C26A874-F798-4E62-AFDF-C8FA5FC57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331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49BA4FF-CE05-EE4E-BE56-37BF6772DA05}"/>
              </a:ext>
            </a:extLst>
          </p:cNvPr>
          <p:cNvGrpSpPr/>
          <p:nvPr/>
        </p:nvGrpSpPr>
        <p:grpSpPr>
          <a:xfrm>
            <a:off x="1245784" y="1594477"/>
            <a:ext cx="15923522" cy="5558911"/>
            <a:chOff x="1245784" y="1594477"/>
            <a:chExt cx="15923522" cy="555891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B374231-E089-DE4E-AF75-70CEB62D6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24802" r="38355" b="55863"/>
            <a:stretch/>
          </p:blipFill>
          <p:spPr>
            <a:xfrm>
              <a:off x="1245784" y="4500849"/>
              <a:ext cx="15923522" cy="265253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3A7A708-B28B-F545-A84B-1C2501DAC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5357" y="1594477"/>
              <a:ext cx="15572671" cy="305244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98A545-0AB2-41B8-8428-FF7DBC4F5188}"/>
              </a:ext>
            </a:extLst>
          </p:cNvPr>
          <p:cNvSpPr txBox="1"/>
          <p:nvPr/>
        </p:nvSpPr>
        <p:spPr>
          <a:xfrm>
            <a:off x="1312045" y="900298"/>
            <a:ext cx="16762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0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ਵੈਬਸਾਈਟ ਦੇ ਅੰਤ ਅਤੇ ਵਿਗਿਆਪਨ ਲੇਬਲ ਵੱਲ ਦੇਖੋ। ਕੀ ਇਹ ਇੱਕ </a:t>
            </a:r>
            <a:r>
              <a:rPr lang="pa" sz="40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ਭਰੋਸੇਯੋਗ</a:t>
            </a:r>
            <a:r>
              <a:rPr lang="pa" sz="40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ਵੈਬਸਾਈਟ ਹੈ?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320327-0110-4A24-AAA0-98C15058AFE5}"/>
              </a:ext>
            </a:extLst>
          </p:cNvPr>
          <p:cNvSpPr/>
          <p:nvPr/>
        </p:nvSpPr>
        <p:spPr>
          <a:xfrm>
            <a:off x="11185480" y="8271280"/>
            <a:ext cx="1813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2800" b="1" i="0" u="none" baseline="0">
                <a:solidFill>
                  <a:schemeClr val="tx1"/>
                </a:solidFill>
              </a:rPr>
              <a:t>.</a:t>
            </a:r>
            <a:r>
              <a:rPr lang="pa" sz="2800" b="0" i="0" u="none" baseline="0">
                <a:solidFill>
                  <a:schemeClr val="tx1"/>
                </a:solidFill>
              </a:rPr>
              <a:t>com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352906-9562-4D1B-B4B7-774A737E2F1A}"/>
              </a:ext>
            </a:extLst>
          </p:cNvPr>
          <p:cNvSpPr/>
          <p:nvPr/>
        </p:nvSpPr>
        <p:spPr>
          <a:xfrm>
            <a:off x="1156013" y="8282349"/>
            <a:ext cx="4291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2800" b="0" i="0" u="none" baseline="0" dirty="0">
                <a:solidFill>
                  <a:srgbClr val="FF00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 </a:t>
            </a:r>
            <a:r>
              <a:rPr lang="pa" sz="2800" b="0" i="0" u="none" baseline="0" dirty="0">
                <a:solidFill>
                  <a:schemeClr val="tx1"/>
                </a:solidFill>
              </a:rPr>
              <a:t>ਇੱਕ ਵਿਗਿਆਪਨ ਵਜੋਂ ਲੇਬਲ</a:t>
            </a:r>
            <a:br>
              <a:rPr lang="en-US" sz="2800" b="0" i="0" u="none" baseline="0" dirty="0">
                <a:solidFill>
                  <a:schemeClr val="tx1"/>
                </a:solidFill>
              </a:rPr>
            </a:br>
            <a:r>
              <a:rPr lang="en-US" sz="2800" b="0" i="0" u="none" baseline="0" dirty="0">
                <a:solidFill>
                  <a:schemeClr val="tx1"/>
                </a:solidFill>
              </a:rPr>
              <a:t>   </a:t>
            </a:r>
            <a:r>
              <a:rPr lang="pa" sz="2800" b="0" i="0" u="none" baseline="0" dirty="0">
                <a:solidFill>
                  <a:schemeClr val="tx1"/>
                </a:solidFill>
              </a:rPr>
              <a:t> ਕੀਤੀ ਗਈ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A11F18-AEBE-4CF3-8446-BEDBDA53574B}"/>
              </a:ext>
            </a:extLst>
          </p:cNvPr>
          <p:cNvSpPr/>
          <p:nvPr/>
        </p:nvSpPr>
        <p:spPr>
          <a:xfrm>
            <a:off x="5904969" y="8293675"/>
            <a:ext cx="4757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2800" b="0" i="0" u="none" baseline="0">
                <a:solidFill>
                  <a:schemeClr val="tx1"/>
                </a:solidFill>
              </a:rPr>
              <a:t>ਸਪਲੀਮੈਂਟ ਵੇਚਣ ਵਾਲੀਾ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A1FFBD-8F3F-457E-86F7-945C395E8550}"/>
              </a:ext>
            </a:extLst>
          </p:cNvPr>
          <p:cNvGrpSpPr/>
          <p:nvPr/>
        </p:nvGrpSpPr>
        <p:grpSpPr>
          <a:xfrm>
            <a:off x="14019292" y="7579735"/>
            <a:ext cx="3398311" cy="1764384"/>
            <a:chOff x="13193174" y="1499304"/>
            <a:chExt cx="3880620" cy="2014796"/>
          </a:xfrm>
        </p:grpSpPr>
        <p:pic>
          <p:nvPicPr>
            <p:cNvPr id="18" name="Graphic 17" descr="Confused face with no fill">
              <a:extLst>
                <a:ext uri="{FF2B5EF4-FFF2-40B4-BE49-F238E27FC236}">
                  <a16:creationId xmlns:a16="http://schemas.microsoft.com/office/drawing/2014/main" id="{18B4F7D3-5E5F-40A4-9361-9F5356B5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71227" y="1499304"/>
              <a:ext cx="2002567" cy="2002567"/>
            </a:xfrm>
            <a:prstGeom prst="rect">
              <a:avLst/>
            </a:prstGeom>
          </p:spPr>
        </p:pic>
        <p:pic>
          <p:nvPicPr>
            <p:cNvPr id="19" name="Graphic 18" descr="Flag">
              <a:extLst>
                <a:ext uri="{FF2B5EF4-FFF2-40B4-BE49-F238E27FC236}">
                  <a16:creationId xmlns:a16="http://schemas.microsoft.com/office/drawing/2014/main" id="{001DA42A-00F3-4761-BBAB-A5CD4320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93174" y="1584725"/>
              <a:ext cx="1929375" cy="1929375"/>
            </a:xfrm>
            <a:prstGeom prst="rect">
              <a:avLst/>
            </a:prstGeom>
          </p:spPr>
        </p:pic>
      </p:grpSp>
      <p:pic>
        <p:nvPicPr>
          <p:cNvPr id="21" name="Graphic 20" descr="Flag">
            <a:extLst>
              <a:ext uri="{FF2B5EF4-FFF2-40B4-BE49-F238E27FC236}">
                <a16:creationId xmlns:a16="http://schemas.microsoft.com/office/drawing/2014/main" id="{26CAA8FF-8534-42FD-B9A7-C6EE901C0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731" y="8136354"/>
            <a:ext cx="850933" cy="850933"/>
          </a:xfrm>
          <a:prstGeom prst="rect">
            <a:avLst/>
          </a:prstGeom>
        </p:spPr>
      </p:pic>
      <p:pic>
        <p:nvPicPr>
          <p:cNvPr id="22" name="Graphic 21" descr="Flag">
            <a:extLst>
              <a:ext uri="{FF2B5EF4-FFF2-40B4-BE49-F238E27FC236}">
                <a16:creationId xmlns:a16="http://schemas.microsoft.com/office/drawing/2014/main" id="{5F6A1DE5-5648-41AD-B10A-D22DA3F2B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62879" y="8136354"/>
            <a:ext cx="850933" cy="850933"/>
          </a:xfrm>
          <a:prstGeom prst="rect">
            <a:avLst/>
          </a:prstGeom>
        </p:spPr>
      </p:pic>
      <p:pic>
        <p:nvPicPr>
          <p:cNvPr id="23" name="Graphic 22" descr="Flag">
            <a:extLst>
              <a:ext uri="{FF2B5EF4-FFF2-40B4-BE49-F238E27FC236}">
                <a16:creationId xmlns:a16="http://schemas.microsoft.com/office/drawing/2014/main" id="{F0A56A55-3B02-4F89-B167-E5C544612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7366" y="8136354"/>
            <a:ext cx="850933" cy="850933"/>
          </a:xfrm>
          <a:prstGeom prst="rect">
            <a:avLst/>
          </a:prstGeom>
        </p:spPr>
      </p:pic>
      <p:graphicFrame>
        <p:nvGraphicFramePr>
          <p:cNvPr id="28" name="Table 3">
            <a:extLst>
              <a:ext uri="{FF2B5EF4-FFF2-40B4-BE49-F238E27FC236}">
                <a16:creationId xmlns:a16="http://schemas.microsoft.com/office/drawing/2014/main" id="{DB2172C5-1DD9-4533-A416-790849AA2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73795800-C891-4AF3-BAF1-91D4F158D278}"/>
              </a:ext>
            </a:extLst>
          </p:cNvPr>
          <p:cNvSpPr/>
          <p:nvPr/>
        </p:nvSpPr>
        <p:spPr>
          <a:xfrm>
            <a:off x="1559316" y="1608185"/>
            <a:ext cx="15872246" cy="587013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4F2228B-F4CE-4D53-8CAC-CF7C67D0D8C6}"/>
              </a:ext>
            </a:extLst>
          </p:cNvPr>
          <p:cNvSpPr/>
          <p:nvPr/>
        </p:nvSpPr>
        <p:spPr>
          <a:xfrm>
            <a:off x="3439424" y="4446009"/>
            <a:ext cx="6087745" cy="803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5BB9B88-EC62-4C68-86A4-69765DA9318C}"/>
              </a:ext>
            </a:extLst>
          </p:cNvPr>
          <p:cNvSpPr/>
          <p:nvPr/>
        </p:nvSpPr>
        <p:spPr>
          <a:xfrm>
            <a:off x="4145411" y="5583569"/>
            <a:ext cx="4501559" cy="803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B0A01D-A61C-4B76-AAA3-ABF469E0171C}"/>
              </a:ext>
            </a:extLst>
          </p:cNvPr>
          <p:cNvCxnSpPr>
            <a:cxnSpLocks/>
          </p:cNvCxnSpPr>
          <p:nvPr/>
        </p:nvCxnSpPr>
        <p:spPr>
          <a:xfrm flipV="1">
            <a:off x="2408634" y="4921533"/>
            <a:ext cx="2077697" cy="3363199"/>
          </a:xfrm>
          <a:prstGeom prst="straightConnector1">
            <a:avLst/>
          </a:prstGeom>
          <a:ln w="1270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1A45D32-E042-4830-A4CF-BB7D3B24F687}"/>
              </a:ext>
            </a:extLst>
          </p:cNvPr>
          <p:cNvCxnSpPr>
            <a:cxnSpLocks/>
          </p:cNvCxnSpPr>
          <p:nvPr/>
        </p:nvCxnSpPr>
        <p:spPr>
          <a:xfrm flipH="1" flipV="1">
            <a:off x="7228439" y="6317304"/>
            <a:ext cx="665496" cy="1978754"/>
          </a:xfrm>
          <a:prstGeom prst="straightConnector1">
            <a:avLst/>
          </a:prstGeom>
          <a:ln w="1270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8AC4FA3-52D6-4F1C-AF63-373AECA3D47F}"/>
              </a:ext>
            </a:extLst>
          </p:cNvPr>
          <p:cNvCxnSpPr>
            <a:cxnSpLocks/>
          </p:cNvCxnSpPr>
          <p:nvPr/>
        </p:nvCxnSpPr>
        <p:spPr>
          <a:xfrm flipH="1" flipV="1">
            <a:off x="8113905" y="5042749"/>
            <a:ext cx="3322690" cy="3264635"/>
          </a:xfrm>
          <a:prstGeom prst="straightConnector1">
            <a:avLst/>
          </a:prstGeom>
          <a:ln w="1270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272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605776" y="759444"/>
            <a:ext cx="1570245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a" sz="44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ਉਦਾਹਰਣ  # 3:  ਤੁਸੀਂ ਆਪਣੀ ਬਲੱਡ ਸ਼ੂਗਰ ਨੂੰ ਘਟਾਉਣ ਦੀ ਕੋਸ਼ਿਸ਼ ਕਰ ਰਹੇ ਹੋ।  </a:t>
            </a: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9EC7FC04-B0C6-46ED-A6F3-D4489E4D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45B4C0D-84EC-4B99-A047-46E8E6E083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579" y="2943861"/>
            <a:ext cx="8184841" cy="54565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13D7F0-1010-4CED-9E33-9C0EE77F01DF}"/>
              </a:ext>
            </a:extLst>
          </p:cNvPr>
          <p:cNvSpPr/>
          <p:nvPr/>
        </p:nvSpPr>
        <p:spPr>
          <a:xfrm>
            <a:off x="11471711" y="8108346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bg2">
                    <a:lumMod val="50000"/>
                  </a:schemeClr>
                </a:solidFill>
              </a:rPr>
              <a:t>(Wavebreakmedia, n.d.(b))</a:t>
            </a:r>
          </a:p>
        </p:txBody>
      </p:sp>
    </p:spTree>
    <p:extLst>
      <p:ext uri="{BB962C8B-B14F-4D97-AF65-F5344CB8AC3E}">
        <p14:creationId xmlns:p14="http://schemas.microsoft.com/office/powerpoint/2010/main" val="1233139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994586-5757-444B-88F8-0CD714C78576}"/>
              </a:ext>
            </a:extLst>
          </p:cNvPr>
          <p:cNvSpPr txBox="1"/>
          <p:nvPr/>
        </p:nvSpPr>
        <p:spPr>
          <a:xfrm>
            <a:off x="1245785" y="738871"/>
            <a:ext cx="1617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8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ਸਰਚ ਬਾਰ ਵਿੱਚ ਮਹੱਤਵਪੂਰਨ ਸ਼ਬਦ ਟਾਈਪ ਕਰੋ।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CBF7DA-2888-4297-AE7F-0C3598ED8316}"/>
              </a:ext>
            </a:extLst>
          </p:cNvPr>
          <p:cNvGrpSpPr/>
          <p:nvPr/>
        </p:nvGrpSpPr>
        <p:grpSpPr>
          <a:xfrm>
            <a:off x="803602" y="3033936"/>
            <a:ext cx="16680795" cy="3313076"/>
            <a:chOff x="803602" y="3033936"/>
            <a:chExt cx="16680795" cy="33130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11096"/>
            <a:stretch/>
          </p:blipFill>
          <p:spPr>
            <a:xfrm>
              <a:off x="803602" y="3060830"/>
              <a:ext cx="16680795" cy="3286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472428-4E09-4F2D-9D2C-DEC7546CBCAA}"/>
                </a:ext>
              </a:extLst>
            </p:cNvPr>
            <p:cNvSpPr txBox="1"/>
            <p:nvPr/>
          </p:nvSpPr>
          <p:spPr>
            <a:xfrm>
              <a:off x="4101736" y="3513386"/>
              <a:ext cx="504226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l" defTabSz="1371600" rtl="0">
                <a:buClrTx/>
                <a:defRPr/>
              </a:pPr>
              <a:r>
                <a:rPr lang="pa" sz="2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ਬਲੱਡ ਸ਼ੂਗਰ ਨੂੰ ਕਿਵੇਂ ਘਟਾਉਣਾ ਹੈ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847464-DE1A-46E5-9CE4-FD81212A5D35}"/>
                </a:ext>
              </a:extLst>
            </p:cNvPr>
            <p:cNvSpPr/>
            <p:nvPr/>
          </p:nvSpPr>
          <p:spPr>
            <a:xfrm>
              <a:off x="3659157" y="3033936"/>
              <a:ext cx="5484843" cy="1482120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/>
            </a:p>
          </p:txBody>
        </p:sp>
      </p:grp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D135D1B1-D6EB-4982-92CB-6161DBCCA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511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2920691" y="3146322"/>
            <a:ext cx="49617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1371600" rtl="0">
              <a:buClrTx/>
              <a:defRPr/>
            </a:pPr>
            <a:r>
              <a:rPr lang="pa" sz="36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pa" sz="36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</a:t>
            </a:r>
          </a:p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pa" sz="3600" kern="1200" dirty="0">
              <a:solidFill>
                <a:srgbClr val="0033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defTabSz="1371600" rtl="0">
              <a:buClrTx/>
              <a:defRPr/>
            </a:pPr>
            <a:r>
              <a:rPr lang="pa" sz="36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ਇੱਥੇ ਕਈ</a:t>
            </a:r>
            <a:r>
              <a:rPr lang="pa" sz="36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ਵਿਗਿਆਪਨ ਹਨ</a:t>
            </a:r>
          </a:p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a" sz="3600" b="0" i="0" u="none" kern="1200" baseline="0">
                <a:solidFill>
                  <a:srgbClr val="0033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 algn="l" defTabSz="1371600" rtl="0">
              <a:buClrTx/>
              <a:defRPr/>
            </a:pPr>
            <a:r>
              <a:rPr lang="pa" sz="36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ਕੋਈ ਮਿਤੀ ਨਹੀਂ</a:t>
            </a:r>
            <a:endParaRPr lang="pa" sz="36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2F62A-A3CB-4F40-9DEA-B38478F6DAFD}"/>
              </a:ext>
            </a:extLst>
          </p:cNvPr>
          <p:cNvSpPr/>
          <p:nvPr/>
        </p:nvSpPr>
        <p:spPr>
          <a:xfrm>
            <a:off x="1250177" y="2001845"/>
            <a:ext cx="12062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https://website-</a:t>
            </a:r>
            <a:r>
              <a:rPr lang="en-US" sz="3200" dirty="0" err="1"/>
              <a:t>example.com</a:t>
            </a:r>
            <a:r>
              <a:rPr lang="en-US" sz="3200" dirty="0"/>
              <a:t>/health/how-to-lower-blood-sugar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C0A4F1-1479-4BDE-A5D6-C54B61052072}"/>
              </a:ext>
            </a:extLst>
          </p:cNvPr>
          <p:cNvSpPr/>
          <p:nvPr/>
        </p:nvSpPr>
        <p:spPr>
          <a:xfrm>
            <a:off x="5485940" y="1937494"/>
            <a:ext cx="1118918" cy="8309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250176" y="759444"/>
            <a:ext cx="166322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lang="pa" sz="46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ਇਹ ਵੈਬਸਾਈਟ </a:t>
            </a:r>
            <a:r>
              <a:rPr lang="pa" sz="4600" b="1" i="0" u="sng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ਘੱਟ</a:t>
            </a:r>
            <a:r>
              <a:rPr lang="pa" sz="46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ਭਰੋਸੇਯੋਗ ਆਨਲਾਈਨ ਸਿਹਤ ਜਾਣਕਾਰੀ ਸਾਂਝਾ ਕਰ ਰਹੀ ਹੈ</a:t>
            </a:r>
            <a:r>
              <a:rPr kumimoji="0" lang="pa" sz="4600" b="0" i="0" u="none" strike="noStrike" kern="1200" cap="none" spc="0" normalizeH="0" baseline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।</a:t>
            </a:r>
            <a:endParaRPr kumimoji="0" lang="pa" sz="4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FFBF9E-A39E-4EEC-9FB8-2B935AF56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7" r="5573"/>
          <a:stretch/>
        </p:blipFill>
        <p:spPr>
          <a:xfrm>
            <a:off x="2125292" y="2998021"/>
            <a:ext cx="8606207" cy="587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D71B0EC-B36D-44D9-BA1E-B659AAE2A274}"/>
              </a:ext>
            </a:extLst>
          </p:cNvPr>
          <p:cNvSpPr/>
          <p:nvPr/>
        </p:nvSpPr>
        <p:spPr>
          <a:xfrm>
            <a:off x="7662293" y="2648236"/>
            <a:ext cx="3217453" cy="27393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63272F7-5C42-4CCE-83A6-5D5C607DDA03}"/>
              </a:ext>
            </a:extLst>
          </p:cNvPr>
          <p:cNvSpPr/>
          <p:nvPr/>
        </p:nvSpPr>
        <p:spPr>
          <a:xfrm>
            <a:off x="7662293" y="6307636"/>
            <a:ext cx="3041455" cy="24865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BB75C0-DE2F-4F56-AEA6-D143E62BA69B}"/>
              </a:ext>
            </a:extLst>
          </p:cNvPr>
          <p:cNvGrpSpPr/>
          <p:nvPr/>
        </p:nvGrpSpPr>
        <p:grpSpPr>
          <a:xfrm>
            <a:off x="13027114" y="6680387"/>
            <a:ext cx="3807630" cy="1976900"/>
            <a:chOff x="13193174" y="1499304"/>
            <a:chExt cx="3880620" cy="2014796"/>
          </a:xfrm>
        </p:grpSpPr>
        <p:pic>
          <p:nvPicPr>
            <p:cNvPr id="20" name="Graphic 19" descr="Confused face with no fill">
              <a:extLst>
                <a:ext uri="{FF2B5EF4-FFF2-40B4-BE49-F238E27FC236}">
                  <a16:creationId xmlns:a16="http://schemas.microsoft.com/office/drawing/2014/main" id="{79F16C05-5A10-4D22-AD0F-6458ACDF7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071227" y="1499304"/>
              <a:ext cx="2002567" cy="2002567"/>
            </a:xfrm>
            <a:prstGeom prst="rect">
              <a:avLst/>
            </a:prstGeom>
          </p:spPr>
        </p:pic>
        <p:pic>
          <p:nvPicPr>
            <p:cNvPr id="21" name="Graphic 20" descr="Flag">
              <a:extLst>
                <a:ext uri="{FF2B5EF4-FFF2-40B4-BE49-F238E27FC236}">
                  <a16:creationId xmlns:a16="http://schemas.microsoft.com/office/drawing/2014/main" id="{0141D90E-7B59-4225-9FE4-7E38B602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93174" y="1584725"/>
              <a:ext cx="1929375" cy="1929375"/>
            </a:xfrm>
            <a:prstGeom prst="rect">
              <a:avLst/>
            </a:prstGeom>
          </p:spPr>
        </p:pic>
      </p:grpSp>
      <p:pic>
        <p:nvPicPr>
          <p:cNvPr id="25" name="Graphic 24" descr="Flag">
            <a:extLst>
              <a:ext uri="{FF2B5EF4-FFF2-40B4-BE49-F238E27FC236}">
                <a16:creationId xmlns:a16="http://schemas.microsoft.com/office/drawing/2014/main" id="{B14D87B8-3ACC-4BDE-A7A6-C0B585352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76183" y="3091204"/>
            <a:ext cx="850933" cy="850933"/>
          </a:xfrm>
          <a:prstGeom prst="rect">
            <a:avLst/>
          </a:prstGeom>
        </p:spPr>
      </p:pic>
      <p:pic>
        <p:nvPicPr>
          <p:cNvPr id="26" name="Graphic 25" descr="Flag">
            <a:extLst>
              <a:ext uri="{FF2B5EF4-FFF2-40B4-BE49-F238E27FC236}">
                <a16:creationId xmlns:a16="http://schemas.microsoft.com/office/drawing/2014/main" id="{C05173FC-2E15-4A98-8225-1B378DC58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76182" y="4148144"/>
            <a:ext cx="850933" cy="850933"/>
          </a:xfrm>
          <a:prstGeom prst="rect">
            <a:avLst/>
          </a:prstGeom>
        </p:spPr>
      </p:pic>
      <p:pic>
        <p:nvPicPr>
          <p:cNvPr id="27" name="Graphic 26" descr="Flag">
            <a:extLst>
              <a:ext uri="{FF2B5EF4-FFF2-40B4-BE49-F238E27FC236}">
                <a16:creationId xmlns:a16="http://schemas.microsoft.com/office/drawing/2014/main" id="{57D72EE8-604E-49EE-89DD-70C075C99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76181" y="5287924"/>
            <a:ext cx="850933" cy="850933"/>
          </a:xfrm>
          <a:prstGeom prst="rect">
            <a:avLst/>
          </a:prstGeom>
        </p:spPr>
      </p:pic>
      <p:graphicFrame>
        <p:nvGraphicFramePr>
          <p:cNvPr id="29" name="Table 3">
            <a:extLst>
              <a:ext uri="{FF2B5EF4-FFF2-40B4-BE49-F238E27FC236}">
                <a16:creationId xmlns:a16="http://schemas.microsoft.com/office/drawing/2014/main" id="{BAC8CCA3-1418-4211-A89C-DB62F9689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237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79953-8817-4529-951C-21ED2FFBB138}"/>
              </a:ext>
            </a:extLst>
          </p:cNvPr>
          <p:cNvSpPr txBox="1"/>
          <p:nvPr/>
        </p:nvSpPr>
        <p:spPr>
          <a:xfrm>
            <a:off x="13306658" y="3130757"/>
            <a:ext cx="39589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1371600" rtl="0">
              <a:buClrTx/>
              <a:defRPr/>
            </a:pPr>
            <a:r>
              <a:rPr lang="pa" sz="3600" b="1" i="0" u="non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pa" sz="3600" b="0" i="0" u="non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</a:t>
            </a:r>
          </a:p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pa" sz="3600" kern="1200" dirty="0">
              <a:solidFill>
                <a:srgbClr val="0033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defTabSz="1371600" rtl="0">
              <a:buClrTx/>
              <a:defRPr/>
            </a:pPr>
            <a:r>
              <a:rPr lang="pa" sz="3600" b="0" i="0" u="non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ਕੋਈ ਵਿਗਿਆਪਨ ਨਹੀਂ</a:t>
            </a:r>
          </a:p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pa" sz="3600" kern="1200" dirty="0">
              <a:solidFill>
                <a:srgbClr val="0033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defTabSz="1371600" rtl="0">
              <a:buClrTx/>
              <a:defRPr/>
            </a:pPr>
            <a:r>
              <a:rPr lang="pa" sz="3600" b="0" i="0" u="non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ਮਿਤੀ</a:t>
            </a:r>
          </a:p>
          <a:p>
            <a:pPr lvl="0" algn="l" defTabSz="1371600" rtl="0">
              <a:buClrTx/>
              <a:defRPr/>
            </a:pPr>
            <a:endParaRPr lang="pa" sz="36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2F62A-A3CB-4F40-9DEA-B38478F6DAFD}"/>
              </a:ext>
            </a:extLst>
          </p:cNvPr>
          <p:cNvSpPr/>
          <p:nvPr/>
        </p:nvSpPr>
        <p:spPr>
          <a:xfrm>
            <a:off x="1250177" y="1836745"/>
            <a:ext cx="15076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3200" b="0" i="0" u="none" baseline="0" dirty="0"/>
              <a:t>https://www.cdc.gov/diabetes/managing/manage-blood-sugar.html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C0A4F1-1479-4BDE-A5D6-C54B61052072}"/>
              </a:ext>
            </a:extLst>
          </p:cNvPr>
          <p:cNvSpPr/>
          <p:nvPr/>
        </p:nvSpPr>
        <p:spPr>
          <a:xfrm>
            <a:off x="4076700" y="1755784"/>
            <a:ext cx="1061436" cy="830997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707B3-5AB7-4CEC-BD07-46CBFFC6EF79}"/>
              </a:ext>
            </a:extLst>
          </p:cNvPr>
          <p:cNvSpPr txBox="1"/>
          <p:nvPr/>
        </p:nvSpPr>
        <p:spPr>
          <a:xfrm>
            <a:off x="1250176" y="759444"/>
            <a:ext cx="1690447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1371600" rtl="0">
              <a:buClrTx/>
              <a:defRPr/>
            </a:pPr>
            <a:r>
              <a:rPr lang="pa" sz="43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ਇਹ ਵੈਬਸਾਈਟ </a:t>
            </a:r>
            <a:r>
              <a:rPr lang="pa" sz="4300" b="1" i="0" u="sng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ਵਧੇਰੇ</a:t>
            </a:r>
            <a:r>
              <a:rPr lang="pa" sz="43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a" sz="43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ਭਰੋਸੇਯੋਗ</a:t>
            </a:r>
            <a:r>
              <a:rPr lang="pa" sz="4300" b="0" i="0" u="none" kern="1200" baseline="0" dirty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ਆਨਲਾਈਨ ਸਿਹਤ ਜਾਣਕਾਰੀ ਸਾਂਝਾ ਕਰ ਰਹੀ ਹੈ</a:t>
            </a:r>
            <a:r>
              <a:rPr kumimoji="0" lang="pa" sz="4300" b="0" i="0" u="none" strike="noStrike" kern="1200" cap="none" spc="0" normalizeH="0" baseline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।</a:t>
            </a:r>
            <a:endParaRPr kumimoji="0" lang="pa" sz="43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C13AC6-1526-47A9-96C6-77B95270F641}"/>
              </a:ext>
            </a:extLst>
          </p:cNvPr>
          <p:cNvGrpSpPr/>
          <p:nvPr/>
        </p:nvGrpSpPr>
        <p:grpSpPr>
          <a:xfrm>
            <a:off x="1167469" y="2782042"/>
            <a:ext cx="10616813" cy="6309348"/>
            <a:chOff x="1205569" y="2832842"/>
            <a:chExt cx="10616813" cy="63093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55CF47-B1A1-44FE-8F5A-8250A613D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194"/>
            <a:stretch/>
          </p:blipFill>
          <p:spPr>
            <a:xfrm>
              <a:off x="1205569" y="2832842"/>
              <a:ext cx="10616813" cy="555676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38A1C4-8F74-4563-A3DB-8DD5687FF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2999" y="8389610"/>
              <a:ext cx="10269383" cy="75258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C292BCB-CEC1-4DAB-A76D-E55FBCEAE21B}"/>
              </a:ext>
            </a:extLst>
          </p:cNvPr>
          <p:cNvSpPr/>
          <p:nvPr/>
        </p:nvSpPr>
        <p:spPr>
          <a:xfrm>
            <a:off x="1022348" y="2586782"/>
            <a:ext cx="10761934" cy="650460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>
              <a:noFill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A55632-E827-4421-B9C4-92CD0E7845E6}"/>
              </a:ext>
            </a:extLst>
          </p:cNvPr>
          <p:cNvSpPr/>
          <p:nvPr/>
        </p:nvSpPr>
        <p:spPr>
          <a:xfrm>
            <a:off x="9290979" y="8402213"/>
            <a:ext cx="2645703" cy="411487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a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29BB3A-99AD-4846-BB5E-53A83B51345D}"/>
              </a:ext>
            </a:extLst>
          </p:cNvPr>
          <p:cNvGrpSpPr/>
          <p:nvPr/>
        </p:nvGrpSpPr>
        <p:grpSpPr>
          <a:xfrm>
            <a:off x="13425254" y="6499110"/>
            <a:ext cx="3347847" cy="2215990"/>
            <a:chOff x="758252" y="2548473"/>
            <a:chExt cx="3831306" cy="2536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96E66F-B6B4-4DD5-A635-139029FC853E}"/>
                </a:ext>
              </a:extLst>
            </p:cNvPr>
            <p:cNvSpPr/>
            <p:nvPr/>
          </p:nvSpPr>
          <p:spPr>
            <a:xfrm>
              <a:off x="2670314" y="2548473"/>
              <a:ext cx="1919244" cy="2536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0"/>
              <a:r>
                <a:rPr lang="pa" sz="13800" b="0" i="0" u="none" baseline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  <a:endParaRPr lang="pa" sz="16600" dirty="0">
                <a:solidFill>
                  <a:srgbClr val="00FF00"/>
                </a:solidFill>
                <a:sym typeface="Wingdings" panose="05000000000000000000" pitchFamily="2" charset="2"/>
              </a:endParaRPr>
            </a:p>
          </p:txBody>
        </p:sp>
        <p:pic>
          <p:nvPicPr>
            <p:cNvPr id="18" name="Graphic 17" descr="Flag">
              <a:extLst>
                <a:ext uri="{FF2B5EF4-FFF2-40B4-BE49-F238E27FC236}">
                  <a16:creationId xmlns:a16="http://schemas.microsoft.com/office/drawing/2014/main" id="{0E8B929E-FF84-41A0-A587-AB152CCD6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8252" y="2993197"/>
              <a:ext cx="1968630" cy="1968630"/>
            </a:xfrm>
            <a:prstGeom prst="rect">
              <a:avLst/>
            </a:prstGeom>
          </p:spPr>
        </p:pic>
      </p:grpSp>
      <p:pic>
        <p:nvPicPr>
          <p:cNvPr id="20" name="Graphic 19" descr="Flag">
            <a:extLst>
              <a:ext uri="{FF2B5EF4-FFF2-40B4-BE49-F238E27FC236}">
                <a16:creationId xmlns:a16="http://schemas.microsoft.com/office/drawing/2014/main" id="{ABE77880-7F2D-4806-B014-F9963E79C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1826" y="3091204"/>
            <a:ext cx="850933" cy="850933"/>
          </a:xfrm>
          <a:prstGeom prst="rect">
            <a:avLst/>
          </a:prstGeom>
        </p:spPr>
      </p:pic>
      <p:pic>
        <p:nvPicPr>
          <p:cNvPr id="21" name="Graphic 20" descr="Flag">
            <a:extLst>
              <a:ext uri="{FF2B5EF4-FFF2-40B4-BE49-F238E27FC236}">
                <a16:creationId xmlns:a16="http://schemas.microsoft.com/office/drawing/2014/main" id="{87B1EA04-0242-4326-AAE9-C9ED718C3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1825" y="4148144"/>
            <a:ext cx="850933" cy="850933"/>
          </a:xfrm>
          <a:prstGeom prst="rect">
            <a:avLst/>
          </a:prstGeom>
        </p:spPr>
      </p:pic>
      <p:pic>
        <p:nvPicPr>
          <p:cNvPr id="22" name="Graphic 21" descr="Flag">
            <a:extLst>
              <a:ext uri="{FF2B5EF4-FFF2-40B4-BE49-F238E27FC236}">
                <a16:creationId xmlns:a16="http://schemas.microsoft.com/office/drawing/2014/main" id="{E75F1F70-38F9-4A05-93B5-3413B64A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1824" y="5287924"/>
            <a:ext cx="850933" cy="850933"/>
          </a:xfrm>
          <a:prstGeom prst="rect">
            <a:avLst/>
          </a:prstGeom>
        </p:spPr>
      </p:pic>
      <p:graphicFrame>
        <p:nvGraphicFramePr>
          <p:cNvPr id="24" name="Table 3">
            <a:extLst>
              <a:ext uri="{FF2B5EF4-FFF2-40B4-BE49-F238E27FC236}">
                <a16:creationId xmlns:a16="http://schemas.microsoft.com/office/drawing/2014/main" id="{56A6BC51-B93C-4C9D-8100-BC951B044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2491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08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889E6-B285-47EF-BF82-003812CE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1" y="3169171"/>
            <a:ext cx="15013213" cy="893802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  <a:spcAft>
                <a:spcPts val="1200"/>
              </a:spcAft>
            </a:pP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ਹਰੇ ਫਲੈਗ</a:t>
            </a:r>
            <a:r>
              <a:rPr lang="en-US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ਉਹ ਪ੍ਰਤੀਕ ਹੁੰਦੇ ਹਨ ਜੋ ਸੁਝਾਅ ਦਿੰਦੇ ਹਨ ਕਿ ਵੈਬਸਾਈਟ </a:t>
            </a:r>
            <a:r>
              <a:rPr lang="pa" sz="3200" b="1" i="0" u="sng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ਭਰੋਸੇਯੋਗ ਹੈ।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D710D19B-E979-41EB-983A-2360DFF3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534988"/>
            <a:ext cx="16814800" cy="1988345"/>
          </a:xfrm>
        </p:spPr>
        <p:txBody>
          <a:bodyPr>
            <a:normAutofit/>
          </a:bodyPr>
          <a:lstStyle/>
          <a:p>
            <a:pPr algn="l" rtl="0"/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ਹਰੇ ਫਲੈਗ</a:t>
            </a:r>
            <a:r>
              <a:rPr lang="en-US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ਅਤੇ ਲਾਲ ਫਲੈਗ ਕੀ ਹੁੰਦੇ ਹਨ</a:t>
            </a:r>
            <a:r>
              <a:rPr lang="en-US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  <a:r>
              <a:rPr lang="pa" sz="36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</a:p>
        </p:txBody>
      </p:sp>
      <p:pic>
        <p:nvPicPr>
          <p:cNvPr id="94" name="Graphic 93" descr="Flag">
            <a:extLst>
              <a:ext uri="{FF2B5EF4-FFF2-40B4-BE49-F238E27FC236}">
                <a16:creationId xmlns:a16="http://schemas.microsoft.com/office/drawing/2014/main" id="{FBBD9E27-46AE-4C12-9C12-C2131517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3041" y="918824"/>
            <a:ext cx="1106111" cy="1106111"/>
          </a:xfrm>
          <a:prstGeom prst="rect">
            <a:avLst/>
          </a:prstGeom>
        </p:spPr>
      </p:pic>
      <p:pic>
        <p:nvPicPr>
          <p:cNvPr id="95" name="Graphic 94" descr="Flag">
            <a:extLst>
              <a:ext uri="{FF2B5EF4-FFF2-40B4-BE49-F238E27FC236}">
                <a16:creationId xmlns:a16="http://schemas.microsoft.com/office/drawing/2014/main" id="{3616E1CA-88C2-4C34-B7E2-B26B5BE94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19210" y="918824"/>
            <a:ext cx="1106111" cy="11061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F8C80-9540-4007-9420-CCC87E62CB0D}"/>
              </a:ext>
            </a:extLst>
          </p:cNvPr>
          <p:cNvGrpSpPr/>
          <p:nvPr/>
        </p:nvGrpSpPr>
        <p:grpSpPr>
          <a:xfrm>
            <a:off x="3321820" y="4663015"/>
            <a:ext cx="11928152" cy="771111"/>
            <a:chOff x="3480844" y="5369699"/>
            <a:chExt cx="11928152" cy="771111"/>
          </a:xfrm>
        </p:grpSpPr>
        <p:pic>
          <p:nvPicPr>
            <p:cNvPr id="10" name="Graphic 9" descr="Flag">
              <a:extLst>
                <a:ext uri="{FF2B5EF4-FFF2-40B4-BE49-F238E27FC236}">
                  <a16:creationId xmlns:a16="http://schemas.microsoft.com/office/drawing/2014/main" id="{ED132F6F-76EC-45DE-935D-C03DBBA36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80844" y="5379241"/>
              <a:ext cx="697558" cy="697558"/>
            </a:xfrm>
            <a:prstGeom prst="rect">
              <a:avLst/>
            </a:prstGeom>
          </p:spPr>
        </p:pic>
        <p:pic>
          <p:nvPicPr>
            <p:cNvPr id="97" name="Graphic 96" descr="Confused face with no fill">
              <a:extLst>
                <a:ext uri="{FF2B5EF4-FFF2-40B4-BE49-F238E27FC236}">
                  <a16:creationId xmlns:a16="http://schemas.microsoft.com/office/drawing/2014/main" id="{85171C4B-0F44-4F56-8C44-1368837F5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637885" y="5369699"/>
              <a:ext cx="771111" cy="77111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BF26AD-446C-48D9-9F88-C8770EA6AF66}"/>
              </a:ext>
            </a:extLst>
          </p:cNvPr>
          <p:cNvGrpSpPr/>
          <p:nvPr/>
        </p:nvGrpSpPr>
        <p:grpSpPr>
          <a:xfrm>
            <a:off x="3125035" y="2954977"/>
            <a:ext cx="12185472" cy="1107996"/>
            <a:chOff x="3873165" y="4047177"/>
            <a:chExt cx="12185472" cy="1107996"/>
          </a:xfrm>
        </p:grpSpPr>
        <p:pic>
          <p:nvPicPr>
            <p:cNvPr id="9" name="Graphic 8" descr="Flag">
              <a:extLst>
                <a:ext uri="{FF2B5EF4-FFF2-40B4-BE49-F238E27FC236}">
                  <a16:creationId xmlns:a16="http://schemas.microsoft.com/office/drawing/2014/main" id="{3F62FE4A-3744-4F95-8E18-FD7D37411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73165" y="4305399"/>
              <a:ext cx="697558" cy="697558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61561E0-4B8C-46F5-9EB9-203AEA06FD71}"/>
                </a:ext>
              </a:extLst>
            </p:cNvPr>
            <p:cNvSpPr/>
            <p:nvPr/>
          </p:nvSpPr>
          <p:spPr>
            <a:xfrm>
              <a:off x="15013361" y="4047177"/>
              <a:ext cx="104527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pa" sz="6600" b="0" i="0" u="none" baseline="0" dirty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91284B-6B97-40BE-9B6B-2640214CB618}"/>
              </a:ext>
            </a:extLst>
          </p:cNvPr>
          <p:cNvSpPr txBox="1">
            <a:spLocks/>
          </p:cNvSpPr>
          <p:nvPr/>
        </p:nvSpPr>
        <p:spPr>
          <a:xfrm>
            <a:off x="1257301" y="4663529"/>
            <a:ext cx="15013213" cy="1107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50000"/>
              </a:lnSpc>
              <a:spcAft>
                <a:spcPts val="1200"/>
              </a:spcAft>
              <a:buClrTx/>
            </a:pP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ਲਾਲ ਫਲੈਗ</a:t>
            </a:r>
            <a:r>
              <a:rPr lang="en-US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ਉਹ ਪ੍ਰਤੀਕ ਹੁੰਦੇ ਹਨ ਜੋ ਸੁਝਾਅ ਦਿੰਦੇ ਹਨ ਕਿ ਵੈਬਸਾਈਟ </a:t>
            </a:r>
            <a:r>
              <a:rPr lang="pa" sz="3200" b="1" i="0" u="sng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ਘੱਟ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ਭਰੋਸੇਯੋਗ ਹੈ।</a:t>
            </a:r>
          </a:p>
        </p:txBody>
      </p:sp>
    </p:spTree>
    <p:extLst>
      <p:ext uri="{BB962C8B-B14F-4D97-AF65-F5344CB8AC3E}">
        <p14:creationId xmlns:p14="http://schemas.microsoft.com/office/powerpoint/2010/main" val="1763327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9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0E0A-0CFC-4E12-8365-963F96E3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594662"/>
            <a:ext cx="16205200" cy="1988345"/>
          </a:xfrm>
        </p:spPr>
        <p:txBody>
          <a:bodyPr>
            <a:normAutofit/>
          </a:bodyPr>
          <a:lstStyle/>
          <a:p>
            <a:pPr algn="l" rtl="0"/>
            <a:r>
              <a:rPr lang="pa" sz="55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ਸਾਰਾਂਸ਼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6BF64ED0-A7A9-4798-B445-4FB69361F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79620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A39B6F7-C539-4B63-B4D9-F8E5D97BA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92" r="29857" b="3369"/>
          <a:stretch/>
        </p:blipFill>
        <p:spPr>
          <a:xfrm>
            <a:off x="5286291" y="2420441"/>
            <a:ext cx="7715417" cy="64852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7BACF7-9DB4-436E-80B8-922E86454248}"/>
              </a:ext>
            </a:extLst>
          </p:cNvPr>
          <p:cNvSpPr/>
          <p:nvPr/>
        </p:nvSpPr>
        <p:spPr>
          <a:xfrm>
            <a:off x="11281211" y="8610431"/>
            <a:ext cx="18906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1050" b="0" i="0" u="none" baseline="0">
                <a:solidFill>
                  <a:schemeClr val="bg1">
                    <a:lumMod val="65000"/>
                  </a:schemeClr>
                </a:solidFill>
              </a:rPr>
              <a:t>(Wavebreakmedia, n.d.(c))</a:t>
            </a:r>
          </a:p>
        </p:txBody>
      </p:sp>
    </p:spTree>
    <p:extLst>
      <p:ext uri="{BB962C8B-B14F-4D97-AF65-F5344CB8AC3E}">
        <p14:creationId xmlns:p14="http://schemas.microsoft.com/office/powerpoint/2010/main" val="3354432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3C07E6-7D4E-42E3-892F-965AD20BFF5B}"/>
              </a:ext>
            </a:extLst>
          </p:cNvPr>
          <p:cNvSpPr txBox="1"/>
          <p:nvPr/>
        </p:nvSpPr>
        <p:spPr>
          <a:xfrm>
            <a:off x="1245784" y="810047"/>
            <a:ext cx="1641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Aft>
                <a:spcPts val="600"/>
              </a:spcAft>
            </a:pPr>
            <a:r>
              <a:rPr lang="pa" sz="40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ਸਮੀਖਿਆ: </a:t>
            </a:r>
            <a:r>
              <a:rPr lang="pa" sz="40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 ਭਰੋਸੇਮੰਦ ਅਤੇ ਘੱਟ ਭਰੋਸੇਮੰਦ ਆਨਲਾਈਨ ਸਿਹਤ ਸੰਭਾਲ ਜਾਣਕਾਰੀ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2C4A8-BDC8-40E2-A0DE-13CBF77986AE}"/>
              </a:ext>
            </a:extLst>
          </p:cNvPr>
          <p:cNvSpPr txBox="1"/>
          <p:nvPr/>
        </p:nvSpPr>
        <p:spPr>
          <a:xfrm>
            <a:off x="1262835" y="3371721"/>
            <a:ext cx="5946347" cy="5693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2800" b="0" i="0" u="none" baseline="0" dirty="0"/>
              <a:t>ਘੱਟ ਭਰੋਸੇਯੋਗ ਜਾਣਕਾਰੀ:</a:t>
            </a:r>
          </a:p>
          <a:p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ਸਿੱਖਿਅਤ ਕਰਨ ਅਤੇ ਸਹੀ ਜਾਣਕਾਰੀ ਸਾਂਝੀ ਕਰਨ ਦੀ ਕੋਸ਼ਿਸ਼ ਕਰਦਾ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ਇਹ ਮਾਹਰਾਂ ਵੱਲੋਂ ਹੁੰਦੀ ਹੈ, ਅਤੇ ਦੂਜੇ ਮਾਹਰਾਂ ਦੁਆਰਾ ਵੀ ਇਸਦੀ ਜਾਂਚ ਕੀਤੀ ਜਾਂਦੀ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ਇਹ ਮੌਜੂਦਾ ਅਤੇ ਅੱਪ ਟੂ ਡੇਟ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 dirty="0"/>
              <a:t>ਵੈਬਸਾਈਟ ਦੇ ਸੰਭਾਵੀ ਅੰਤ: website</a:t>
            </a:r>
            <a:r>
              <a:rPr lang="pa" sz="2800" b="1" i="0" u="none" baseline="0" dirty="0"/>
              <a:t>.gov</a:t>
            </a:r>
            <a:r>
              <a:rPr lang="pa" sz="2800" b="0" i="0" u="none" baseline="0" dirty="0"/>
              <a:t>, website</a:t>
            </a:r>
            <a:r>
              <a:rPr lang="pa" sz="2800" b="1" i="0" u="none" baseline="0" dirty="0"/>
              <a:t>.org</a:t>
            </a:r>
            <a:r>
              <a:rPr lang="pa" sz="2800" b="0" i="0" u="none" baseline="0" dirty="0"/>
              <a:t>, website</a:t>
            </a:r>
            <a:r>
              <a:rPr lang="pa" sz="2800" b="1" i="0" u="none" baseline="0" dirty="0"/>
              <a:t>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EBD5B-230F-450D-94A7-4120CD0C6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182" y="4069363"/>
            <a:ext cx="914479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ABA74-E12C-42C3-94AF-D52C50FF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1" y="5336216"/>
            <a:ext cx="914479" cy="914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8A168-3715-4800-BA27-BE114ECF0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182" y="6525834"/>
            <a:ext cx="914479" cy="9144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D5B122-92F3-4DD7-B43F-A8C4D6E364EF}"/>
              </a:ext>
            </a:extLst>
          </p:cNvPr>
          <p:cNvSpPr txBox="1"/>
          <p:nvPr/>
        </p:nvSpPr>
        <p:spPr>
          <a:xfrm>
            <a:off x="9595900" y="3447648"/>
            <a:ext cx="6270144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2800" b="0" i="0" u="none" baseline="0"/>
              <a:t>ਘੱਟ ਭਰੋਸੇਯੋਗ ਜਾਣਕਾਰੀ: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ਪੈਸਾ ਪ੍ਰਾਪਤ ਕਰਨ ਜਾਂ ਉਤਪਾਦ ਵੇਚਣ ਦੀ ਕੋਸ਼ਿਸ਼ ਕਰਦਾ ਹੈ। 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ਮਾਹਰਾਂ ਤੋਂ ਨਹੀਂ ਹੈ, ਅਤੇ ਦੂਜੇ ਮਾਹਰਾਂ ਦੁਆਰਾ ਜਾਂਚ ਨਹੀਂ ਕੀਤੀ ਜਾਂਦੀ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ਅਪ ਟੂ ਡੇਟ ਨਹੀਂ ਹੈ ਅਤੇ ਇਸ ਵਿੱਚ ਗਲਤ ਜਾਣਕਾਰੀ ਹੋ ਸਕਦੀ ਹੈ। 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28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2800" b="0" i="0" u="none" baseline="0"/>
              <a:t>ਵੈਬਸਾਈਟ ਦੇ ਸੰਭਾਵੀ ਅੰਤ: website</a:t>
            </a:r>
            <a:r>
              <a:rPr lang="pa" sz="2800" b="1" i="0" u="none" baseline="0"/>
              <a:t>.com</a:t>
            </a:r>
          </a:p>
        </p:txBody>
      </p:sp>
      <p:pic>
        <p:nvPicPr>
          <p:cNvPr id="28" name="Graphic 27" descr="Dollar">
            <a:extLst>
              <a:ext uri="{FF2B5EF4-FFF2-40B4-BE49-F238E27FC236}">
                <a16:creationId xmlns:a16="http://schemas.microsoft.com/office/drawing/2014/main" id="{5A91841D-A4EA-4811-8382-EC740B919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74673" y="4069442"/>
            <a:ext cx="914400" cy="914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DD1B025-9F43-4285-AE26-2EF95C678641}"/>
              </a:ext>
            </a:extLst>
          </p:cNvPr>
          <p:cNvGrpSpPr/>
          <p:nvPr/>
        </p:nvGrpSpPr>
        <p:grpSpPr>
          <a:xfrm>
            <a:off x="15913538" y="6606055"/>
            <a:ext cx="1224514" cy="1148072"/>
            <a:chOff x="16305268" y="7969863"/>
            <a:chExt cx="1224514" cy="114807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0978FE-AA00-4AF8-A8F6-AA06916E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6403" y="8086660"/>
              <a:ext cx="914479" cy="914479"/>
            </a:xfrm>
            <a:prstGeom prst="rect">
              <a:avLst/>
            </a:prstGeom>
          </p:spPr>
        </p:pic>
        <p:sp>
          <p:nvSpPr>
            <p:cNvPr id="21" name="&quot;Not Allowed&quot; Symbol 20">
              <a:extLst>
                <a:ext uri="{FF2B5EF4-FFF2-40B4-BE49-F238E27FC236}">
                  <a16:creationId xmlns:a16="http://schemas.microsoft.com/office/drawing/2014/main" id="{601AF363-666E-4B16-BE97-69FB12E4AFF0}"/>
                </a:ext>
              </a:extLst>
            </p:cNvPr>
            <p:cNvSpPr/>
            <p:nvPr/>
          </p:nvSpPr>
          <p:spPr>
            <a:xfrm>
              <a:off x="16305268" y="7969863"/>
              <a:ext cx="1224514" cy="1148072"/>
            </a:xfrm>
            <a:prstGeom prst="noSmoking">
              <a:avLst>
                <a:gd name="adj" fmla="val 700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EA5B5B-0914-4A7B-A732-F52EB8BB315D}"/>
              </a:ext>
            </a:extLst>
          </p:cNvPr>
          <p:cNvGrpSpPr/>
          <p:nvPr/>
        </p:nvGrpSpPr>
        <p:grpSpPr>
          <a:xfrm>
            <a:off x="15913538" y="5196236"/>
            <a:ext cx="1224514" cy="1148072"/>
            <a:chOff x="16305268" y="6560044"/>
            <a:chExt cx="1224514" cy="11480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164123-05F3-4BF9-8B7C-97978BB23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66324" y="6608089"/>
              <a:ext cx="914479" cy="914479"/>
            </a:xfrm>
            <a:prstGeom prst="rect">
              <a:avLst/>
            </a:prstGeom>
          </p:spPr>
        </p:pic>
        <p:sp>
          <p:nvSpPr>
            <p:cNvPr id="22" name="&quot;Not Allowed&quot; Symbol 21">
              <a:extLst>
                <a:ext uri="{FF2B5EF4-FFF2-40B4-BE49-F238E27FC236}">
                  <a16:creationId xmlns:a16="http://schemas.microsoft.com/office/drawing/2014/main" id="{88F2D642-BF2C-4204-A88A-7596FBC415C4}"/>
                </a:ext>
              </a:extLst>
            </p:cNvPr>
            <p:cNvSpPr/>
            <p:nvPr/>
          </p:nvSpPr>
          <p:spPr>
            <a:xfrm>
              <a:off x="16305268" y="6560044"/>
              <a:ext cx="1224514" cy="1148072"/>
            </a:xfrm>
            <a:prstGeom prst="noSmoking">
              <a:avLst>
                <a:gd name="adj" fmla="val 700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a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E2BEFB8-1823-4994-A924-7AA03C008FE3}"/>
              </a:ext>
            </a:extLst>
          </p:cNvPr>
          <p:cNvSpPr/>
          <p:nvPr/>
        </p:nvSpPr>
        <p:spPr>
          <a:xfrm>
            <a:off x="4365140" y="1747004"/>
            <a:ext cx="12234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pa" sz="9600" b="0" i="0" u="none" baseline="0">
                <a:solidFill>
                  <a:srgbClr val="00FF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24" name="Graphic 23" descr="Flag">
            <a:extLst>
              <a:ext uri="{FF2B5EF4-FFF2-40B4-BE49-F238E27FC236}">
                <a16:creationId xmlns:a16="http://schemas.microsoft.com/office/drawing/2014/main" id="{063BABEA-99E9-405E-A1A9-15ED3963E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60763" y="1980289"/>
            <a:ext cx="1106111" cy="1106111"/>
          </a:xfrm>
          <a:prstGeom prst="rect">
            <a:avLst/>
          </a:prstGeom>
        </p:spPr>
      </p:pic>
      <p:pic>
        <p:nvPicPr>
          <p:cNvPr id="25" name="Graphic 24" descr="Confused face with no fill">
            <a:extLst>
              <a:ext uri="{FF2B5EF4-FFF2-40B4-BE49-F238E27FC236}">
                <a16:creationId xmlns:a16="http://schemas.microsoft.com/office/drawing/2014/main" id="{0B816EC0-23B0-4FA3-8DFC-C21AE331D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94296" y="1938328"/>
            <a:ext cx="1148072" cy="1148072"/>
          </a:xfrm>
          <a:prstGeom prst="rect">
            <a:avLst/>
          </a:prstGeom>
        </p:spPr>
      </p:pic>
      <p:pic>
        <p:nvPicPr>
          <p:cNvPr id="26" name="Graphic 25" descr="Flag">
            <a:extLst>
              <a:ext uri="{FF2B5EF4-FFF2-40B4-BE49-F238E27FC236}">
                <a16:creationId xmlns:a16="http://schemas.microsoft.com/office/drawing/2014/main" id="{828F520C-A16A-4C83-A28A-B8F27B8099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85866" y="1978778"/>
            <a:ext cx="1106111" cy="1106111"/>
          </a:xfrm>
          <a:prstGeom prst="rect">
            <a:avLst/>
          </a:prstGeom>
        </p:spPr>
      </p:pic>
      <p:graphicFrame>
        <p:nvGraphicFramePr>
          <p:cNvPr id="31" name="Table 3">
            <a:extLst>
              <a:ext uri="{FF2B5EF4-FFF2-40B4-BE49-F238E27FC236}">
                <a16:creationId xmlns:a16="http://schemas.microsoft.com/office/drawing/2014/main" id="{E5C8C045-11D3-4ACD-91D4-CDAE071AC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828838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kern="1200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kern="1200" baseline="0">
                          <a:solidFill>
                            <a:srgbClr val="003366"/>
                          </a:solidFill>
                          <a:latin typeface="+mn-lt"/>
                          <a:ea typeface="+mn-ea"/>
                          <a:cs typeface="+mn-cs"/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661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04C7-7C17-4254-A3DC-212A3B150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311400"/>
            <a:ext cx="15773400" cy="7454900"/>
          </a:xfrm>
        </p:spPr>
        <p:txBody>
          <a:bodyPr>
            <a:normAutofit fontScale="85000" lnSpcReduction="10000"/>
          </a:bodyPr>
          <a:lstStyle/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Altmann, G. (n.d.). [No title].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2"/>
              </a:rPr>
              <a:t>https://pixabay.com/photos/heart-curve-health-healthy-pulse-3689233/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ਤੋਂ ਪ੍ਰਾਪਤ ਕੀਤਾ ਗਿਆ</a:t>
            </a:r>
            <a:endParaRPr lang="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ਲੇਖਕ ਅਗਿਆਤ। (n.d.). </a:t>
            </a:r>
            <a:r>
              <a:rPr lang="pa" sz="2000" b="0" i="1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ਸਿਹਤ ਸੰਭਾਲ ਸਹੂਲਤ ਪ੍ਰਬੰਧਨ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।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3"/>
              </a:rPr>
              <a:t>https://www.pinclipart.com/downpngs/TobJxm_healthcare-facility-management-clipart/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ਤੋਂ ਪ੍ਰਾਪਤ ਕੀਤਾ ਗਿਆ </a:t>
            </a: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DragonImages. (n.d.). </a:t>
            </a:r>
            <a:r>
              <a:rPr lang="pa" sz="2000" b="0" i="1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ਕੰਪਿਊਟਰ 'ਤੇ ਕੰਮ ਕਰਦੀ ਸੀਨੀਅਰ ਔਰਤ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।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4"/>
              </a:rPr>
              <a:t>https://elements.envato.com/senior-woman-working-on-computer-78ESECB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ਤੋਂ ਪ੍ਰਾਪਤ ਕੀਤਾ ਗਿਆ </a:t>
            </a: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Dumlao, N. (2020). [No title].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5"/>
              </a:rPr>
              <a:t>https://unsplash.com/photos/bRdRUUtbxO0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ਤੋਂ ਪ੍ਰਾਪਤ ਕੀਤਾ ਗਿਆ</a:t>
            </a:r>
            <a:endParaRPr lang="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KaikaTaaK. (n.d.). </a:t>
            </a:r>
            <a:r>
              <a:rPr lang="pa" sz="2000" b="0" i="1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ਸਪਸ਼ਟ ਬਜ਼ੁਰਗ ਏਸ਼ੀਆਈ ਸੇਵਾਮੁਕਤ ਜੋੜਾ ਆਨਲਾਈਨ ਪੈਸੇ ਟ੍ਰਾਂਸਫਰ ਕਰਨ ਲਈ ਟੈਬਲੇਟ ਕੰਪਿਊਟਰ ਦੀ ਵਰਤੋਂ ਕਰਦਾ ਹੈ।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6"/>
              </a:rPr>
              <a:t>https://elements.envato.com/candid-old-asian-retired-couple-use-tablet-compute-DWLH8SH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ਤੋਂ ਪ੍ਰਾਪਤ ਕੀਤਾ ਗਿਆ</a:t>
            </a:r>
            <a:endParaRPr lang="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Poungsaed_eco. (n.d.). </a:t>
            </a:r>
            <a:r>
              <a:rPr lang="pa" sz="2000" b="0" i="1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ਬਜ਼ੁਰਗ ਜੋੜੇ ਆਨਲਾਈਨ ਖਰੀਦਦਾਰੀ ਅਤੇ ਭੁਗਤਾਨ ਲਈ ਲੈਪਟਾਪ ਦੀ ਵਰਤੋਂ ਕਰਨ ਦਾ ਅਭਿਆਸ ਕਰਦੇ ਹਨ।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7"/>
              </a:rPr>
              <a:t>https://elements.envato.com/old-couples-practice-using-laptops-for-online-shop-2ZW59R4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ਤੋਂ ਪ੍ਰਾਪਤ ਕੀਤਾ ਗਿਆ </a:t>
            </a: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Rawf8. (n.d.). </a:t>
            </a:r>
            <a:r>
              <a:rPr lang="pa" sz="2000" b="0" i="1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ਗੁਲਾਬੀ ਪਿੱਠਭੂਮੀ 'ਤੇ ਲਾਲ ਸਫੈਦ ਰੰਗ ਦੇ ਕੈਪਸੂਲਾਂ ਵਾਲੀ ਦਵਾਈ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।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8"/>
              </a:rPr>
              <a:t>https://elements.envato.com/red-white-color-capsules-medication-on-pink-backgr-SANN4SD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ਤੋਂ ਪ੍ਰਾਪਤ ਕੀਤਾ ਗਿਆ</a:t>
            </a:r>
            <a:endParaRPr lang="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Seventyfourimages. (n.d.). </a:t>
            </a:r>
            <a:r>
              <a:rPr lang="pa" sz="2000" b="0" i="1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ਬਲੱਡ ਪ੍ਰੈਸ਼ਰ ਨੂੰ ਮਾਪਣਾ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।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9"/>
              </a:rPr>
              <a:t>https://elements.envato.com/measuring-blood-pressure-EHGC49P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ਤੋਂ ਪ੍ਰਾਪਤ ਕੀਤਾ ਗਿਆ</a:t>
            </a:r>
            <a:endParaRPr lang="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Wavebreakmedia. (n.d.(a)) </a:t>
            </a:r>
            <a:r>
              <a:rPr lang="pa" sz="2000" b="0" i="1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ਬਾਥਰੂਮ ਵਿੱਚ ਦਵਾਈ ਲੈ ਰਿਹਾ ਬਜ਼ੁਰਗ ਆਦਮੀ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।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10"/>
              </a:rPr>
              <a:t>https://elements.envato.com/senior-man-taking-medicine-in-bathroom-DNPDVQL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ਤੋਂ ਪ੍ਰਾਪਤ ਕੀਤਾ ਗਿਆ</a:t>
            </a:r>
            <a:endParaRPr lang="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Wavebreakmedia. (n.d.(b)). </a:t>
            </a:r>
            <a:r>
              <a:rPr lang="pa" sz="2000" b="0" i="1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ਸੇਵਾਮੁਕਤ ਘਰ ਵਿਖੇ ਕਲੀਨਿਕ ਵਿੱਚ ਗਲੂਕੋਮੀਟਰ ਨਾਲ ਬਜ਼ੁਰਗ ਔਰਤ ਦੀ ਜਾਂਚ ਕਰ ਰਿਹਾ ਪਰਿਪੱਕ ਮਰਦ ਡਾਕਟਰ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।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11"/>
              </a:rPr>
              <a:t>https://elements.envato.com/mature-male-doctor-examining-senior-woman-with-glu-STH6BXC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ਤੋਂ ਪ੍ਰਾਪਤ ਕੀਤਾ ਗਿਆ</a:t>
            </a:r>
            <a:endParaRPr lang="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Wavebreakmedia. (n.d.(c)). </a:t>
            </a:r>
            <a:r>
              <a:rPr lang="pa" sz="2000" b="0" i="1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ਰਹਿਣ ਵਾਲੇ ਕਮਰੇ ਵਿੱਚ ਲੈਪਟਾਪ ਦੀ ਵਰਤੋਂ ਕਰਦਾ ਹੋਇਆ ਬਜ਼ੁਰਗ ਜੋੜਾ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। 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  <a:hlinkClick r:id="rId12"/>
              </a:rPr>
              <a:t>https://elements.envato.com/senior-couple-using-laptop-in-living-room-5TQXS9W</a:t>
            </a:r>
            <a:r>
              <a:rPr lang="pa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ਤੋਂ ਪ੍ਰਾਪਤ ਕੀਤਾ ਗਿਆ</a:t>
            </a:r>
            <a:endParaRPr lang="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a" sz="2000" b="0" i="0" u="none" baseline="0"/>
              <a:t>ਨੋਟ: ਸਲਾਈਡਾਂ 3, 8, 14, 16-29, 36-39, 41-45, 47-49 'ਤੇ iCON ਦੁਆਰਾ ਸਕ੍ਰੀਨ ਕੈਪਚਰ ਪ੍ਰਦਾਨ ਕੀਤੇ ਗਏ ਸਨ।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DF03D-AAD4-4AAE-808E-6079B6B43C65}"/>
              </a:ext>
            </a:extLst>
          </p:cNvPr>
          <p:cNvSpPr txBox="1"/>
          <p:nvPr/>
        </p:nvSpPr>
        <p:spPr>
          <a:xfrm>
            <a:off x="1245785" y="738871"/>
            <a:ext cx="16171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72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ਇਮੇਜ ਕ੍ਰੈਡਿਟਜ਼</a:t>
            </a:r>
            <a:endParaRPr lang="pa" sz="7200" kern="1200" dirty="0">
              <a:solidFill>
                <a:srgbClr val="03409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307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FBDB9F-52D0-4EA0-8BCA-F2D343A48E45}"/>
              </a:ext>
            </a:extLst>
          </p:cNvPr>
          <p:cNvSpPr txBox="1"/>
          <p:nvPr/>
        </p:nvSpPr>
        <p:spPr>
          <a:xfrm>
            <a:off x="1449659" y="639081"/>
            <a:ext cx="106429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71600" rtl="0">
              <a:buClrTx/>
            </a:pPr>
            <a:r>
              <a:rPr lang="pa" sz="9000" b="0" i="0" u="none" kern="1200" baseline="0">
                <a:solidFill>
                  <a:srgbClr val="003366"/>
                </a:solidFill>
                <a:latin typeface="Calibri" panose="020F0502020204030204"/>
                <a:ea typeface="+mn-ea"/>
                <a:cs typeface="+mn-cs"/>
              </a:rPr>
              <a:t>ਤੁਹਾਡਾ ਮੁੜ ਧੰਨਵਾਦ 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7C7EA-8585-4616-B277-90B5EEE111D1}"/>
              </a:ext>
            </a:extLst>
          </p:cNvPr>
          <p:cNvSpPr txBox="1"/>
          <p:nvPr/>
        </p:nvSpPr>
        <p:spPr>
          <a:xfrm>
            <a:off x="0" y="9783433"/>
            <a:ext cx="18288000" cy="507831"/>
          </a:xfrm>
          <a:prstGeom prst="rect">
            <a:avLst/>
          </a:prstGeom>
          <a:solidFill>
            <a:srgbClr val="002060"/>
          </a:solidFill>
        </p:spPr>
        <p:txBody>
          <a:bodyPr wrap="square" bIns="0" rtlCol="0" anchor="b" anchorCtr="0">
            <a:noAutofit/>
          </a:bodyPr>
          <a:lstStyle/>
          <a:p>
            <a:pPr algn="ctr" defTabSz="1371600" rtl="0">
              <a:buClrTx/>
            </a:pPr>
            <a:r>
              <a:rPr lang="pa" sz="2700" b="1" i="0" u="none" kern="1200" baseline="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ਬੀਸੀ ਸਿਹਤ ਮੰਤਰਾਲੇ ਦੇ ਮਰੀਜ਼ਾਂ ਦੀ ਭਾਈਵਾਲਾਂ ਵਜੋਂ ਪਹਿਲਕਦਮੀ ਦਾ ਉਹਨਾਂ ਦੇ ਸਮਰਥਨ ਲਈ ਧੰਨਵਾਦ।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D568C9-E644-4F25-BD6B-12B6E6877EB2}"/>
              </a:ext>
            </a:extLst>
          </p:cNvPr>
          <p:cNvGrpSpPr/>
          <p:nvPr/>
        </p:nvGrpSpPr>
        <p:grpSpPr>
          <a:xfrm>
            <a:off x="2138502" y="4230723"/>
            <a:ext cx="13992468" cy="1825553"/>
            <a:chOff x="1139800" y="5469144"/>
            <a:chExt cx="9328312" cy="12170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458801-96E2-4B67-8E98-EBC73DD6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8200" y="5469144"/>
              <a:ext cx="2573981" cy="12170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C71D76-D30F-4A98-885C-FE1CF4B86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800" y="5729761"/>
              <a:ext cx="1241703" cy="687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5812F5-FDD3-4A08-BDDD-D38CD63E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2657" y="5530731"/>
              <a:ext cx="4885455" cy="1131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64678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D1216-3611-40D3-B3B5-9E35F38A0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4" y="1118758"/>
            <a:ext cx="4515422" cy="1579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15499-19F2-4559-8547-F79ABFDA380A}"/>
              </a:ext>
            </a:extLst>
          </p:cNvPr>
          <p:cNvSpPr txBox="1"/>
          <p:nvPr/>
        </p:nvSpPr>
        <p:spPr>
          <a:xfrm>
            <a:off x="1672683" y="3628320"/>
            <a:ext cx="149426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69" rtl="0">
              <a:buClrTx/>
            </a:pPr>
            <a:r>
              <a:rPr lang="pa" sz="3000" b="0" i="0" u="none" kern="1200" baseline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2020 ਬ੍ਰਿਟਿਸ਼ ਕੋਲੰਬੀਆ ਯੂਨੀਵਰਸਿਟੀ।  </a:t>
            </a:r>
          </a:p>
          <a:p>
            <a:pPr algn="just" defTabSz="1371669" rtl="0">
              <a:buClrTx/>
            </a:pPr>
            <a:endParaRPr lang="pa" sz="3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1371669" rtl="0">
              <a:buClrTx/>
            </a:pPr>
            <a:r>
              <a:rPr lang="pa" sz="3000" b="0" i="0" u="none" kern="1200" baseline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ਇਹ ਕੰਮ ਕ੍ਰੀਏਟਿਵ ਕਾਮਨਜ਼ ਐਟ੍ਰਬਿਊਸ਼ਨ-ਗੈਰ-ਵਪਾਰਕ-ਨੋ ਡੇਰੀਵੇਟਿਵਜ਼ 4.0 ਅੰਤਰਰਾਸ਼ਟਰੀ ਲਾਇਸੈਂਸ (</a:t>
            </a:r>
            <a:r>
              <a:rPr lang="pa" sz="3000" b="0" i="0" u="sng" kern="1200" baseline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http://creativecommons.org/licenses/by-nc-nd/4.0/</a:t>
            </a:r>
            <a:r>
              <a:rPr lang="pa" sz="3000" b="0" i="0" u="none" kern="1200" baseline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ਦੇ ਤਹਿਤ ਲਾਇਸੰਸਸ਼ੁਦਾ ਹੈ। </a:t>
            </a:r>
          </a:p>
          <a:p>
            <a:pPr algn="l" defTabSz="1371669" rtl="0">
              <a:buClrTx/>
            </a:pPr>
            <a:endParaRPr lang="pa" sz="3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1371669" rtl="0">
              <a:buClrTx/>
            </a:pPr>
            <a:r>
              <a:rPr lang="pa" sz="3000" b="0" i="0" u="non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ਇਹ UBC ਡਿਜੀਟਲ ਐਮਰਜੈਂਸੀ ਮੈਡੀਸਨ ਦੁਆਰਾ ਤਿਆਰ ਕੀਤਾ ਗਿਆ ਸੀ। ਵਪਾਰਕ ਉੱਦੇਸ਼ਾਂ ਲਈ ਇਸ ਕੰਮ ਦੀ ਵਰਤੋਂ ਕਰਨ ਦੀ ਮਨਜ਼ੂਰੀ ਲਈ ਕਿਰਪਾ ਕਰਕੇ ਬ੍ਰਿਟਿਸ਼ ਕੋਲੰਬੀਆ ਯੂਨੀਵਰਸਿਟੀ ਦੇ ਯੂਨੀਵਰਸਿਟੀ-ਇੰਡਸਟਰੀ ਸੰਪਰਕ ਦਫ਼ਤਰ ਨਾਲ ਸੰਪਰਕ ਕਰੋ।</a:t>
            </a:r>
          </a:p>
        </p:txBody>
      </p:sp>
    </p:spTree>
    <p:extLst>
      <p:ext uri="{BB962C8B-B14F-4D97-AF65-F5344CB8AC3E}">
        <p14:creationId xmlns:p14="http://schemas.microsoft.com/office/powerpoint/2010/main" val="2426492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889E6-B285-47EF-BF82-003812CE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1" y="3169171"/>
            <a:ext cx="15013213" cy="893802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  <a:spcAft>
                <a:spcPts val="1200"/>
              </a:spcAft>
            </a:pP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ਹਰੇ ਫਲੈਗ </a:t>
            </a:r>
            <a:r>
              <a:rPr lang="en-US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ਉਹ ਪ੍ਰਤੀਕ ਹੁੰਦੇ ਹਨ ਜੋ ਸੁਝਾਅ ਦਿੰਦੇ ਹਨ ਕਿ ਵੈਬਸਾਈਟ </a:t>
            </a:r>
            <a:r>
              <a:rPr lang="pa" sz="3200" b="1" i="0" u="sng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ਭਰੋਸੇਯੋਗ ਹੈ।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D710D19B-E979-41EB-983A-2360DFF3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534988"/>
            <a:ext cx="16814800" cy="1988345"/>
          </a:xfrm>
        </p:spPr>
        <p:txBody>
          <a:bodyPr>
            <a:normAutofit/>
          </a:bodyPr>
          <a:lstStyle/>
          <a:p>
            <a:pPr algn="l" rtl="0"/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ਹਰੇ ਫਲੈਗ</a:t>
            </a:r>
            <a:r>
              <a:rPr lang="en-US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ਅਤੇ ਲਾਲ ਫਲੈਗ ਕੀ ਹੁੰਦੇ ਹਨ    </a:t>
            </a:r>
            <a:r>
              <a:rPr lang="pa" sz="32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</a:p>
        </p:txBody>
      </p:sp>
      <p:pic>
        <p:nvPicPr>
          <p:cNvPr id="94" name="Graphic 93" descr="Flag">
            <a:extLst>
              <a:ext uri="{FF2B5EF4-FFF2-40B4-BE49-F238E27FC236}">
                <a16:creationId xmlns:a16="http://schemas.microsoft.com/office/drawing/2014/main" id="{FBBD9E27-46AE-4C12-9C12-C2131517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2363" y="892320"/>
            <a:ext cx="1106111" cy="1106111"/>
          </a:xfrm>
          <a:prstGeom prst="rect">
            <a:avLst/>
          </a:prstGeom>
        </p:spPr>
      </p:pic>
      <p:pic>
        <p:nvPicPr>
          <p:cNvPr id="95" name="Graphic 94" descr="Flag">
            <a:extLst>
              <a:ext uri="{FF2B5EF4-FFF2-40B4-BE49-F238E27FC236}">
                <a16:creationId xmlns:a16="http://schemas.microsoft.com/office/drawing/2014/main" id="{3616E1CA-88C2-4C34-B7E2-B26B5BE94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19240" y="892319"/>
            <a:ext cx="1106111" cy="11061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2F8C80-9540-4007-9420-CCC87E62CB0D}"/>
              </a:ext>
            </a:extLst>
          </p:cNvPr>
          <p:cNvGrpSpPr/>
          <p:nvPr/>
        </p:nvGrpSpPr>
        <p:grpSpPr>
          <a:xfrm>
            <a:off x="3308568" y="4610007"/>
            <a:ext cx="11937324" cy="771111"/>
            <a:chOff x="3480844" y="5369699"/>
            <a:chExt cx="11937324" cy="771111"/>
          </a:xfrm>
        </p:grpSpPr>
        <p:pic>
          <p:nvPicPr>
            <p:cNvPr id="10" name="Graphic 9" descr="Flag">
              <a:extLst>
                <a:ext uri="{FF2B5EF4-FFF2-40B4-BE49-F238E27FC236}">
                  <a16:creationId xmlns:a16="http://schemas.microsoft.com/office/drawing/2014/main" id="{ED132F6F-76EC-45DE-935D-C03DBBA36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80844" y="5379241"/>
              <a:ext cx="697558" cy="697558"/>
            </a:xfrm>
            <a:prstGeom prst="rect">
              <a:avLst/>
            </a:prstGeom>
          </p:spPr>
        </p:pic>
        <p:pic>
          <p:nvPicPr>
            <p:cNvPr id="97" name="Graphic 96" descr="Confused face with no fill">
              <a:extLst>
                <a:ext uri="{FF2B5EF4-FFF2-40B4-BE49-F238E27FC236}">
                  <a16:creationId xmlns:a16="http://schemas.microsoft.com/office/drawing/2014/main" id="{85171C4B-0F44-4F56-8C44-1368837F5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647057" y="5369699"/>
              <a:ext cx="771111" cy="77111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BF26AD-446C-48D9-9F88-C8770EA6AF66}"/>
              </a:ext>
            </a:extLst>
          </p:cNvPr>
          <p:cNvGrpSpPr/>
          <p:nvPr/>
        </p:nvGrpSpPr>
        <p:grpSpPr>
          <a:xfrm>
            <a:off x="3149907" y="2954977"/>
            <a:ext cx="12106039" cy="1107996"/>
            <a:chOff x="3873165" y="4047177"/>
            <a:chExt cx="12106039" cy="1107996"/>
          </a:xfrm>
        </p:grpSpPr>
        <p:pic>
          <p:nvPicPr>
            <p:cNvPr id="9" name="Graphic 8" descr="Flag">
              <a:extLst>
                <a:ext uri="{FF2B5EF4-FFF2-40B4-BE49-F238E27FC236}">
                  <a16:creationId xmlns:a16="http://schemas.microsoft.com/office/drawing/2014/main" id="{3F62FE4A-3744-4F95-8E18-FD7D37411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73165" y="4305399"/>
              <a:ext cx="697558" cy="697558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61561E0-4B8C-46F5-9EB9-203AEA06FD71}"/>
                </a:ext>
              </a:extLst>
            </p:cNvPr>
            <p:cNvSpPr/>
            <p:nvPr/>
          </p:nvSpPr>
          <p:spPr>
            <a:xfrm>
              <a:off x="14933928" y="4047177"/>
              <a:ext cx="104527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pa" sz="6600" b="0" i="0" u="none" baseline="0" dirty="0">
                  <a:solidFill>
                    <a:srgbClr val="00FF00"/>
                  </a:solidFill>
                  <a:latin typeface="Wingdings" panose="05000000000000000000" pitchFamily="2" charset="2"/>
                  <a:ea typeface="Wingdings" panose="05000000000000000000" pitchFamily="2" charset="2"/>
                  <a:cs typeface="Wingdings" panose="05000000000000000000" pitchFamily="2" charset="2"/>
                  <a:sym typeface="Wingdings" panose="05000000000000000000" pitchFamily="2" charset="2"/>
                </a:rPr>
                <a:t>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91284B-6B97-40BE-9B6B-2640214CB618}"/>
              </a:ext>
            </a:extLst>
          </p:cNvPr>
          <p:cNvSpPr txBox="1">
            <a:spLocks/>
          </p:cNvSpPr>
          <p:nvPr/>
        </p:nvSpPr>
        <p:spPr>
          <a:xfrm>
            <a:off x="1257301" y="4663529"/>
            <a:ext cx="15013213" cy="1107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50000"/>
              </a:lnSpc>
              <a:spcAft>
                <a:spcPts val="1200"/>
              </a:spcAft>
              <a:buClrTx/>
            </a:pP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ਲਾਲ ਫਲੈਗ</a:t>
            </a:r>
            <a:r>
              <a:rPr lang="en-US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ਉਹ ਪ੍ਰਤੀਕ ਹੁੰਦੇ ਹਨ ਜੋ ਸੁਝਾਅ ਦਿੰਦੇ ਹਨ ਕਿ ਵੈਬਸਾਈਟ </a:t>
            </a:r>
            <a:r>
              <a:rPr lang="pa" sz="3200" b="1" i="0" u="sng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ਘੱਟ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ਭਰੋਸੇਯੋਗ ਹੈ।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4A791A-E600-407B-81F9-3F4245500E16}"/>
              </a:ext>
            </a:extLst>
          </p:cNvPr>
          <p:cNvGrpSpPr/>
          <p:nvPr/>
        </p:nvGrpSpPr>
        <p:grpSpPr>
          <a:xfrm>
            <a:off x="6960941" y="5938757"/>
            <a:ext cx="6411355" cy="697558"/>
            <a:chOff x="9703034" y="5673216"/>
            <a:chExt cx="6411355" cy="697558"/>
          </a:xfrm>
        </p:grpSpPr>
        <p:pic>
          <p:nvPicPr>
            <p:cNvPr id="14" name="Graphic 13" descr="Flag">
              <a:extLst>
                <a:ext uri="{FF2B5EF4-FFF2-40B4-BE49-F238E27FC236}">
                  <a16:creationId xmlns:a16="http://schemas.microsoft.com/office/drawing/2014/main" id="{0AFA508C-A69C-464D-B440-4B7A8AEE3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03034" y="5673216"/>
              <a:ext cx="697558" cy="697558"/>
            </a:xfrm>
            <a:prstGeom prst="rect">
              <a:avLst/>
            </a:prstGeom>
          </p:spPr>
        </p:pic>
        <p:pic>
          <p:nvPicPr>
            <p:cNvPr id="15" name="Graphic 14" descr="Flag">
              <a:extLst>
                <a:ext uri="{FF2B5EF4-FFF2-40B4-BE49-F238E27FC236}">
                  <a16:creationId xmlns:a16="http://schemas.microsoft.com/office/drawing/2014/main" id="{0B025366-E93D-48A0-A9B7-530A9EFA9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16831" y="5673216"/>
              <a:ext cx="697558" cy="697558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5E52D1-A37B-486B-99EF-570D2906D943}"/>
              </a:ext>
            </a:extLst>
          </p:cNvPr>
          <p:cNvSpPr txBox="1">
            <a:spLocks/>
          </p:cNvSpPr>
          <p:nvPr/>
        </p:nvSpPr>
        <p:spPr>
          <a:xfrm>
            <a:off x="1257301" y="5994175"/>
            <a:ext cx="15013213" cy="1080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50000"/>
              </a:lnSpc>
              <a:spcAft>
                <a:spcPts val="1200"/>
              </a:spcAft>
              <a:buClrTx/>
            </a:pP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ਕੁਝ ਵੈਬਸਾਈਟਾਂ ਵਿੱਚ </a:t>
            </a:r>
            <a:r>
              <a:rPr lang="pa" sz="3200" b="0" i="0" u="sng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ਕੁਝ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ਹਰੇ ਫਲੈਗ </a:t>
            </a:r>
            <a:r>
              <a:rPr lang="en-US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ਅਤੇ </a:t>
            </a:r>
            <a:r>
              <a:rPr lang="pa" sz="3200" b="0" i="0" u="sng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ਕੁਝ</a:t>
            </a:r>
            <a:r>
              <a:rPr lang="pa" sz="32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ਲਾਲ ਫਲੈਗ ਹੋ ਸਕਦੇ ਹਨ। </a:t>
            </a:r>
          </a:p>
        </p:txBody>
      </p:sp>
    </p:spTree>
    <p:extLst>
      <p:ext uri="{BB962C8B-B14F-4D97-AF65-F5344CB8AC3E}">
        <p14:creationId xmlns:p14="http://schemas.microsoft.com/office/powerpoint/2010/main" val="394803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D8A77E3E-08A2-46BF-AA9B-0BC384E2730F}"/>
              </a:ext>
            </a:extLst>
          </p:cNvPr>
          <p:cNvGrpSpPr/>
          <p:nvPr/>
        </p:nvGrpSpPr>
        <p:grpSpPr>
          <a:xfrm>
            <a:off x="959317" y="2889390"/>
            <a:ext cx="4106118" cy="3715060"/>
            <a:chOff x="916454" y="5810872"/>
            <a:chExt cx="4106118" cy="371506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981420D-C77E-4C61-B9FF-F39453C98946}"/>
                </a:ext>
              </a:extLst>
            </p:cNvPr>
            <p:cNvGrpSpPr/>
            <p:nvPr/>
          </p:nvGrpSpPr>
          <p:grpSpPr>
            <a:xfrm>
              <a:off x="916454" y="5810872"/>
              <a:ext cx="4106118" cy="3715060"/>
              <a:chOff x="12897134" y="6023780"/>
              <a:chExt cx="4106118" cy="371506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782D73B-6387-40B2-8310-638324BD0801}"/>
                  </a:ext>
                </a:extLst>
              </p:cNvPr>
              <p:cNvGrpSpPr/>
              <p:nvPr/>
            </p:nvGrpSpPr>
            <p:grpSpPr>
              <a:xfrm>
                <a:off x="12897134" y="6023780"/>
                <a:ext cx="4106118" cy="3715060"/>
                <a:chOff x="12897134" y="6023780"/>
                <a:chExt cx="4106118" cy="3715060"/>
              </a:xfrm>
            </p:grpSpPr>
            <p:pic>
              <p:nvPicPr>
                <p:cNvPr id="71" name="Graphic 70" descr="Scales of justice">
                  <a:extLst>
                    <a:ext uri="{FF2B5EF4-FFF2-40B4-BE49-F238E27FC236}">
                      <a16:creationId xmlns:a16="http://schemas.microsoft.com/office/drawing/2014/main" id="{2594CADB-54C3-40A9-81E2-FE86F0C80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01852" y="6023780"/>
                  <a:ext cx="3715060" cy="3715060"/>
                </a:xfrm>
                <a:prstGeom prst="rect">
                  <a:avLst/>
                </a:prstGeom>
              </p:spPr>
            </p:pic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1A3B700-9075-4087-BAEE-B804C713E256}"/>
                    </a:ext>
                  </a:extLst>
                </p:cNvPr>
                <p:cNvSpPr/>
                <p:nvPr/>
              </p:nvSpPr>
              <p:spPr>
                <a:xfrm>
                  <a:off x="12897134" y="6987654"/>
                  <a:ext cx="1783718" cy="1146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a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DC6AA181-DA28-49BC-87B4-85365CCF1E43}"/>
                    </a:ext>
                  </a:extLst>
                </p:cNvPr>
                <p:cNvSpPr/>
                <p:nvPr/>
              </p:nvSpPr>
              <p:spPr>
                <a:xfrm>
                  <a:off x="15219534" y="6989926"/>
                  <a:ext cx="1783718" cy="1146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a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A4EB288-D78E-41FE-9FA8-89392787B7BA}"/>
                  </a:ext>
                </a:extLst>
              </p:cNvPr>
              <p:cNvGrpSpPr/>
              <p:nvPr/>
            </p:nvGrpSpPr>
            <p:grpSpPr>
              <a:xfrm>
                <a:off x="13761748" y="6965969"/>
                <a:ext cx="155790" cy="1300452"/>
                <a:chOff x="13761748" y="6965969"/>
                <a:chExt cx="155790" cy="1300452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9B1AD558-C71E-4F54-B217-2402D001636E}"/>
                    </a:ext>
                  </a:extLst>
                </p:cNvPr>
                <p:cNvSpPr/>
                <p:nvPr/>
              </p:nvSpPr>
              <p:spPr>
                <a:xfrm rot="365437">
                  <a:off x="13761748" y="6965969"/>
                  <a:ext cx="9144" cy="12801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a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25B906FE-0415-4A4A-8E46-EF1FAF087912}"/>
                    </a:ext>
                  </a:extLst>
                </p:cNvPr>
                <p:cNvSpPr/>
                <p:nvPr/>
              </p:nvSpPr>
              <p:spPr>
                <a:xfrm rot="21219458">
                  <a:off x="13908394" y="6986261"/>
                  <a:ext cx="9144" cy="12801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a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33C0382-ACBC-459C-BD0A-EB312A0599B2}"/>
                  </a:ext>
                </a:extLst>
              </p:cNvPr>
              <p:cNvGrpSpPr/>
              <p:nvPr/>
            </p:nvGrpSpPr>
            <p:grpSpPr>
              <a:xfrm>
                <a:off x="15967143" y="6955823"/>
                <a:ext cx="155790" cy="1300452"/>
                <a:chOff x="13761748" y="6965969"/>
                <a:chExt cx="155790" cy="1300452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1EDB98B4-045C-4F68-934A-3A23BD22313A}"/>
                    </a:ext>
                  </a:extLst>
                </p:cNvPr>
                <p:cNvSpPr/>
                <p:nvPr/>
              </p:nvSpPr>
              <p:spPr>
                <a:xfrm rot="365437">
                  <a:off x="13761748" y="6965969"/>
                  <a:ext cx="9144" cy="12801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a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103721F4-CC92-4283-8362-A4CD43390F1B}"/>
                    </a:ext>
                  </a:extLst>
                </p:cNvPr>
                <p:cNvSpPr/>
                <p:nvPr/>
              </p:nvSpPr>
              <p:spPr>
                <a:xfrm rot="21219458">
                  <a:off x="13908394" y="6986261"/>
                  <a:ext cx="9144" cy="128016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a"/>
                </a:p>
              </p:txBody>
            </p:sp>
          </p:grpSp>
        </p:grpSp>
        <p:pic>
          <p:nvPicPr>
            <p:cNvPr id="20" name="Graphic 19" descr="Flag">
              <a:extLst>
                <a:ext uri="{FF2B5EF4-FFF2-40B4-BE49-F238E27FC236}">
                  <a16:creationId xmlns:a16="http://schemas.microsoft.com/office/drawing/2014/main" id="{4DB14118-587B-4234-BBB4-FEA3B792C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4580" y="6992684"/>
              <a:ext cx="697558" cy="697558"/>
            </a:xfrm>
            <a:prstGeom prst="rect">
              <a:avLst/>
            </a:prstGeom>
          </p:spPr>
        </p:pic>
        <p:pic>
          <p:nvPicPr>
            <p:cNvPr id="40" name="Graphic 39" descr="Flag">
              <a:extLst>
                <a:ext uri="{FF2B5EF4-FFF2-40B4-BE49-F238E27FC236}">
                  <a16:creationId xmlns:a16="http://schemas.microsoft.com/office/drawing/2014/main" id="{0D1CF37E-A82C-471D-AC34-93962CBF3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52868" y="7359529"/>
              <a:ext cx="697558" cy="697558"/>
            </a:xfrm>
            <a:prstGeom prst="rect">
              <a:avLst/>
            </a:prstGeom>
          </p:spPr>
        </p:pic>
        <p:pic>
          <p:nvPicPr>
            <p:cNvPr id="41" name="Graphic 40" descr="Flag">
              <a:extLst>
                <a:ext uri="{FF2B5EF4-FFF2-40B4-BE49-F238E27FC236}">
                  <a16:creationId xmlns:a16="http://schemas.microsoft.com/office/drawing/2014/main" id="{A8D2D136-2BA5-44E6-A644-B353A6064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77207" y="7357518"/>
              <a:ext cx="697558" cy="697558"/>
            </a:xfrm>
            <a:prstGeom prst="rect">
              <a:avLst/>
            </a:prstGeom>
          </p:spPr>
        </p:pic>
        <p:pic>
          <p:nvPicPr>
            <p:cNvPr id="42" name="Graphic 41" descr="Flag">
              <a:extLst>
                <a:ext uri="{FF2B5EF4-FFF2-40B4-BE49-F238E27FC236}">
                  <a16:creationId xmlns:a16="http://schemas.microsoft.com/office/drawing/2014/main" id="{2CB7C3FC-77C7-40F7-89E7-67F78DBD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7357" y="6984492"/>
              <a:ext cx="697558" cy="69755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E3C365E-3D77-4706-9814-7E37DCF15DB4}"/>
              </a:ext>
            </a:extLst>
          </p:cNvPr>
          <p:cNvGrpSpPr/>
          <p:nvPr/>
        </p:nvGrpSpPr>
        <p:grpSpPr>
          <a:xfrm>
            <a:off x="6854036" y="2867550"/>
            <a:ext cx="4106118" cy="3715060"/>
            <a:chOff x="12897134" y="6023780"/>
            <a:chExt cx="4106118" cy="371506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8205E39-BDF3-4971-8493-FF32BE5449C4}"/>
                </a:ext>
              </a:extLst>
            </p:cNvPr>
            <p:cNvGrpSpPr/>
            <p:nvPr/>
          </p:nvGrpSpPr>
          <p:grpSpPr>
            <a:xfrm>
              <a:off x="12897134" y="6023780"/>
              <a:ext cx="4106118" cy="3715060"/>
              <a:chOff x="12897134" y="6023780"/>
              <a:chExt cx="4106118" cy="3715060"/>
            </a:xfrm>
          </p:grpSpPr>
          <p:pic>
            <p:nvPicPr>
              <p:cNvPr id="56" name="Graphic 55" descr="Scales of justice">
                <a:extLst>
                  <a:ext uri="{FF2B5EF4-FFF2-40B4-BE49-F238E27FC236}">
                    <a16:creationId xmlns:a16="http://schemas.microsoft.com/office/drawing/2014/main" id="{84F3D34C-196D-4475-8D50-7E52024BB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3101852" y="6023780"/>
                <a:ext cx="3715060" cy="3715060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61283C9-D1BC-4CE4-BCE3-161BA3AAF3E1}"/>
                  </a:ext>
                </a:extLst>
              </p:cNvPr>
              <p:cNvSpPr/>
              <p:nvPr/>
            </p:nvSpPr>
            <p:spPr>
              <a:xfrm>
                <a:off x="12897134" y="6987654"/>
                <a:ext cx="1783718" cy="11464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E687AB7-B24A-4B91-BFBA-CCFA14DA5E05}"/>
                  </a:ext>
                </a:extLst>
              </p:cNvPr>
              <p:cNvSpPr/>
              <p:nvPr/>
            </p:nvSpPr>
            <p:spPr>
              <a:xfrm>
                <a:off x="15219534" y="6989926"/>
                <a:ext cx="1783718" cy="11464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2B9F79-66CE-47E4-89F2-187B9D0818AA}"/>
                </a:ext>
              </a:extLst>
            </p:cNvPr>
            <p:cNvGrpSpPr/>
            <p:nvPr/>
          </p:nvGrpSpPr>
          <p:grpSpPr>
            <a:xfrm>
              <a:off x="13761748" y="6965969"/>
              <a:ext cx="155790" cy="1300452"/>
              <a:chOff x="13761748" y="6965969"/>
              <a:chExt cx="155790" cy="1300452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AD069E9-ECD2-440D-965F-F4EA154C1B01}"/>
                  </a:ext>
                </a:extLst>
              </p:cNvPr>
              <p:cNvSpPr/>
              <p:nvPr/>
            </p:nvSpPr>
            <p:spPr>
              <a:xfrm rot="365437">
                <a:off x="13761748" y="6965969"/>
                <a:ext cx="9144" cy="12801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D316B13-6FB5-489A-BB88-4699B6C7776F}"/>
                  </a:ext>
                </a:extLst>
              </p:cNvPr>
              <p:cNvSpPr/>
              <p:nvPr/>
            </p:nvSpPr>
            <p:spPr>
              <a:xfrm rot="21219458">
                <a:off x="13908394" y="6986261"/>
                <a:ext cx="9144" cy="12801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267168E-97D8-4085-A05F-BC39878E303D}"/>
                </a:ext>
              </a:extLst>
            </p:cNvPr>
            <p:cNvGrpSpPr/>
            <p:nvPr/>
          </p:nvGrpSpPr>
          <p:grpSpPr>
            <a:xfrm>
              <a:off x="15967143" y="6955823"/>
              <a:ext cx="155790" cy="1300452"/>
              <a:chOff x="13761748" y="6965969"/>
              <a:chExt cx="155790" cy="130045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27ECAD9-CA2E-483E-B6C6-41395136D541}"/>
                  </a:ext>
                </a:extLst>
              </p:cNvPr>
              <p:cNvSpPr/>
              <p:nvPr/>
            </p:nvSpPr>
            <p:spPr>
              <a:xfrm rot="365437">
                <a:off x="13761748" y="6965969"/>
                <a:ext cx="9144" cy="12801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7144855-40F4-486B-B374-C15FE89016B4}"/>
                  </a:ext>
                </a:extLst>
              </p:cNvPr>
              <p:cNvSpPr/>
              <p:nvPr/>
            </p:nvSpPr>
            <p:spPr>
              <a:xfrm rot="21219458">
                <a:off x="13908394" y="6986261"/>
                <a:ext cx="9144" cy="12801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</p:grpSp>
        <p:pic>
          <p:nvPicPr>
            <p:cNvPr id="48" name="Graphic 47" descr="Flag">
              <a:extLst>
                <a:ext uri="{FF2B5EF4-FFF2-40B4-BE49-F238E27FC236}">
                  <a16:creationId xmlns:a16="http://schemas.microsoft.com/office/drawing/2014/main" id="{0B785CA7-7E81-4EB9-B4F9-A5ED87659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282404" y="7443064"/>
              <a:ext cx="697558" cy="697558"/>
            </a:xfrm>
            <a:prstGeom prst="rect">
              <a:avLst/>
            </a:prstGeom>
          </p:spPr>
        </p:pic>
        <p:pic>
          <p:nvPicPr>
            <p:cNvPr id="49" name="Graphic 48" descr="Flag">
              <a:extLst>
                <a:ext uri="{FF2B5EF4-FFF2-40B4-BE49-F238E27FC236}">
                  <a16:creationId xmlns:a16="http://schemas.microsoft.com/office/drawing/2014/main" id="{A5F9F0A4-73C6-4C53-9E24-A9D252413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85156" y="7427765"/>
              <a:ext cx="697558" cy="697558"/>
            </a:xfrm>
            <a:prstGeom prst="rect">
              <a:avLst/>
            </a:prstGeom>
          </p:spPr>
        </p:pic>
        <p:pic>
          <p:nvPicPr>
            <p:cNvPr id="50" name="Graphic 49" descr="Flag">
              <a:extLst>
                <a:ext uri="{FF2B5EF4-FFF2-40B4-BE49-F238E27FC236}">
                  <a16:creationId xmlns:a16="http://schemas.microsoft.com/office/drawing/2014/main" id="{D18094E8-E8F8-4967-AA63-DBB8F9A3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109495" y="7425754"/>
              <a:ext cx="697558" cy="697558"/>
            </a:xfrm>
            <a:prstGeom prst="rect">
              <a:avLst/>
            </a:prstGeom>
          </p:spPr>
        </p:pic>
        <p:pic>
          <p:nvPicPr>
            <p:cNvPr id="51" name="Graphic 50" descr="Flag">
              <a:extLst>
                <a:ext uri="{FF2B5EF4-FFF2-40B4-BE49-F238E27FC236}">
                  <a16:creationId xmlns:a16="http://schemas.microsoft.com/office/drawing/2014/main" id="{00C071EE-1EAB-433F-899F-8430A9CD7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85181" y="7434872"/>
              <a:ext cx="697558" cy="697558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8DFD4A5-A3B7-45FA-854A-101CF1364D22}"/>
              </a:ext>
            </a:extLst>
          </p:cNvPr>
          <p:cNvGrpSpPr/>
          <p:nvPr/>
        </p:nvGrpSpPr>
        <p:grpSpPr>
          <a:xfrm>
            <a:off x="12730377" y="2897582"/>
            <a:ext cx="4106118" cy="3715060"/>
            <a:chOff x="12687514" y="5819064"/>
            <a:chExt cx="4106118" cy="37150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11F645-14D0-460A-9CBB-ED3BD4AEF0F2}"/>
                </a:ext>
              </a:extLst>
            </p:cNvPr>
            <p:cNvGrpSpPr/>
            <p:nvPr/>
          </p:nvGrpSpPr>
          <p:grpSpPr>
            <a:xfrm>
              <a:off x="12687514" y="5819064"/>
              <a:ext cx="4106118" cy="3715060"/>
              <a:chOff x="12897134" y="6023780"/>
              <a:chExt cx="4106118" cy="3715060"/>
            </a:xfrm>
          </p:grpSpPr>
          <p:pic>
            <p:nvPicPr>
              <p:cNvPr id="14" name="Graphic 13" descr="Scales of justice">
                <a:extLst>
                  <a:ext uri="{FF2B5EF4-FFF2-40B4-BE49-F238E27FC236}">
                    <a16:creationId xmlns:a16="http://schemas.microsoft.com/office/drawing/2014/main" id="{7BC8B740-EF38-4A6E-A507-61A3A7E4F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3101852" y="6023780"/>
                <a:ext cx="3715060" cy="3715060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C305D0-12FC-4285-80D7-9FFA335EED9F}"/>
                  </a:ext>
                </a:extLst>
              </p:cNvPr>
              <p:cNvSpPr/>
              <p:nvPr/>
            </p:nvSpPr>
            <p:spPr>
              <a:xfrm>
                <a:off x="12897134" y="6987654"/>
                <a:ext cx="1783718" cy="11464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E715DB9-A6F3-482C-980B-E9A360CB216E}"/>
                  </a:ext>
                </a:extLst>
              </p:cNvPr>
              <p:cNvSpPr/>
              <p:nvPr/>
            </p:nvSpPr>
            <p:spPr>
              <a:xfrm>
                <a:off x="15219534" y="6989926"/>
                <a:ext cx="1783718" cy="11464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5BA23D0-4A20-4A29-9615-1AF0C10C1E25}"/>
                </a:ext>
              </a:extLst>
            </p:cNvPr>
            <p:cNvGrpSpPr/>
            <p:nvPr/>
          </p:nvGrpSpPr>
          <p:grpSpPr>
            <a:xfrm>
              <a:off x="13552128" y="6761253"/>
              <a:ext cx="155790" cy="1300452"/>
              <a:chOff x="13761748" y="6965969"/>
              <a:chExt cx="155790" cy="130045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EEAECF9-C7C9-4A0E-89EF-D0F32F235FFC}"/>
                  </a:ext>
                </a:extLst>
              </p:cNvPr>
              <p:cNvSpPr/>
              <p:nvPr/>
            </p:nvSpPr>
            <p:spPr>
              <a:xfrm rot="365437">
                <a:off x="13761748" y="6965969"/>
                <a:ext cx="9144" cy="12801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BF6C2A-AF7C-4E57-AE3F-90B054629B2A}"/>
                  </a:ext>
                </a:extLst>
              </p:cNvPr>
              <p:cNvSpPr/>
              <p:nvPr/>
            </p:nvSpPr>
            <p:spPr>
              <a:xfrm rot="21219458">
                <a:off x="13908394" y="6986261"/>
                <a:ext cx="9144" cy="12801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741F363-8DC5-4DC5-AF77-FBD3762EA4DA}"/>
                </a:ext>
              </a:extLst>
            </p:cNvPr>
            <p:cNvGrpSpPr/>
            <p:nvPr/>
          </p:nvGrpSpPr>
          <p:grpSpPr>
            <a:xfrm>
              <a:off x="15757523" y="6751107"/>
              <a:ext cx="155790" cy="1300452"/>
              <a:chOff x="13761748" y="6965969"/>
              <a:chExt cx="155790" cy="130045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DE98E87-DBB1-4CF1-A9C8-DD8C97C14979}"/>
                  </a:ext>
                </a:extLst>
              </p:cNvPr>
              <p:cNvSpPr/>
              <p:nvPr/>
            </p:nvSpPr>
            <p:spPr>
              <a:xfrm rot="365437">
                <a:off x="13761748" y="6965969"/>
                <a:ext cx="9144" cy="12801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15C3F54-E20F-4FDB-B470-F8651A8DCDE9}"/>
                  </a:ext>
                </a:extLst>
              </p:cNvPr>
              <p:cNvSpPr/>
              <p:nvPr/>
            </p:nvSpPr>
            <p:spPr>
              <a:xfrm rot="21219458">
                <a:off x="13908394" y="6986261"/>
                <a:ext cx="9144" cy="12801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a"/>
              </a:p>
            </p:txBody>
          </p:sp>
        </p:grpSp>
        <p:pic>
          <p:nvPicPr>
            <p:cNvPr id="74" name="Graphic 73" descr="Flag">
              <a:extLst>
                <a:ext uri="{FF2B5EF4-FFF2-40B4-BE49-F238E27FC236}">
                  <a16:creationId xmlns:a16="http://schemas.microsoft.com/office/drawing/2014/main" id="{BD76F071-C7DF-4241-B465-6A9F0B7FD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212976" y="6973116"/>
              <a:ext cx="697558" cy="697558"/>
            </a:xfrm>
            <a:prstGeom prst="rect">
              <a:avLst/>
            </a:prstGeom>
          </p:spPr>
        </p:pic>
        <p:pic>
          <p:nvPicPr>
            <p:cNvPr id="75" name="Graphic 74" descr="Flag">
              <a:extLst>
                <a:ext uri="{FF2B5EF4-FFF2-40B4-BE49-F238E27FC236}">
                  <a16:creationId xmlns:a16="http://schemas.microsoft.com/office/drawing/2014/main" id="{E9046901-0646-439D-A13B-E395A3E62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313968" y="7339961"/>
              <a:ext cx="697558" cy="697558"/>
            </a:xfrm>
            <a:prstGeom prst="rect">
              <a:avLst/>
            </a:prstGeom>
          </p:spPr>
        </p:pic>
        <p:pic>
          <p:nvPicPr>
            <p:cNvPr id="76" name="Graphic 75" descr="Flag">
              <a:extLst>
                <a:ext uri="{FF2B5EF4-FFF2-40B4-BE49-F238E27FC236}">
                  <a16:creationId xmlns:a16="http://schemas.microsoft.com/office/drawing/2014/main" id="{E27F741C-E68D-4661-BF52-0260B0A41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951955" y="7337950"/>
              <a:ext cx="697558" cy="697558"/>
            </a:xfrm>
            <a:prstGeom prst="rect">
              <a:avLst/>
            </a:prstGeom>
          </p:spPr>
        </p:pic>
        <p:pic>
          <p:nvPicPr>
            <p:cNvPr id="77" name="Graphic 76" descr="Flag">
              <a:extLst>
                <a:ext uri="{FF2B5EF4-FFF2-40B4-BE49-F238E27FC236}">
                  <a16:creationId xmlns:a16="http://schemas.microsoft.com/office/drawing/2014/main" id="{3028C29E-EC30-4FE0-8477-623E6EC44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815753" y="6964924"/>
              <a:ext cx="697558" cy="697558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42CC2EC-8126-4F97-90EC-48496EDBFB82}"/>
              </a:ext>
            </a:extLst>
          </p:cNvPr>
          <p:cNvSpPr txBox="1"/>
          <p:nvPr/>
        </p:nvSpPr>
        <p:spPr>
          <a:xfrm>
            <a:off x="13360388" y="6672208"/>
            <a:ext cx="31548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pa" sz="3500" b="1" i="0" u="sng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ਵੱਧ</a:t>
            </a: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ਭਰੋਸੇਯੋਗ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BBC2D45-0578-4438-A17A-F6DBCF3379BB}"/>
              </a:ext>
            </a:extLst>
          </p:cNvPr>
          <p:cNvSpPr txBox="1"/>
          <p:nvPr/>
        </p:nvSpPr>
        <p:spPr>
          <a:xfrm>
            <a:off x="1613653" y="6672208"/>
            <a:ext cx="28348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lang="pa" sz="3500" b="1" i="0" u="sng" baseline="0"/>
              <a:t>ਘੱਟ</a:t>
            </a: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ਭਰੋਸੇਯੋਗ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8287292-9483-4597-9817-124D136DDA85}"/>
              </a:ext>
            </a:extLst>
          </p:cNvPr>
          <p:cNvSpPr txBox="1"/>
          <p:nvPr/>
        </p:nvSpPr>
        <p:spPr>
          <a:xfrm>
            <a:off x="7226211" y="6430199"/>
            <a:ext cx="34549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pa" sz="3500" b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ਭਰੋਸੇਯੋਗ </a:t>
            </a:r>
            <a:r>
              <a:rPr kumimoji="0" lang="pa" sz="3500" b="1" i="0" u="sng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ਹੋ ਵੀ ਸਕਦਾ ਹੈ ਜਾਂ ਨਹੀਂ ਵੀ ਹੋ ਸਕਦਾ ਹੈ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5542580-E22B-48B3-A402-580980CA109D}"/>
              </a:ext>
            </a:extLst>
          </p:cNvPr>
          <p:cNvSpPr/>
          <p:nvPr/>
        </p:nvSpPr>
        <p:spPr>
          <a:xfrm>
            <a:off x="15588366" y="5184365"/>
            <a:ext cx="10452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6600" b="0" i="0" u="none" baseline="0">
                <a:solidFill>
                  <a:srgbClr val="00FF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88" name="Graphic 87" descr="Confused face with no fill">
            <a:extLst>
              <a:ext uri="{FF2B5EF4-FFF2-40B4-BE49-F238E27FC236}">
                <a16:creationId xmlns:a16="http://schemas.microsoft.com/office/drawing/2014/main" id="{25BA9346-8A3E-4F2B-82E2-DA4D1122D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61761" y="5397923"/>
            <a:ext cx="771111" cy="771111"/>
          </a:xfrm>
          <a:prstGeom prst="rect">
            <a:avLst/>
          </a:prstGeom>
        </p:spPr>
      </p:pic>
      <p:pic>
        <p:nvPicPr>
          <p:cNvPr id="89" name="Graphic 88" descr="Confused face with no fill">
            <a:extLst>
              <a:ext uri="{FF2B5EF4-FFF2-40B4-BE49-F238E27FC236}">
                <a16:creationId xmlns:a16="http://schemas.microsoft.com/office/drawing/2014/main" id="{A386779D-1E6C-44E1-BA80-079BE552AC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38015" y="5415695"/>
            <a:ext cx="771111" cy="771111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F8069BF8-5C84-4273-BA7B-B6A12C9A6CE9}"/>
              </a:ext>
            </a:extLst>
          </p:cNvPr>
          <p:cNvSpPr/>
          <p:nvPr/>
        </p:nvSpPr>
        <p:spPr>
          <a:xfrm>
            <a:off x="9718679" y="5215562"/>
            <a:ext cx="10452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6600" b="0" i="0" u="none" baseline="0">
                <a:solidFill>
                  <a:srgbClr val="00FF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48A34C0B-86BB-40C1-9F41-669124700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017" y="8775924"/>
            <a:ext cx="15013213" cy="770504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pa" sz="32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ਹਰੇ ਫਲੈਗ     : </a:t>
            </a:r>
            <a:r>
              <a:rPr lang="pa" sz="3200" b="1" i="0" u="sng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</a:t>
            </a:r>
            <a:r>
              <a:rPr lang="pa" sz="32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ਭਰੋਸੇਯੋਗ।                          ਲਾਲ ਫਲੈਗ    : </a:t>
            </a:r>
            <a:r>
              <a:rPr lang="pa" sz="3200" b="1" i="0" u="sng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ਘੱਟ</a:t>
            </a:r>
            <a:r>
              <a:rPr lang="pa" sz="32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ਭਰੋਸੇਯੋਗ।</a:t>
            </a:r>
          </a:p>
        </p:txBody>
      </p:sp>
      <p:pic>
        <p:nvPicPr>
          <p:cNvPr id="87" name="Graphic 86" descr="Flag">
            <a:extLst>
              <a:ext uri="{FF2B5EF4-FFF2-40B4-BE49-F238E27FC236}">
                <a16:creationId xmlns:a16="http://schemas.microsoft.com/office/drawing/2014/main" id="{39B2DE7C-C40E-4526-AC97-6F1B3D7E2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1069" y="8819952"/>
            <a:ext cx="697558" cy="697558"/>
          </a:xfrm>
          <a:prstGeom prst="rect">
            <a:avLst/>
          </a:prstGeom>
        </p:spPr>
      </p:pic>
      <p:pic>
        <p:nvPicPr>
          <p:cNvPr id="91" name="Graphic 90" descr="Flag">
            <a:extLst>
              <a:ext uri="{FF2B5EF4-FFF2-40B4-BE49-F238E27FC236}">
                <a16:creationId xmlns:a16="http://schemas.microsoft.com/office/drawing/2014/main" id="{8298C2DE-1944-497C-B818-EAF632358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8287" y="8766265"/>
            <a:ext cx="697558" cy="697558"/>
          </a:xfrm>
          <a:prstGeom prst="rect">
            <a:avLst/>
          </a:prstGeom>
        </p:spPr>
      </p:pic>
      <p:pic>
        <p:nvPicPr>
          <p:cNvPr id="92" name="Graphic 91" descr="Confused face with no fill">
            <a:extLst>
              <a:ext uri="{FF2B5EF4-FFF2-40B4-BE49-F238E27FC236}">
                <a16:creationId xmlns:a16="http://schemas.microsoft.com/office/drawing/2014/main" id="{1ADE037B-ACD9-4B7F-80F5-7A57466A45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07984" y="8775317"/>
            <a:ext cx="771111" cy="771111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1D2E2F7-830D-4014-95AF-3C045A102320}"/>
              </a:ext>
            </a:extLst>
          </p:cNvPr>
          <p:cNvSpPr/>
          <p:nvPr/>
        </p:nvSpPr>
        <p:spPr>
          <a:xfrm>
            <a:off x="6056445" y="8639275"/>
            <a:ext cx="10452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a" sz="6600" b="0" i="0" u="none" baseline="0" dirty="0">
                <a:solidFill>
                  <a:srgbClr val="00FF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95A03632-FE07-4784-BC4B-45135B05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534988"/>
            <a:ext cx="16814800" cy="1988345"/>
          </a:xfrm>
        </p:spPr>
        <p:txBody>
          <a:bodyPr>
            <a:normAutofit/>
          </a:bodyPr>
          <a:lstStyle/>
          <a:p>
            <a:pPr algn="l" rtl="0"/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ਹਰੇ ਫਲੈਗ</a:t>
            </a:r>
            <a:r>
              <a:rPr lang="en-US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</a:t>
            </a:r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ਅਤੇ ਲਾਲ ਫਲੈਗ ਕੀ ਹੁੰਦੇ ਹਨ    </a:t>
            </a:r>
            <a:r>
              <a:rPr lang="pa" sz="28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pa" sz="6000" b="0" i="0" u="none" baseline="0" dirty="0">
                <a:solidFill>
                  <a:srgbClr val="03409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</a:p>
        </p:txBody>
      </p:sp>
      <p:pic>
        <p:nvPicPr>
          <p:cNvPr id="95" name="Graphic 94" descr="Flag">
            <a:extLst>
              <a:ext uri="{FF2B5EF4-FFF2-40B4-BE49-F238E27FC236}">
                <a16:creationId xmlns:a16="http://schemas.microsoft.com/office/drawing/2014/main" id="{1BBEC100-1AB6-4A0D-B496-B5106D878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5290" y="922429"/>
            <a:ext cx="1106111" cy="1106111"/>
          </a:xfrm>
          <a:prstGeom prst="rect">
            <a:avLst/>
          </a:prstGeom>
        </p:spPr>
      </p:pic>
      <p:pic>
        <p:nvPicPr>
          <p:cNvPr id="96" name="Graphic 95" descr="Flag">
            <a:extLst>
              <a:ext uri="{FF2B5EF4-FFF2-40B4-BE49-F238E27FC236}">
                <a16:creationId xmlns:a16="http://schemas.microsoft.com/office/drawing/2014/main" id="{B6715DAC-FDDE-47A7-9B5F-24B717F7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07332" y="918635"/>
            <a:ext cx="1106111" cy="11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31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9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0E0A-0CFC-4E12-8365-963F96E3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60" y="594662"/>
            <a:ext cx="15257440" cy="1988345"/>
          </a:xfrm>
        </p:spPr>
        <p:txBody>
          <a:bodyPr>
            <a:normAutofit/>
          </a:bodyPr>
          <a:lstStyle/>
          <a:p>
            <a:pPr algn="l" rtl="0">
              <a:lnSpc>
                <a:spcPct val="100000"/>
              </a:lnSpc>
              <a:spcAft>
                <a:spcPts val="1200"/>
              </a:spcAft>
            </a:pPr>
            <a:r>
              <a:rPr lang="pa" sz="54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ਵੱਧ ਭਰੋਸੇਮੰਦ ਅਤੇ ਘੱਟ ਭਰੋਸੇਮੰਦ ਆਨਲਾਈਨ ਸਿਹਤ ਸੰਭਾਲ ਜਾਣਕਾਰੀ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F804A-563D-4EF7-AEBB-C20536F96E2E}"/>
              </a:ext>
            </a:extLst>
          </p:cNvPr>
          <p:cNvSpPr txBox="1"/>
          <p:nvPr/>
        </p:nvSpPr>
        <p:spPr>
          <a:xfrm flipH="1">
            <a:off x="5004946" y="6416341"/>
            <a:ext cx="545186" cy="2154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pa" sz="800" dirty="0"/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C3CC4855-6D54-4015-B6C6-E064DE309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839983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baseline="0">
                          <a:solidFill>
                            <a:srgbClr val="003366"/>
                          </a:solidFill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1CFE4370-B031-405E-A7EC-087E8DE58B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966" y="3072271"/>
            <a:ext cx="6026034" cy="443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3E130-4D9B-1B42-8975-CC862EF54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7" t="2628" r="6692" b="6860"/>
          <a:stretch/>
        </p:blipFill>
        <p:spPr>
          <a:xfrm>
            <a:off x="9645041" y="3072271"/>
            <a:ext cx="7302993" cy="4431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57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3C07E6-7D4E-42E3-892F-965AD20BFF5B}"/>
              </a:ext>
            </a:extLst>
          </p:cNvPr>
          <p:cNvSpPr txBox="1"/>
          <p:nvPr/>
        </p:nvSpPr>
        <p:spPr>
          <a:xfrm>
            <a:off x="1226043" y="738871"/>
            <a:ext cx="1643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a" sz="4400" b="0" i="0" u="none" kern="1200" baseline="0">
                <a:solidFill>
                  <a:srgbClr val="03409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ਵੱਧ ਭਰੋਸੇਮੰਦ ਅਤੇ ਘੱਟ ਭਰੋਸੇਮੰਦ ਆਨਲਾਈਨ ਸਿਹਤ ਸੰਭਾਲ ਜਾਣਕਾਰੀ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2C4A8-BDC8-40E2-A0DE-13CBF77986AE}"/>
              </a:ext>
            </a:extLst>
          </p:cNvPr>
          <p:cNvSpPr txBox="1"/>
          <p:nvPr/>
        </p:nvSpPr>
        <p:spPr>
          <a:xfrm>
            <a:off x="1262836" y="3494088"/>
            <a:ext cx="55626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3200" b="0" i="0" u="none" baseline="0"/>
              <a:t>ਘੱਟ ਭਰੋਸੇਯੋਗ ਜਾਣਕਾਰੀ:</a:t>
            </a:r>
          </a:p>
          <a:p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/>
              <a:t>ਸਿੱਖਿਅਤ ਕਰਨ ਅਤੇ ਸਹੀ ਜਾਣਕਾਰੀ ਸਾਂਝੀ ਕਰਨ ਦੀ ਕੋਸ਼ਿਸ਼ ਕਰਦਾ ਹੈ।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EBD5B-230F-450D-94A7-4120CD0C6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942" y="4420390"/>
            <a:ext cx="914479" cy="9144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0D5B122-92F3-4DD7-B43F-A8C4D6E364EF}"/>
              </a:ext>
            </a:extLst>
          </p:cNvPr>
          <p:cNvSpPr txBox="1"/>
          <p:nvPr/>
        </p:nvSpPr>
        <p:spPr>
          <a:xfrm>
            <a:off x="9994585" y="3436207"/>
            <a:ext cx="6270144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pa" sz="3200" b="0" i="0" u="none" baseline="0"/>
              <a:t>ਘੱਟ ਭਰੋਸੇਯੋਗ ਜਾਣਕਾਰੀ: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pa" sz="3200" dirty="0"/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pa" sz="3200" b="0" i="0" u="none" baseline="0"/>
              <a:t>ਪੈਸਾ ਪ੍ਰਾਪਤ ਕਰਨ ਜਾਂ ਉਤਪਾਦ ਵੇਚਣ ਦੀ ਕੋਸ਼ਿਸ਼ ਕਰਦਾ ਹੈ।  </a:t>
            </a:r>
          </a:p>
        </p:txBody>
      </p:sp>
      <p:pic>
        <p:nvPicPr>
          <p:cNvPr id="28" name="Graphic 27" descr="Dollar">
            <a:extLst>
              <a:ext uri="{FF2B5EF4-FFF2-40B4-BE49-F238E27FC236}">
                <a16:creationId xmlns:a16="http://schemas.microsoft.com/office/drawing/2014/main" id="{5A91841D-A4EA-4811-8382-EC740B919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66403" y="4350686"/>
            <a:ext cx="914400" cy="914400"/>
          </a:xfrm>
          <a:prstGeom prst="rect">
            <a:avLst/>
          </a:prstGeom>
        </p:spPr>
      </p:pic>
      <p:pic>
        <p:nvPicPr>
          <p:cNvPr id="17" name="Graphic 16" descr="Confused face with no fill">
            <a:extLst>
              <a:ext uri="{FF2B5EF4-FFF2-40B4-BE49-F238E27FC236}">
                <a16:creationId xmlns:a16="http://schemas.microsoft.com/office/drawing/2014/main" id="{31A2A6F0-5E4F-4C5B-BF5C-6398F5EF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94296" y="2090728"/>
            <a:ext cx="1148072" cy="1148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1E35A5-DF04-402C-A5DA-4AA4BE9EAECF}"/>
              </a:ext>
            </a:extLst>
          </p:cNvPr>
          <p:cNvSpPr/>
          <p:nvPr/>
        </p:nvSpPr>
        <p:spPr>
          <a:xfrm>
            <a:off x="4365140" y="1899404"/>
            <a:ext cx="12234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pa" sz="9600" b="0" i="0" u="none" baseline="0">
                <a:solidFill>
                  <a:srgbClr val="00FF00"/>
                </a:solid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8" name="Graphic 7" descr="Flag">
            <a:extLst>
              <a:ext uri="{FF2B5EF4-FFF2-40B4-BE49-F238E27FC236}">
                <a16:creationId xmlns:a16="http://schemas.microsoft.com/office/drawing/2014/main" id="{3313DED6-B314-4BC0-8D76-E3DCCB1CFA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60763" y="2132689"/>
            <a:ext cx="1106111" cy="1106111"/>
          </a:xfrm>
          <a:prstGeom prst="rect">
            <a:avLst/>
          </a:prstGeom>
        </p:spPr>
      </p:pic>
      <p:pic>
        <p:nvPicPr>
          <p:cNvPr id="24" name="Graphic 23" descr="Flag">
            <a:extLst>
              <a:ext uri="{FF2B5EF4-FFF2-40B4-BE49-F238E27FC236}">
                <a16:creationId xmlns:a16="http://schemas.microsoft.com/office/drawing/2014/main" id="{C436F338-D8C8-4F87-8447-81B735F935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85866" y="2131178"/>
            <a:ext cx="1106111" cy="1106111"/>
          </a:xfrm>
          <a:prstGeom prst="rect">
            <a:avLst/>
          </a:prstGeom>
        </p:spPr>
      </p:pic>
      <p:graphicFrame>
        <p:nvGraphicFramePr>
          <p:cNvPr id="30" name="Table 3">
            <a:extLst>
              <a:ext uri="{FF2B5EF4-FFF2-40B4-BE49-F238E27FC236}">
                <a16:creationId xmlns:a16="http://schemas.microsoft.com/office/drawing/2014/main" id="{59EA7706-DFD3-4EA2-BF6A-AF4527173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598829"/>
              </p:ext>
            </p:extLst>
          </p:nvPr>
        </p:nvGraphicFramePr>
        <p:xfrm>
          <a:off x="1121988" y="9554178"/>
          <a:ext cx="1618624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4698">
                  <a:extLst>
                    <a:ext uri="{9D8B030D-6E8A-4147-A177-3AD203B41FA5}">
                      <a16:colId xmlns:a16="http://schemas.microsoft.com/office/drawing/2014/main" val="4013130472"/>
                    </a:ext>
                  </a:extLst>
                </a:gridCol>
                <a:gridCol w="4542019">
                  <a:extLst>
                    <a:ext uri="{9D8B030D-6E8A-4147-A177-3AD203B41FA5}">
                      <a16:colId xmlns:a16="http://schemas.microsoft.com/office/drawing/2014/main" val="2590468184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3786892218"/>
                    </a:ext>
                  </a:extLst>
                </a:gridCol>
                <a:gridCol w="3326705">
                  <a:extLst>
                    <a:ext uri="{9D8B030D-6E8A-4147-A177-3AD203B41FA5}">
                      <a16:colId xmlns:a16="http://schemas.microsoft.com/office/drawing/2014/main" val="602745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/>
                      <a:r>
                        <a:rPr lang="pa" sz="2000" b="1" i="0" u="none" baseline="0">
                          <a:solidFill>
                            <a:srgbClr val="003366"/>
                          </a:solidFill>
                        </a:rPr>
                        <a:t>ਵੱਧ ਭਰੋਸੇਯੋਗ ਬਨਾਮ ਘੱਟ ਭਰੋਸੇਯੋਗ ਜਾਣਕਾਰੀ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ਵੱਧ ਭਰੋਸੇਯੋਗ ਜਾਣਕਾਰੀ ਲੱਭਣਾ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ਅਭਿਆਸ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a" sz="2000" b="0" i="0" u="none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ਸਾਰਾਂਸ਼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148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4941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44257</TotalTime>
  <Words>2688</Words>
  <Application>Microsoft Office PowerPoint</Application>
  <PresentationFormat>Custom</PresentationFormat>
  <Paragraphs>441</Paragraphs>
  <Slides>54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Raavi</vt:lpstr>
      <vt:lpstr>Wingdings</vt:lpstr>
      <vt:lpstr>Calibri Light</vt:lpstr>
      <vt:lpstr>1_Office Theme</vt:lpstr>
      <vt:lpstr>ਉੱਚ-ਗੁਣਵੱਤਾ ਵਾਲੀ ਸਿਹਤ ਜਾਣਕਾਰੀ ਨੂੰ ਆਨਲਾਈਨ ਕਿਵੇਂ ਪਛਾਣਿਆ ਜਾਵੇ  iCON ਡਿਜੀਟਲ ਸਿਹਤ ਸਾਖਰਤਾ, 2022</vt:lpstr>
      <vt:lpstr>ਪ੍ਰਵਾਨਗੀਆਂ</vt:lpstr>
      <vt:lpstr>ਵੈਬੀਨਾਰ ਦੀ ਰੂਪਰੇਖਾ:</vt:lpstr>
      <vt:lpstr>ਹਰੇ ਫਲੈਗ   ਅਤੇ ਲਾਲ ਫਲੈਗ ਕੀ ਹੁੰਦੇ ਹਨ     ?</vt:lpstr>
      <vt:lpstr>ਹਰੇ ਫਲੈਗ     ਅਤੇ ਲਾਲ ਫਲੈਗ ਕੀ ਹੁੰਦੇ ਹਨ     ?</vt:lpstr>
      <vt:lpstr>ਹਰੇ ਫਲੈਗ     ਅਤੇ ਲਾਲ ਫਲੈਗ ਕੀ ਹੁੰਦੇ ਹਨ     ?</vt:lpstr>
      <vt:lpstr>ਹਰੇ ਫਲੈਗ     ਅਤੇ ਲਾਲ ਫਲੈਗ ਕੀ ਹੁੰਦੇ ਹਨ     ?</vt:lpstr>
      <vt:lpstr>ਵੱਧ ਭਰੋਸੇਮੰਦ ਅਤੇ ਘੱਟ ਭਰੋਸੇਮੰਦ ਆਨਲਾਈਨ ਸਿਹਤ ਸੰਭਾਲ ਜਾਣਕਾਰੀ</vt:lpstr>
      <vt:lpstr>PowerPoint Presentation</vt:lpstr>
      <vt:lpstr>PowerPoint Presentation</vt:lpstr>
      <vt:lpstr>PowerPoint Presentation</vt:lpstr>
      <vt:lpstr>ਵੱਧ ਭਰੋਸੇਯੋਗ ਸਿਹਤ ਸੰਭਾਲ ਜਾਣਕਾਰੀ ਆਨਲਾਈਨ ਕਿਵੇਂ ਪ੍ਰਾਪਤ ਕੀਤੀ ਜਾਵੇ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ਵੱਧੇ ਭਰੋਸੇਯੋਗ ਸਿਹਤ ਸੰਭਾਲ ਜਾਣਕਾਰੀ ਲੱਭਣ ਦੀ ਕੋਸ਼ਿਸ਼ ਕਰੋ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ਸਾਰਾਂਸ਼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Jamin, Anne-Marie</dc:creator>
  <cp:lastModifiedBy>Vanden Broek, Jamie</cp:lastModifiedBy>
  <cp:revision>670</cp:revision>
  <dcterms:modified xsi:type="dcterms:W3CDTF">2022-02-01T01:08:30Z</dcterms:modified>
  <cp:contentStatus/>
</cp:coreProperties>
</file>