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59"/>
  </p:notesMasterIdLst>
  <p:sldIdLst>
    <p:sldId id="502" r:id="rId6"/>
    <p:sldId id="514" r:id="rId7"/>
    <p:sldId id="261" r:id="rId8"/>
    <p:sldId id="497" r:id="rId9"/>
    <p:sldId id="515" r:id="rId10"/>
    <p:sldId id="517" r:id="rId11"/>
    <p:sldId id="518" r:id="rId12"/>
    <p:sldId id="262" r:id="rId13"/>
    <p:sldId id="263" r:id="rId14"/>
    <p:sldId id="264" r:id="rId15"/>
    <p:sldId id="265" r:id="rId16"/>
    <p:sldId id="266" r:id="rId17"/>
    <p:sldId id="293" r:id="rId18"/>
    <p:sldId id="521" r:id="rId19"/>
    <p:sldId id="493" r:id="rId20"/>
    <p:sldId id="267" r:id="rId21"/>
    <p:sldId id="495" r:id="rId22"/>
    <p:sldId id="528" r:id="rId23"/>
    <p:sldId id="540" r:id="rId24"/>
    <p:sldId id="541" r:id="rId25"/>
    <p:sldId id="525" r:id="rId26"/>
    <p:sldId id="537" r:id="rId27"/>
    <p:sldId id="538" r:id="rId28"/>
    <p:sldId id="526" r:id="rId29"/>
    <p:sldId id="523" r:id="rId30"/>
    <p:sldId id="503" r:id="rId31"/>
    <p:sldId id="504" r:id="rId32"/>
    <p:sldId id="505" r:id="rId33"/>
    <p:sldId id="506" r:id="rId34"/>
    <p:sldId id="507" r:id="rId35"/>
    <p:sldId id="542" r:id="rId36"/>
    <p:sldId id="494" r:id="rId37"/>
    <p:sldId id="508" r:id="rId38"/>
    <p:sldId id="510" r:id="rId39"/>
    <p:sldId id="509" r:id="rId40"/>
    <p:sldId id="511" r:id="rId41"/>
    <p:sldId id="512" r:id="rId42"/>
    <p:sldId id="501" r:id="rId43"/>
    <p:sldId id="275" r:id="rId44"/>
    <p:sldId id="529" r:id="rId45"/>
    <p:sldId id="530" r:id="rId46"/>
    <p:sldId id="531" r:id="rId47"/>
    <p:sldId id="532" r:id="rId48"/>
    <p:sldId id="500" r:id="rId49"/>
    <p:sldId id="496" r:id="rId50"/>
    <p:sldId id="535" r:id="rId51"/>
    <p:sldId id="274" r:id="rId52"/>
    <p:sldId id="534" r:id="rId53"/>
    <p:sldId id="533" r:id="rId54"/>
    <p:sldId id="536" r:id="rId55"/>
    <p:sldId id="522" r:id="rId56"/>
    <p:sldId id="449" r:id="rId57"/>
    <p:sldId id="404" r:id="rId58"/>
  </p:sldIdLst>
  <p:sldSz cx="18288000" cy="10287000"/>
  <p:notesSz cx="6858000" cy="9144000"/>
  <p:embeddedFontLst>
    <p:embeddedFont>
      <p:font typeface="Calibri" panose="020F0502020204030204" pitchFamily="34" charset="0"/>
      <p:regular r:id="rId60"/>
      <p:bold r:id="rId61"/>
      <p:italic r:id="rId62"/>
      <p:boldItalic r:id="rId63"/>
    </p:embeddedFont>
    <p:embeddedFont>
      <p:font typeface="Calibri Light" panose="020F0302020204030204" pitchFamily="34" charset="0"/>
      <p:regular r:id="rId64"/>
      <p:italic r:id="rId65"/>
    </p:embeddedFont>
    <p:embeddedFont>
      <p:font typeface="Lora" panose="020B060402020202020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bEuqp7NWseim+dWWhxoPOQ==" hashData="iggkDCFmT5Kv0jAk4ce9gWqn24AMCsWYaPtdbfOweunp1iBev4XsgeHKeDNPU9v3Wnm9ErAnMe4FVj6mQo5YgA=="/>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scott, Lindsay HLTH:EX" initials="ALH" lastIdx="8" clrIdx="6">
    <p:extLst>
      <p:ext uri="{19B8F6BF-5375-455C-9EA6-DF929625EA0E}">
        <p15:presenceInfo xmlns:p15="http://schemas.microsoft.com/office/powerpoint/2012/main" userId="S::Lindsay.Arscott@gov.bc.ca::1886d260-7923-407a-8b6d-b2b776f6e9ce" providerId="AD"/>
      </p:ext>
    </p:extLst>
  </p:cmAuthor>
  <p:cmAuthor id="1" name="Bar, Sherry C HLTH:EX" initials="BSCH" lastIdx="20" clrIdx="0">
    <p:extLst>
      <p:ext uri="{19B8F6BF-5375-455C-9EA6-DF929625EA0E}">
        <p15:presenceInfo xmlns:p15="http://schemas.microsoft.com/office/powerpoint/2012/main" userId="S::Sherry.Bar@gov.bc.ca::4c0c82af-e228-45aa-b69b-a9bdb8043068" providerId="AD"/>
      </p:ext>
    </p:extLst>
  </p:cmAuthor>
  <p:cmAuthor id="2" name="Mangat, Jag HLTH:EX" initials="MJH" lastIdx="29" clrIdx="1">
    <p:extLst>
      <p:ext uri="{19B8F6BF-5375-455C-9EA6-DF929625EA0E}">
        <p15:presenceInfo xmlns:p15="http://schemas.microsoft.com/office/powerpoint/2012/main" userId="S::Jag.Mangat@gov.bc.ca::f00cb73f-4c43-47cb-a137-a963206c762c" providerId="AD"/>
      </p:ext>
    </p:extLst>
  </p:cmAuthor>
  <p:cmAuthor id="3" name="Vanden Broek, Jamie" initials="VBJ" lastIdx="50" clrIdx="2">
    <p:extLst>
      <p:ext uri="{19B8F6BF-5375-455C-9EA6-DF929625EA0E}">
        <p15:presenceInfo xmlns:p15="http://schemas.microsoft.com/office/powerpoint/2012/main" userId="S-1-5-21-3458574638-2780845101-4193349012-381861" providerId="AD"/>
      </p:ext>
    </p:extLst>
  </p:cmAuthor>
  <p:cmAuthor id="4" name="Jamin, Anne-Marie" initials="JA" lastIdx="2" clrIdx="3">
    <p:extLst>
      <p:ext uri="{19B8F6BF-5375-455C-9EA6-DF929625EA0E}">
        <p15:presenceInfo xmlns:p15="http://schemas.microsoft.com/office/powerpoint/2012/main" userId="S-1-5-21-3458574638-2780845101-4193349012-361866" providerId="AD"/>
      </p:ext>
    </p:extLst>
  </p:cmAuthor>
  <p:cmAuthor id="5" name="Ng, Suzanne" initials="NS" lastIdx="8" clrIdx="4">
    <p:extLst>
      <p:ext uri="{19B8F6BF-5375-455C-9EA6-DF929625EA0E}">
        <p15:presenceInfo xmlns:p15="http://schemas.microsoft.com/office/powerpoint/2012/main" userId="S-1-5-21-3458574638-2780845101-4193349012-411609" providerId="AD"/>
      </p:ext>
    </p:extLst>
  </p:cmAuthor>
  <p:cmAuthor id="6" name="Fung, Alex" initials="FA" lastIdx="3" clrIdx="5">
    <p:extLst>
      <p:ext uri="{19B8F6BF-5375-455C-9EA6-DF929625EA0E}">
        <p15:presenceInfo xmlns:p15="http://schemas.microsoft.com/office/powerpoint/2012/main" userId="S-1-5-21-3458574638-2780845101-4193349012-36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4DA"/>
    <a:srgbClr val="32B9D2"/>
    <a:srgbClr val="67CBDD"/>
    <a:srgbClr val="1E97BC"/>
    <a:srgbClr val="679CF6"/>
    <a:srgbClr val="642F04"/>
    <a:srgbClr val="00FF00"/>
    <a:srgbClr val="434343"/>
    <a:srgbClr val="002D86"/>
    <a:srgbClr val="003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42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7.fntdata"/><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2.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3.fntdata"/><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phsa.ca/Documents/Telehealth/TH_Clinical_Guidelines_Sept2015.pdf"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psbc.ca/files/pdf/PSG-Telemedicine.pdf"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phsa.ca/Documents/Telehealth/TH_Clinical_Guidelines_Sept2015.pdf"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cpsbc.ca/files/pdf/PSG-Telemedicine.pdf"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phsa.ca/Documents/Telehealth/TH_Clinical_Guidelines_Sept2015.pdf"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cpsbc.ca/files/pdf/PSG-Telemedicine.pdf"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phsa.ca/Documents/Telehealth/TH_Clinical_Guidelines_Sept2015.pdf"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cpsbc.ca/files/pdf/PSG-Telemedicine.pdf"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phsa.ca/Documents/Telehealth/TH_Clinical_Guidelines_Sept2015.pdf"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cpsbc.ca/files/pdf/PSG-Telemedicine.pdf"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94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CA"/>
              <a:t>Reduced Care Continuity</a:t>
            </a:r>
          </a:p>
          <a:p>
            <a:pPr marL="628650" lvl="1" indent="-171450" algn="l" rtl="0">
              <a:spcBef>
                <a:spcPts val="0"/>
              </a:spcBef>
              <a:spcAft>
                <a:spcPts val="0"/>
              </a:spcAft>
            </a:pPr>
            <a:r>
              <a:rPr lang="en-US" sz="3600" b="0" i="0" u="none" strike="noStrike" cap="none">
                <a:solidFill>
                  <a:schemeClr val="tx1"/>
                </a:solidFill>
                <a:latin typeface="Arial"/>
                <a:ea typeface="Arial"/>
                <a:cs typeface="Arial"/>
                <a:sym typeface="Arial"/>
              </a:rPr>
              <a:t>If you use on-demand virtual care services (i.e. seeking virtual care from any provider that is available the soonest), you are missing out on the care continuity found with your primary care provider</a:t>
            </a:r>
          </a:p>
          <a:p>
            <a:pPr marL="628650" lvl="1" indent="-171450" algn="l" rtl="0">
              <a:spcBef>
                <a:spcPts val="0"/>
              </a:spcBef>
              <a:spcAft>
                <a:spcPts val="0"/>
              </a:spcAft>
            </a:pPr>
            <a:r>
              <a:rPr lang="en-US" sz="3600" b="1" i="0" u="none" strike="noStrike" cap="none">
                <a:solidFill>
                  <a:srgbClr val="38761D"/>
                </a:solidFill>
                <a:latin typeface="Arial"/>
                <a:ea typeface="Arial"/>
                <a:cs typeface="Arial"/>
                <a:sym typeface="Arial"/>
              </a:rPr>
              <a:t>NOTE: </a:t>
            </a:r>
            <a:r>
              <a:rPr lang="en-US" sz="3600" b="0" i="0" u="none" strike="noStrike" cap="none">
                <a:solidFill>
                  <a:srgbClr val="000000"/>
                </a:solidFill>
                <a:latin typeface="Arial"/>
                <a:ea typeface="Arial"/>
                <a:cs typeface="Arial"/>
                <a:sym typeface="Arial"/>
              </a:rPr>
              <a:t>If your primary care provider is accessible virtually, they should be seen first!</a:t>
            </a:r>
          </a:p>
          <a:p>
            <a:pPr marL="628650" lvl="1" indent="-171450" algn="l" rtl="0">
              <a:spcBef>
                <a:spcPts val="0"/>
              </a:spcBef>
              <a:spcAft>
                <a:spcPts val="0"/>
              </a:spcAft>
            </a:pPr>
            <a:endParaRPr lang="en-US" sz="3600" b="0" i="0" u="none" strike="noStrike" cap="none">
              <a:solidFill>
                <a:srgbClr val="000000"/>
              </a:solidFill>
              <a:latin typeface="Arial"/>
              <a:ea typeface="Arial"/>
              <a:cs typeface="Arial"/>
              <a:sym typeface="Arial"/>
            </a:endParaRPr>
          </a:p>
          <a:p>
            <a:pPr marL="171450" lvl="0" indent="-171450" algn="l" rtl="0">
              <a:spcBef>
                <a:spcPts val="0"/>
              </a:spcBef>
              <a:spcAft>
                <a:spcPts val="0"/>
              </a:spcAft>
            </a:pPr>
            <a:r>
              <a:rPr lang="en-US" sz="3600" b="0" i="0" u="none" strike="noStrike" cap="none">
                <a:solidFill>
                  <a:srgbClr val="000000"/>
                </a:solidFill>
                <a:latin typeface="Arial"/>
                <a:ea typeface="Arial"/>
                <a:cs typeface="Arial"/>
                <a:sym typeface="Arial"/>
              </a:rPr>
              <a:t>Dealing with emergencies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3600" b="0" i="0" u="none" strike="noStrike" cap="none">
                <a:solidFill>
                  <a:schemeClr val="tx1"/>
                </a:solidFill>
                <a:latin typeface="Arial"/>
                <a:ea typeface="Arial"/>
                <a:cs typeface="Arial"/>
                <a:sym typeface="Arial"/>
              </a:rPr>
              <a:t>If a medical emergency arises, the care provider would need to direct you to a medical professional that can see you in-person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3600" b="0" i="0" u="none" strike="noStrike" cap="none">
              <a:solidFill>
                <a:schemeClr val="tx1"/>
              </a:solidFill>
              <a:latin typeface="Arial"/>
              <a:ea typeface="Arial"/>
              <a:cs typeface="Arial"/>
              <a:sym typeface="Arial"/>
            </a:endParaRPr>
          </a:p>
          <a:p>
            <a:pPr marL="171450" lvl="0" indent="-171450" algn="l" rtl="0">
              <a:spcBef>
                <a:spcPts val="0"/>
              </a:spcBef>
              <a:spcAft>
                <a:spcPts val="0"/>
              </a:spcAft>
            </a:pPr>
            <a:r>
              <a:rPr lang="en-US" sz="3600" b="0" i="0" u="none" strike="noStrike" cap="none">
                <a:solidFill>
                  <a:srgbClr val="000000"/>
                </a:solidFill>
                <a:latin typeface="Arial"/>
                <a:ea typeface="Arial"/>
                <a:cs typeface="Arial"/>
                <a:sym typeface="Arial"/>
              </a:rPr>
              <a:t>Clinical Appropriateness</a:t>
            </a:r>
          </a:p>
          <a:p>
            <a:pPr marL="628650" lvl="1" indent="-171450" algn="l" rtl="0">
              <a:spcBef>
                <a:spcPts val="0"/>
              </a:spcBef>
              <a:spcAft>
                <a:spcPts val="0"/>
              </a:spcAft>
            </a:pPr>
            <a:r>
              <a:rPr lang="en-US" sz="3600" b="0" i="0" u="none" strike="noStrike" cap="none">
                <a:solidFill>
                  <a:srgbClr val="000000"/>
                </a:solidFill>
                <a:latin typeface="Arial"/>
                <a:ea typeface="Arial"/>
                <a:cs typeface="Arial"/>
                <a:sym typeface="Arial"/>
              </a:rPr>
              <a:t>Patients may use virtual care if it is clinically appropriate ( if no in person assessment is needed), but for certain things, providers will need to see patients in person</a:t>
            </a:r>
          </a:p>
          <a:p>
            <a:pPr marL="628650" lvl="1" indent="-171450" algn="l" rtl="0">
              <a:spcBef>
                <a:spcPts val="0"/>
              </a:spcBef>
              <a:spcAft>
                <a:spcPts val="0"/>
              </a:spcAft>
            </a:pPr>
            <a:endParaRPr/>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bfbfa93a5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8bfbfa93a5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bfbfa93a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endParaRPr/>
          </a:p>
        </p:txBody>
      </p:sp>
      <p:sp>
        <p:nvSpPr>
          <p:cNvPr id="207" name="Google Shape;207;g8bfbfa93a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4392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bfbfa93a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endParaRPr/>
          </a:p>
        </p:txBody>
      </p:sp>
      <p:sp>
        <p:nvSpPr>
          <p:cNvPr id="207" name="Google Shape;207;g8bfbfa93a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416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97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2933afc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
        <p:nvSpPr>
          <p:cNvPr id="264" name="Google Shape;264;g8d2933afc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100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99bd4378c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
        <p:nvSpPr>
          <p:cNvPr id="332" name="Google Shape;332;g99bd4378c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193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99bd4378c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
        <p:nvSpPr>
          <p:cNvPr id="332" name="Google Shape;332;g99bd4378c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4475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99bd4378c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
        <p:nvSpPr>
          <p:cNvPr id="332" name="Google Shape;332;g99bd4378c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91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504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2933afc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
        <p:nvSpPr>
          <p:cNvPr id="264" name="Google Shape;264;g8d2933afc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729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2933afc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
        <p:nvSpPr>
          <p:cNvPr id="264" name="Google Shape;264;g8d2933afc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286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2933afc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
        <p:nvSpPr>
          <p:cNvPr id="264" name="Google Shape;264;g8d2933afc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7066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2933afc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
        <p:nvSpPr>
          <p:cNvPr id="264" name="Google Shape;264;g8d2933afc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801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2933afc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
        <p:nvSpPr>
          <p:cNvPr id="264" name="Google Shape;264;g8d2933afc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7199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2933afc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
        <p:nvSpPr>
          <p:cNvPr id="264" name="Google Shape;264;g8d2933afc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2725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88951" indent="-457200">
              <a:spcAft>
                <a:spcPts val="1800"/>
              </a:spcAft>
              <a:buClr>
                <a:schemeClr val="dk2"/>
              </a:buClr>
              <a:buSzPct val="110000"/>
              <a:buFont typeface="Arial" panose="020B0604020202020204" pitchFamily="34" charset="0"/>
              <a:buChar char="•"/>
            </a:pPr>
            <a:r>
              <a:rPr lang="en-US" sz="3600" b="0" i="0" u="none" strike="noStrike" cap="none">
                <a:solidFill>
                  <a:srgbClr val="000000"/>
                </a:solidFill>
                <a:latin typeface="Arial"/>
                <a:ea typeface="Lora"/>
                <a:cs typeface="Lora"/>
                <a:sym typeface="Lora"/>
              </a:rPr>
              <a:t>The </a:t>
            </a:r>
            <a:r>
              <a:rPr lang="en-US" sz="3600" b="1" i="0" u="none" strike="noStrike" cap="none">
                <a:solidFill>
                  <a:srgbClr val="000000"/>
                </a:solidFill>
                <a:latin typeface="Arial"/>
                <a:ea typeface="Lora"/>
                <a:cs typeface="Lora"/>
                <a:sym typeface="Lora"/>
              </a:rPr>
              <a:t>Pathways Medical Care Directory </a:t>
            </a:r>
            <a:r>
              <a:rPr lang="en-US" sz="3600" b="0" i="0" u="none" strike="noStrike" cap="none">
                <a:solidFill>
                  <a:srgbClr val="000000"/>
                </a:solidFill>
                <a:latin typeface="Arial"/>
                <a:ea typeface="Lora"/>
                <a:cs typeface="Lora"/>
                <a:sym typeface="Lora"/>
              </a:rPr>
              <a:t>also provides </a:t>
            </a:r>
            <a:r>
              <a:rPr lang="en-US" sz="3600" b="0" i="0" u="none" strike="noStrike" cap="none">
                <a:solidFill>
                  <a:srgbClr val="000000"/>
                </a:solidFill>
                <a:latin typeface="Arial"/>
                <a:ea typeface="Arial"/>
                <a:cs typeface="Arial"/>
                <a:sym typeface="Lora"/>
              </a:rPr>
              <a:t>an </a:t>
            </a:r>
            <a:r>
              <a:rPr lang="en-US" sz="3600" b="0" i="0" u="none" strike="noStrike" cap="none">
                <a:solidFill>
                  <a:srgbClr val="000000"/>
                </a:solidFill>
                <a:latin typeface="Arial"/>
                <a:ea typeface="Arial"/>
                <a:cs typeface="Arial"/>
                <a:sym typeface="Arial"/>
              </a:rPr>
              <a:t>online directory to find information about doctors and medical clinics in B.C. </a:t>
            </a:r>
          </a:p>
          <a:p>
            <a:pPr marL="1095402" lvl="1" indent="-571500">
              <a:spcAft>
                <a:spcPts val="2700"/>
              </a:spcAft>
              <a:buClr>
                <a:schemeClr val="dk1"/>
              </a:buClr>
              <a:buSzPct val="110000"/>
              <a:buFont typeface="Arial" panose="020B0604020202020204" pitchFamily="34" charset="0"/>
              <a:buChar char="•"/>
            </a:pPr>
            <a:r>
              <a:rPr lang="en-US" sz="3600" b="0" i="0" u="none" strike="noStrike" cap="none">
                <a:solidFill>
                  <a:srgbClr val="000000"/>
                </a:solidFill>
                <a:latin typeface="Arial"/>
                <a:ea typeface="Arial"/>
                <a:cs typeface="Arial"/>
                <a:sym typeface="Arial"/>
              </a:rPr>
              <a:t>It can also help patients find details of how to connect with doctors for virtual care by phone or video</a:t>
            </a:r>
            <a:endParaRPr lang="en-US" sz="3600" b="0" i="0" u="none" strike="noStrike" cap="none">
              <a:solidFill>
                <a:srgbClr val="000000"/>
              </a:solidFill>
              <a:latin typeface="Arial"/>
              <a:ea typeface="Arial"/>
              <a:cs typeface="Arial"/>
              <a:sym typeface="Lora"/>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201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bfbfa93a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8bfbfa93a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2375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bfbfa93a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8bfbfa93a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06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978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bfbfa93a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8bfbfa93a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61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bfbfa93a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8bfbfa93a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370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bfbfa93a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8bfbfa93a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559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992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bfbfa93a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British Columbia sets rules and regulations to ensure the safety of patients and provide quality healthcare.</a:t>
            </a:r>
            <a:endParaRPr/>
          </a:p>
          <a:p>
            <a:pPr marL="457200" lvl="0" indent="-298450" algn="l" rtl="0">
              <a:spcBef>
                <a:spcPts val="0"/>
              </a:spcBef>
              <a:spcAft>
                <a:spcPts val="0"/>
              </a:spcAft>
              <a:buSzPts val="1100"/>
              <a:buChar char="●"/>
            </a:pPr>
            <a:r>
              <a:rPr lang="en-US"/>
              <a:t>A 22-page guidelines by Provincial Health Services Authority (PHSA) keeps patients informed with information related to telemedicine.</a:t>
            </a:r>
            <a:endParaRPr/>
          </a:p>
          <a:p>
            <a:pPr marL="914400" lvl="1" indent="-298450" algn="l" rtl="0">
              <a:spcBef>
                <a:spcPts val="0"/>
              </a:spcBef>
              <a:spcAft>
                <a:spcPts val="0"/>
              </a:spcAft>
              <a:buSzPts val="1100"/>
              <a:buChar char="○"/>
            </a:pPr>
            <a:r>
              <a:rPr lang="en-US"/>
              <a:t>example of one of the guidelines is provided one the slide</a:t>
            </a:r>
            <a:endParaRPr/>
          </a:p>
          <a:p>
            <a:pPr marL="914400" lvl="1" indent="-298450" algn="l" rtl="0">
              <a:spcBef>
                <a:spcPts val="0"/>
              </a:spcBef>
              <a:spcAft>
                <a:spcPts val="0"/>
              </a:spcAft>
              <a:buSzPts val="1100"/>
              <a:buChar char="○"/>
            </a:pPr>
            <a:r>
              <a:rPr lang="en-US"/>
              <a:t>For the complete list, you can visit: </a:t>
            </a:r>
            <a:r>
              <a:rPr lang="en-US">
                <a:solidFill>
                  <a:schemeClr val="dk1"/>
                </a:solidFill>
              </a:rPr>
              <a:t> </a:t>
            </a:r>
            <a:r>
              <a:rPr lang="en-US" u="sng">
                <a:solidFill>
                  <a:schemeClr val="hlink"/>
                </a:solidFill>
                <a:hlinkClick r:id="rId3"/>
              </a:rPr>
              <a:t>http://www.phsa.ca/Documents/Telehealth/TH_Clinical_Guidelines_Sept2015.pdf</a:t>
            </a:r>
            <a:endParaRPr/>
          </a:p>
          <a:p>
            <a:pPr marL="914400" lvl="0" indent="0" algn="l" rtl="0">
              <a:spcBef>
                <a:spcPts val="0"/>
              </a:spcBef>
              <a:spcAft>
                <a:spcPts val="0"/>
              </a:spcAft>
              <a:buNone/>
            </a:pPr>
            <a:endParaRPr/>
          </a:p>
          <a:p>
            <a:pPr marL="457200" lvl="0" indent="-298450" algn="l" rtl="0">
              <a:spcBef>
                <a:spcPts val="0"/>
              </a:spcBef>
              <a:spcAft>
                <a:spcPts val="0"/>
              </a:spcAft>
              <a:buSzPts val="1100"/>
              <a:buChar char="●"/>
            </a:pPr>
            <a:r>
              <a:rPr lang="en-US"/>
              <a:t>This link (optional to open) provides a detailed structure of all the practice standards that have been enforced by the College of Physicians and Surgeons of British Columbia in relation to telemedicine. If an individual wishes to speak about any issues, they can contact the College and can speak to a member of the College to seek medical advice. The link to access the document is - </a:t>
            </a:r>
            <a:r>
              <a:rPr lang="en-US" u="sng">
                <a:solidFill>
                  <a:schemeClr val="hlink"/>
                </a:solidFill>
                <a:hlinkClick r:id="rId4"/>
              </a:rPr>
              <a:t>https://www.cpsbc.ca/files/pdf/PSG-Telemedicine.pdf</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0" name="Google Shape;390;g8bfbfa93a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bfbfa93a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British Columbia sets rules and regulations to ensure the safety of patients and provide quality healthcare.</a:t>
            </a:r>
            <a:endParaRPr/>
          </a:p>
          <a:p>
            <a:pPr marL="457200" lvl="0" indent="-298450" algn="l" rtl="0">
              <a:spcBef>
                <a:spcPts val="0"/>
              </a:spcBef>
              <a:spcAft>
                <a:spcPts val="0"/>
              </a:spcAft>
              <a:buSzPts val="1100"/>
              <a:buChar char="●"/>
            </a:pPr>
            <a:r>
              <a:rPr lang="en-US"/>
              <a:t>A 22-page guidelines by Provincial Health Services Authority (PHSA) keeps patients informed with information related to telemedicine.</a:t>
            </a:r>
            <a:endParaRPr/>
          </a:p>
          <a:p>
            <a:pPr marL="914400" lvl="1" indent="-298450" algn="l" rtl="0">
              <a:spcBef>
                <a:spcPts val="0"/>
              </a:spcBef>
              <a:spcAft>
                <a:spcPts val="0"/>
              </a:spcAft>
              <a:buSzPts val="1100"/>
              <a:buChar char="○"/>
            </a:pPr>
            <a:r>
              <a:rPr lang="en-US"/>
              <a:t>example of one of the guidelines is provided one the slide</a:t>
            </a:r>
            <a:endParaRPr/>
          </a:p>
          <a:p>
            <a:pPr marL="914400" lvl="1" indent="-298450" algn="l" rtl="0">
              <a:spcBef>
                <a:spcPts val="0"/>
              </a:spcBef>
              <a:spcAft>
                <a:spcPts val="0"/>
              </a:spcAft>
              <a:buSzPts val="1100"/>
              <a:buChar char="○"/>
            </a:pPr>
            <a:r>
              <a:rPr lang="en-US"/>
              <a:t>For the complete list, you can visit: </a:t>
            </a:r>
            <a:r>
              <a:rPr lang="en-US">
                <a:solidFill>
                  <a:schemeClr val="dk1"/>
                </a:solidFill>
              </a:rPr>
              <a:t> </a:t>
            </a:r>
            <a:r>
              <a:rPr lang="en-US" u="sng">
                <a:solidFill>
                  <a:schemeClr val="hlink"/>
                </a:solidFill>
                <a:hlinkClick r:id="rId3"/>
              </a:rPr>
              <a:t>http://www.phsa.ca/Documents/Telehealth/TH_Clinical_Guidelines_Sept2015.pdf</a:t>
            </a:r>
            <a:endParaRPr/>
          </a:p>
          <a:p>
            <a:pPr marL="914400" lvl="0" indent="0" algn="l" rtl="0">
              <a:spcBef>
                <a:spcPts val="0"/>
              </a:spcBef>
              <a:spcAft>
                <a:spcPts val="0"/>
              </a:spcAft>
              <a:buNone/>
            </a:pPr>
            <a:endParaRPr/>
          </a:p>
          <a:p>
            <a:pPr marL="457200" lvl="0" indent="-298450" algn="l" rtl="0">
              <a:spcBef>
                <a:spcPts val="0"/>
              </a:spcBef>
              <a:spcAft>
                <a:spcPts val="0"/>
              </a:spcAft>
              <a:buSzPts val="1100"/>
              <a:buChar char="●"/>
            </a:pPr>
            <a:r>
              <a:rPr lang="en-US"/>
              <a:t>This link (optional to open) provides a detailed structure of all the practice standards that have been enforced by the College of Physicians and Surgeons of British Columbia in relation to telemedicine. If an individual wishes to speak about any issues, they can contact the College and can speak to a member of the College to seek medical advice. The link to access the document is - </a:t>
            </a:r>
            <a:r>
              <a:rPr lang="en-US" u="sng">
                <a:solidFill>
                  <a:schemeClr val="hlink"/>
                </a:solidFill>
                <a:hlinkClick r:id="rId4"/>
              </a:rPr>
              <a:t>https://www.cpsbc.ca/files/pdf/PSG-Telemedicine.pdf</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0" name="Google Shape;390;g8bfbfa93a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239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bfbfa93a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British Columbia sets rules and regulations to ensure the safety of patients and provide quality healthcare.</a:t>
            </a:r>
            <a:endParaRPr/>
          </a:p>
          <a:p>
            <a:pPr marL="457200" lvl="0" indent="-298450" algn="l" rtl="0">
              <a:spcBef>
                <a:spcPts val="0"/>
              </a:spcBef>
              <a:spcAft>
                <a:spcPts val="0"/>
              </a:spcAft>
              <a:buSzPts val="1100"/>
              <a:buChar char="●"/>
            </a:pPr>
            <a:r>
              <a:rPr lang="en-US"/>
              <a:t>A 22-page guidelines by Provincial Health Services Authority (PHSA) keeps patients informed with information related to telemedicine.</a:t>
            </a:r>
            <a:endParaRPr/>
          </a:p>
          <a:p>
            <a:pPr marL="914400" lvl="1" indent="-298450" algn="l" rtl="0">
              <a:spcBef>
                <a:spcPts val="0"/>
              </a:spcBef>
              <a:spcAft>
                <a:spcPts val="0"/>
              </a:spcAft>
              <a:buSzPts val="1100"/>
              <a:buChar char="○"/>
            </a:pPr>
            <a:r>
              <a:rPr lang="en-US"/>
              <a:t>example of one of the guidelines is provided one the slide</a:t>
            </a:r>
            <a:endParaRPr/>
          </a:p>
          <a:p>
            <a:pPr marL="914400" lvl="1" indent="-298450" algn="l" rtl="0">
              <a:spcBef>
                <a:spcPts val="0"/>
              </a:spcBef>
              <a:spcAft>
                <a:spcPts val="0"/>
              </a:spcAft>
              <a:buSzPts val="1100"/>
              <a:buChar char="○"/>
            </a:pPr>
            <a:r>
              <a:rPr lang="en-US"/>
              <a:t>For the complete list, you can visit: </a:t>
            </a:r>
            <a:r>
              <a:rPr lang="en-US">
                <a:solidFill>
                  <a:schemeClr val="dk1"/>
                </a:solidFill>
              </a:rPr>
              <a:t> </a:t>
            </a:r>
            <a:r>
              <a:rPr lang="en-US" u="sng">
                <a:solidFill>
                  <a:schemeClr val="hlink"/>
                </a:solidFill>
                <a:hlinkClick r:id="rId3"/>
              </a:rPr>
              <a:t>http://www.phsa.ca/Documents/Telehealth/TH_Clinical_Guidelines_Sept2015.pdf</a:t>
            </a:r>
            <a:endParaRPr/>
          </a:p>
          <a:p>
            <a:pPr marL="914400" lvl="0" indent="0" algn="l" rtl="0">
              <a:spcBef>
                <a:spcPts val="0"/>
              </a:spcBef>
              <a:spcAft>
                <a:spcPts val="0"/>
              </a:spcAft>
              <a:buNone/>
            </a:pPr>
            <a:endParaRPr/>
          </a:p>
          <a:p>
            <a:pPr marL="457200" lvl="0" indent="-298450" algn="l" rtl="0">
              <a:spcBef>
                <a:spcPts val="0"/>
              </a:spcBef>
              <a:spcAft>
                <a:spcPts val="0"/>
              </a:spcAft>
              <a:buSzPts val="1100"/>
              <a:buChar char="●"/>
            </a:pPr>
            <a:r>
              <a:rPr lang="en-US"/>
              <a:t>This link (optional to open) provides a detailed structure of all the practice standards that have been enforced by the College of Physicians and Surgeons of British Columbia in relation to telemedicine. If an individual wishes to speak about any issues, they can contact the College and can speak to a member of the College to seek medical advice. The link to access the document is - </a:t>
            </a:r>
            <a:r>
              <a:rPr lang="en-US" u="sng">
                <a:solidFill>
                  <a:schemeClr val="hlink"/>
                </a:solidFill>
                <a:hlinkClick r:id="rId4"/>
              </a:rPr>
              <a:t>https://www.cpsbc.ca/files/pdf/PSG-Telemedicine.pdf</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0" name="Google Shape;390;g8bfbfa93a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2329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bfbfa93a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British Columbia sets rules and regulations to ensure the safety of patients and provide quality healthcare.</a:t>
            </a:r>
            <a:endParaRPr/>
          </a:p>
          <a:p>
            <a:pPr marL="457200" lvl="0" indent="-298450" algn="l" rtl="0">
              <a:spcBef>
                <a:spcPts val="0"/>
              </a:spcBef>
              <a:spcAft>
                <a:spcPts val="0"/>
              </a:spcAft>
              <a:buSzPts val="1100"/>
              <a:buChar char="●"/>
            </a:pPr>
            <a:r>
              <a:rPr lang="en-US"/>
              <a:t>A 22-page guidelines by Provincial Health Services Authority (PHSA) keeps patients informed with information related to telemedicine.</a:t>
            </a:r>
            <a:endParaRPr/>
          </a:p>
          <a:p>
            <a:pPr marL="914400" lvl="1" indent="-298450" algn="l" rtl="0">
              <a:spcBef>
                <a:spcPts val="0"/>
              </a:spcBef>
              <a:spcAft>
                <a:spcPts val="0"/>
              </a:spcAft>
              <a:buSzPts val="1100"/>
              <a:buChar char="○"/>
            </a:pPr>
            <a:r>
              <a:rPr lang="en-US"/>
              <a:t>example of one of the guidelines is provided one the slide</a:t>
            </a:r>
            <a:endParaRPr/>
          </a:p>
          <a:p>
            <a:pPr marL="914400" lvl="1" indent="-298450" algn="l" rtl="0">
              <a:spcBef>
                <a:spcPts val="0"/>
              </a:spcBef>
              <a:spcAft>
                <a:spcPts val="0"/>
              </a:spcAft>
              <a:buSzPts val="1100"/>
              <a:buChar char="○"/>
            </a:pPr>
            <a:r>
              <a:rPr lang="en-US"/>
              <a:t>For the complete list, you can visit: </a:t>
            </a:r>
            <a:r>
              <a:rPr lang="en-US">
                <a:solidFill>
                  <a:schemeClr val="dk1"/>
                </a:solidFill>
              </a:rPr>
              <a:t> </a:t>
            </a:r>
            <a:r>
              <a:rPr lang="en-US" u="sng">
                <a:solidFill>
                  <a:schemeClr val="hlink"/>
                </a:solidFill>
                <a:hlinkClick r:id="rId3"/>
              </a:rPr>
              <a:t>http://www.phsa.ca/Documents/Telehealth/TH_Clinical_Guidelines_Sept2015.pdf</a:t>
            </a:r>
            <a:endParaRPr/>
          </a:p>
          <a:p>
            <a:pPr marL="914400" lvl="0" indent="0" algn="l" rtl="0">
              <a:spcBef>
                <a:spcPts val="0"/>
              </a:spcBef>
              <a:spcAft>
                <a:spcPts val="0"/>
              </a:spcAft>
              <a:buNone/>
            </a:pPr>
            <a:endParaRPr/>
          </a:p>
          <a:p>
            <a:pPr marL="457200" lvl="0" indent="-298450" algn="l" rtl="0">
              <a:spcBef>
                <a:spcPts val="0"/>
              </a:spcBef>
              <a:spcAft>
                <a:spcPts val="0"/>
              </a:spcAft>
              <a:buSzPts val="1100"/>
              <a:buChar char="●"/>
            </a:pPr>
            <a:r>
              <a:rPr lang="en-US"/>
              <a:t>This link (optional to open) provides a detailed structure of all the practice standards that have been enforced by the College of Physicians and Surgeons of British Columbia in relation to telemedicine. If an individual wishes to speak about any issues, they can contact the College and can speak to a member of the College to seek medical advice. The link to access the document is - </a:t>
            </a:r>
            <a:r>
              <a:rPr lang="en-US" u="sng">
                <a:solidFill>
                  <a:schemeClr val="hlink"/>
                </a:solidFill>
                <a:hlinkClick r:id="rId4"/>
              </a:rPr>
              <a:t>https://www.cpsbc.ca/files/pdf/PSG-Telemedicine.pdf</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0" name="Google Shape;390;g8bfbfa93a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034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bfbfa93a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British Columbia sets rules and regulations to ensure the safety of patients and provide quality healthcare.</a:t>
            </a:r>
            <a:endParaRPr/>
          </a:p>
          <a:p>
            <a:pPr marL="457200" lvl="0" indent="-298450" algn="l" rtl="0">
              <a:spcBef>
                <a:spcPts val="0"/>
              </a:spcBef>
              <a:spcAft>
                <a:spcPts val="0"/>
              </a:spcAft>
              <a:buSzPts val="1100"/>
              <a:buChar char="●"/>
            </a:pPr>
            <a:r>
              <a:rPr lang="en-US"/>
              <a:t>A 22-page guidelines by Provincial Health Services Authority (PHSA) keeps patients informed with information related to telemedicine.</a:t>
            </a:r>
            <a:endParaRPr/>
          </a:p>
          <a:p>
            <a:pPr marL="914400" lvl="1" indent="-298450" algn="l" rtl="0">
              <a:spcBef>
                <a:spcPts val="0"/>
              </a:spcBef>
              <a:spcAft>
                <a:spcPts val="0"/>
              </a:spcAft>
              <a:buSzPts val="1100"/>
              <a:buChar char="○"/>
            </a:pPr>
            <a:r>
              <a:rPr lang="en-US"/>
              <a:t>example of one of the guidelines is provided one the slide</a:t>
            </a:r>
            <a:endParaRPr/>
          </a:p>
          <a:p>
            <a:pPr marL="914400" lvl="1" indent="-298450" algn="l" rtl="0">
              <a:spcBef>
                <a:spcPts val="0"/>
              </a:spcBef>
              <a:spcAft>
                <a:spcPts val="0"/>
              </a:spcAft>
              <a:buSzPts val="1100"/>
              <a:buChar char="○"/>
            </a:pPr>
            <a:r>
              <a:rPr lang="en-US"/>
              <a:t>For the complete list, you can visit: </a:t>
            </a:r>
            <a:r>
              <a:rPr lang="en-US">
                <a:solidFill>
                  <a:schemeClr val="dk1"/>
                </a:solidFill>
              </a:rPr>
              <a:t> </a:t>
            </a:r>
            <a:r>
              <a:rPr lang="en-US" u="sng">
                <a:solidFill>
                  <a:schemeClr val="hlink"/>
                </a:solidFill>
                <a:hlinkClick r:id="rId3"/>
              </a:rPr>
              <a:t>http://www.phsa.ca/Documents/Telehealth/TH_Clinical_Guidelines_Sept2015.pdf</a:t>
            </a:r>
            <a:endParaRPr/>
          </a:p>
          <a:p>
            <a:pPr marL="914400" lvl="0" indent="0" algn="l" rtl="0">
              <a:spcBef>
                <a:spcPts val="0"/>
              </a:spcBef>
              <a:spcAft>
                <a:spcPts val="0"/>
              </a:spcAft>
              <a:buNone/>
            </a:pPr>
            <a:endParaRPr/>
          </a:p>
          <a:p>
            <a:pPr marL="457200" lvl="0" indent="-298450" algn="l" rtl="0">
              <a:spcBef>
                <a:spcPts val="0"/>
              </a:spcBef>
              <a:spcAft>
                <a:spcPts val="0"/>
              </a:spcAft>
              <a:buSzPts val="1100"/>
              <a:buChar char="●"/>
            </a:pPr>
            <a:r>
              <a:rPr lang="en-US"/>
              <a:t>This link (optional to open) provides a detailed structure of all the practice standards that have been enforced by the College of Physicians and Surgeons of British Columbia in relation to telemedicine. If an individual wishes to speak about any issues, they can contact the College and can speak to a member of the College to seek medical advice. The link to access the document is - </a:t>
            </a:r>
            <a:r>
              <a:rPr lang="en-US" u="sng">
                <a:solidFill>
                  <a:schemeClr val="hlink"/>
                </a:solidFill>
                <a:hlinkClick r:id="rId4"/>
              </a:rPr>
              <a:t>https://www.cpsbc.ca/files/pdf/PSG-Telemedicine.pdf</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0" name="Google Shape;390;g8bfbfa93a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102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765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700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262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101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9181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4803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259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051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054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41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bfbfa93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lang="en-US"/>
          </a:p>
        </p:txBody>
      </p:sp>
      <p:sp>
        <p:nvSpPr>
          <p:cNvPr id="179" name="Google Shape;179;g8bfbfa93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bfbfa93a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Some benefits of virtual care include:</a:t>
            </a:r>
          </a:p>
          <a:p>
            <a:pPr marL="914400" lvl="1" indent="-298450" algn="l" rtl="0">
              <a:spcBef>
                <a:spcPts val="0"/>
              </a:spcBef>
              <a:spcAft>
                <a:spcPts val="0"/>
              </a:spcAft>
              <a:buSzPts val="1100"/>
              <a:buChar char="○"/>
            </a:pPr>
            <a:r>
              <a:rPr lang="en-US"/>
              <a:t>Saving time (no travelling or waiting in the wait room). Often times you can book virtual appointments ahead of time by calling in. </a:t>
            </a:r>
          </a:p>
          <a:p>
            <a:pPr marL="914400" lvl="1" indent="-298450" algn="l" rtl="0">
              <a:spcBef>
                <a:spcPts val="0"/>
              </a:spcBef>
              <a:spcAft>
                <a:spcPts val="0"/>
              </a:spcAft>
              <a:buSzPts val="1100"/>
              <a:buChar char="○"/>
            </a:pPr>
            <a:r>
              <a:rPr lang="en-US"/>
              <a:t>Prevents crowding the Emergency room, allowing for more serious medical ailments to be focused on </a:t>
            </a:r>
          </a:p>
          <a:p>
            <a:pPr marL="914400" lvl="1" indent="-298450" algn="l" rtl="0">
              <a:spcBef>
                <a:spcPts val="0"/>
              </a:spcBef>
              <a:spcAft>
                <a:spcPts val="0"/>
              </a:spcAft>
              <a:buSzPts val="1100"/>
              <a:buChar char="○"/>
            </a:pPr>
            <a:r>
              <a:rPr lang="en-US"/>
              <a:t>Allows for health care without compromising the patients health in a high-risk environment (Risk factors for COVID19 include being over the age of 65, compromised immunity, or underlying medical conditions)</a:t>
            </a:r>
          </a:p>
          <a:p>
            <a:pPr marL="914400" lvl="1" indent="-298450" algn="l" rtl="0">
              <a:spcBef>
                <a:spcPts val="0"/>
              </a:spcBef>
              <a:spcAft>
                <a:spcPts val="0"/>
              </a:spcAft>
              <a:buSzPts val="1100"/>
              <a:buChar char="○"/>
            </a:pPr>
            <a:r>
              <a:rPr lang="en-US"/>
              <a:t>More accessible, removes certain barriers such as lack of mobility and distance. (especially for individuals that have trouble with transportation)</a:t>
            </a:r>
          </a:p>
        </p:txBody>
      </p:sp>
      <p:sp>
        <p:nvSpPr>
          <p:cNvPr id="207" name="Google Shape;207;g8bfbfa93a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0C68-543E-4D03-9B38-959FCF8DB06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17270C-C1DE-4881-893D-65034BE8D0F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0DC3CFF-5F67-49C0-8A80-3C1AF73E3447}"/>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DA36878A-084D-42FF-8A44-64C774A54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2BDF6-8083-4F49-BFFA-EB9F5A99746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502009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1A2-50C6-4AB0-847E-37A0C273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6F70-4335-4DE1-A239-AD4A88E7F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F197-0840-44B4-95CD-AE255890E0B7}"/>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DD996174-31FB-4055-8DA5-A126A3341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3B142-536E-487E-93E5-ACBBEBCDDB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64539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8B88-177A-4C7E-BF06-56BF584D718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FB634D4-90C5-46C8-9ECA-9A170BF95B9B}"/>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3DCF3-71E5-4B23-BDE1-FAB34EC0A379}"/>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141B0A4F-7A55-4A4D-90C0-F27485862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B7668-F626-486B-BEDB-623F27F6A7C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073563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E1A0-0632-480F-98F9-D7A500173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552B8-64B2-4302-973A-AF7760BFA6A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AD614-5118-48DF-AE31-F76C08C5D55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53913-1677-4973-8A92-67122E343E7E}"/>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0481936A-42C8-461C-80B2-CEAE5B728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8F481-50C1-4F3D-AB97-E61B35E32770}"/>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79524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F6DF-E086-4B95-980D-5AD7AFAD5122}"/>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A0388-A362-4B3B-99A5-C1A0AFB2D72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34609-C031-414B-877C-1D40C9FE9B4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AF514-025F-484D-8DAB-CBC0E7286BE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1B312-C1C3-43A3-ADC3-24B1697D7FC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98D7A-C04C-45E1-9094-7609899ACE2E}"/>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8" name="Footer Placeholder 7">
            <a:extLst>
              <a:ext uri="{FF2B5EF4-FFF2-40B4-BE49-F238E27FC236}">
                <a16:creationId xmlns:a16="http://schemas.microsoft.com/office/drawing/2014/main" id="{86E0E346-31D3-4FF5-B46A-49F224D61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AC2EA-C485-4A6B-ABB5-465719D83E6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540223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365-EFC7-4653-8A66-6857794A2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258CD-30DA-404B-A555-DFCE6966FB41}"/>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4" name="Footer Placeholder 3">
            <a:extLst>
              <a:ext uri="{FF2B5EF4-FFF2-40B4-BE49-F238E27FC236}">
                <a16:creationId xmlns:a16="http://schemas.microsoft.com/office/drawing/2014/main" id="{9C0B6D91-C71B-462C-8302-5518A44C4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2CD644-CA3E-4C07-9F24-0ABDF28434C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756067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5C8CA-9DAE-4A13-B52D-34462CDE464D}"/>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3" name="Footer Placeholder 2">
            <a:extLst>
              <a:ext uri="{FF2B5EF4-FFF2-40B4-BE49-F238E27FC236}">
                <a16:creationId xmlns:a16="http://schemas.microsoft.com/office/drawing/2014/main" id="{35C27199-FEE6-423D-A38F-A9D671FD8C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D1483-F676-490E-B322-555B6AF912D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0972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B5F-A6A4-4DB9-87F9-5A8B6661C2B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7376ED-C797-4F0A-8787-BE059280B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BA71-4436-4386-8A58-D7BC9D0B5FD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75B470-E9FF-45A1-BA03-D6BDF076D386}"/>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585E01B4-632C-4824-B809-C52148F2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9D4C-66B7-4AFE-B2A3-1BE382EC04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1335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9B44-02B5-4D32-9695-E366C562C0A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87184DB-FD96-44DF-A27A-D326D5B3D7A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197D9C2-30BF-455A-BDB5-34F5EB1D1F5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C385C5-62CB-46CB-B0F7-634DA4548973}"/>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8FF5647A-EF06-45F9-BBA1-B2D4B24B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D601D-FB90-4F7D-9F91-6BF1A3F673F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450693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5FFA-4894-41AF-9D63-82B5BDD44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65F8F-9891-4F13-BABE-57D362D32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4CFA8-AD60-4C69-94B3-B59EDCA86175}"/>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EF4EC141-0BCC-46FA-9AFF-312B0C2B0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E2F95-AB80-463B-83BD-34C4DF480A09}"/>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834851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4B5B6-4790-4147-A790-EC6205819A7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1D7F9-8126-4727-9811-5BB8709ADA8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376F1-6696-4776-862E-F1F7B796A85B}"/>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B45A0184-170E-4F52-BA46-824AA554F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F24B7-DC28-429D-B933-5084C6CD974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8258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0D50C-8093-4A4D-9FF3-A938F839F47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1E6CA-2992-40AD-9AF9-CF6C5D34FF4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45DF6-52A7-4DA4-A71D-07A911CEBC9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1F500790-6B5A-4AC8-945A-2159A8E48A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A9E24-E381-4B56-B0AD-465C07EFA2E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DEDEB81-B69A-40AC-AD27-06B733D4F458}" type="slidenum">
              <a:rPr lang="en-US" smtClean="0"/>
              <a:t>‹#›</a:t>
            </a:fld>
            <a:endParaRPr lang="en-US"/>
          </a:p>
        </p:txBody>
      </p:sp>
    </p:spTree>
    <p:extLst>
      <p:ext uri="{BB962C8B-B14F-4D97-AF65-F5344CB8AC3E}">
        <p14:creationId xmlns:p14="http://schemas.microsoft.com/office/powerpoint/2010/main" val="1585551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23.sv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7.sv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7.svg"/></Relationships>
</file>

<file path=ppt/slides/_rels/slide48.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7.sv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healthlinkbc.ca/services-and-resources/find-services"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3.png"/><Relationship Id="rId4" Type="http://schemas.openxmlformats.org/officeDocument/2006/relationships/hyperlink" Target="https://pathwaysmedicalcare.ca/"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pinclipart.com/pindetail/ibiTRxm_talk-to-doctor-on-mobile-clipart/" TargetMode="External"/><Relationship Id="rId3" Type="http://schemas.openxmlformats.org/officeDocument/2006/relationships/hyperlink" Target="https://www.pexels.com/photo/portrait-of-a-mother-and-daughter-together-3893723/" TargetMode="External"/><Relationship Id="rId7" Type="http://schemas.openxmlformats.org/officeDocument/2006/relationships/hyperlink" Target="https://www.pexels.com/photo/side-view-of-a-person-holding-an-ipad-5234505/"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s://www.pexels.com/photo/ambulance-architecture-building-business-263402/" TargetMode="External"/><Relationship Id="rId11" Type="http://schemas.openxmlformats.org/officeDocument/2006/relationships/hyperlink" Target="https://www.pinclipart.com/pindetail/iTJoTxx_learn-icon-easy-to-learn-icon-clipart/" TargetMode="External"/><Relationship Id="rId5" Type="http://schemas.openxmlformats.org/officeDocument/2006/relationships/hyperlink" Target="https://pixabay.com/photos/online-consultation-virtual-laptop-5901524/" TargetMode="External"/><Relationship Id="rId10" Type="http://schemas.openxmlformats.org/officeDocument/2006/relationships/hyperlink" Target="https://www.pinclipart.com/pindetail/ibTmToh_open-clinic-transparent-background-doctor-icon-png-clipart/" TargetMode="External"/><Relationship Id="rId4" Type="http://schemas.openxmlformats.org/officeDocument/2006/relationships/hyperlink" Target="https://unsplash.com/photos/9-Hgi9w9bDM" TargetMode="External"/><Relationship Id="rId9" Type="http://schemas.openxmlformats.org/officeDocument/2006/relationships/hyperlink" Target="https://www.pinclipart.com/pindetail/ibxbwRR_clinical-trial-icon-clipart/"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8" name="Rectangle 17">
            <a:extLst>
              <a:ext uri="{FF2B5EF4-FFF2-40B4-BE49-F238E27FC236}">
                <a16:creationId xmlns:a16="http://schemas.microsoft.com/office/drawing/2014/main" id="{144A2F79-F1F0-0A4C-ADB2-049C3E1ED0EC}"/>
              </a:ext>
            </a:extLst>
          </p:cNvPr>
          <p:cNvSpPr/>
          <p:nvPr/>
        </p:nvSpPr>
        <p:spPr>
          <a:xfrm>
            <a:off x="0" y="8394197"/>
            <a:ext cx="18474612" cy="2030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oogle Shape;89;p13">
            <a:extLst>
              <a:ext uri="{FF2B5EF4-FFF2-40B4-BE49-F238E27FC236}">
                <a16:creationId xmlns:a16="http://schemas.microsoft.com/office/drawing/2014/main" id="{1AEFBBE6-0A58-A748-80E5-141AB42A2B9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97162" y="3221441"/>
            <a:ext cx="4043072" cy="4104641"/>
          </a:xfrm>
          <a:prstGeom prst="rect">
            <a:avLst/>
          </a:prstGeom>
          <a:noFill/>
          <a:ln>
            <a:noFill/>
          </a:ln>
        </p:spPr>
      </p:pic>
      <p:sp>
        <p:nvSpPr>
          <p:cNvPr id="13" name="Google Shape;94;p13">
            <a:extLst>
              <a:ext uri="{FF2B5EF4-FFF2-40B4-BE49-F238E27FC236}">
                <a16:creationId xmlns:a16="http://schemas.microsoft.com/office/drawing/2014/main" id="{53A6D229-DF87-6542-BA31-C6B76D34E0BD}"/>
              </a:ext>
            </a:extLst>
          </p:cNvPr>
          <p:cNvSpPr txBox="1"/>
          <p:nvPr/>
        </p:nvSpPr>
        <p:spPr>
          <a:xfrm>
            <a:off x="2147765" y="1290146"/>
            <a:ext cx="13612187" cy="2555713"/>
          </a:xfrm>
          <a:prstGeom prst="rect">
            <a:avLst/>
          </a:prstGeom>
          <a:noFill/>
          <a:ln>
            <a:noFill/>
          </a:ln>
        </p:spPr>
        <p:txBody>
          <a:bodyPr spcFirstLastPara="1" wrap="square" lIns="0" tIns="0" rIns="0" bIns="0" anchor="t" anchorCtr="0">
            <a:noAutofit/>
          </a:bodyPr>
          <a:lstStyle/>
          <a:p>
            <a:pPr marL="0" marR="0" lvl="0" indent="0" rtl="0">
              <a:lnSpc>
                <a:spcPct val="103002"/>
              </a:lnSpc>
              <a:spcBef>
                <a:spcPts val="0"/>
              </a:spcBef>
              <a:spcAft>
                <a:spcPts val="0"/>
              </a:spcAft>
              <a:buNone/>
            </a:pPr>
            <a:r>
              <a:rPr lang="en-US" sz="8000" b="1">
                <a:solidFill>
                  <a:schemeClr val="bg1"/>
                </a:solidFill>
                <a:latin typeface="+mj-lt"/>
                <a:ea typeface="Lora"/>
                <a:cs typeface="Lora"/>
                <a:sym typeface="Lora"/>
              </a:rPr>
              <a:t>How to Access Care Providers Virtually</a:t>
            </a:r>
            <a:endParaRPr sz="8000" b="1">
              <a:solidFill>
                <a:schemeClr val="bg1"/>
              </a:solidFill>
              <a:latin typeface="+mj-lt"/>
            </a:endParaRPr>
          </a:p>
        </p:txBody>
      </p:sp>
      <p:grpSp>
        <p:nvGrpSpPr>
          <p:cNvPr id="14" name="Group 13">
            <a:extLst>
              <a:ext uri="{FF2B5EF4-FFF2-40B4-BE49-F238E27FC236}">
                <a16:creationId xmlns:a16="http://schemas.microsoft.com/office/drawing/2014/main" id="{99422E97-78E5-FC45-9A98-6ED7D426E1B5}"/>
              </a:ext>
            </a:extLst>
          </p:cNvPr>
          <p:cNvGrpSpPr/>
          <p:nvPr/>
        </p:nvGrpSpPr>
        <p:grpSpPr>
          <a:xfrm>
            <a:off x="2147766" y="8359943"/>
            <a:ext cx="13992468" cy="1825553"/>
            <a:chOff x="1139800" y="5469144"/>
            <a:chExt cx="9328312" cy="1217035"/>
          </a:xfrm>
        </p:grpSpPr>
        <p:pic>
          <p:nvPicPr>
            <p:cNvPr id="15" name="Picture 14">
              <a:extLst>
                <a:ext uri="{FF2B5EF4-FFF2-40B4-BE49-F238E27FC236}">
                  <a16:creationId xmlns:a16="http://schemas.microsoft.com/office/drawing/2014/main" id="{28391691-1499-E84F-9ECA-105580689A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6" name="Picture 15">
              <a:extLst>
                <a:ext uri="{FF2B5EF4-FFF2-40B4-BE49-F238E27FC236}">
                  <a16:creationId xmlns:a16="http://schemas.microsoft.com/office/drawing/2014/main" id="{70788B0C-06C2-434C-8CEB-8E5723CD75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7" name="Picture 16">
              <a:extLst>
                <a:ext uri="{FF2B5EF4-FFF2-40B4-BE49-F238E27FC236}">
                  <a16:creationId xmlns:a16="http://schemas.microsoft.com/office/drawing/2014/main" id="{017A0039-29B7-7F4A-9415-3D72A4B3BE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20" name="Google Shape;95;p13">
            <a:extLst>
              <a:ext uri="{FF2B5EF4-FFF2-40B4-BE49-F238E27FC236}">
                <a16:creationId xmlns:a16="http://schemas.microsoft.com/office/drawing/2014/main" id="{F05931BF-A6BE-CF44-AD28-15B55D69F100}"/>
              </a:ext>
            </a:extLst>
          </p:cNvPr>
          <p:cNvSpPr txBox="1"/>
          <p:nvPr/>
        </p:nvSpPr>
        <p:spPr>
          <a:xfrm>
            <a:off x="2147766" y="5067075"/>
            <a:ext cx="9782309" cy="942700"/>
          </a:xfrm>
          <a:prstGeom prst="rect">
            <a:avLst/>
          </a:prstGeom>
          <a:noFill/>
          <a:ln>
            <a:noFill/>
          </a:ln>
        </p:spPr>
        <p:txBody>
          <a:bodyPr spcFirstLastPara="1" wrap="square" lIns="0" tIns="0" rIns="0" bIns="0" anchor="t" anchorCtr="0">
            <a:noAutofit/>
          </a:bodyPr>
          <a:lstStyle/>
          <a:p>
            <a:pPr lvl="0">
              <a:lnSpc>
                <a:spcPct val="139979"/>
              </a:lnSpc>
            </a:pPr>
            <a:r>
              <a:rPr lang="en-US" sz="4000" b="1">
                <a:latin typeface="Arial" panose="020B0604020202020204" pitchFamily="34" charset="0"/>
                <a:cs typeface="Arial" panose="020B0604020202020204" pitchFamily="34" charset="0"/>
              </a:rPr>
              <a:t>iCON Digital Health Literacy, 2021</a:t>
            </a:r>
            <a:endParaRPr sz="4000" b="1">
              <a:solidFill>
                <a:schemeClr val="tx1"/>
              </a:solidFill>
              <a:latin typeface="+mj-lt"/>
            </a:endParaRPr>
          </a:p>
        </p:txBody>
      </p:sp>
      <p:sp>
        <p:nvSpPr>
          <p:cNvPr id="4" name="TextBox 3">
            <a:extLst>
              <a:ext uri="{FF2B5EF4-FFF2-40B4-BE49-F238E27FC236}">
                <a16:creationId xmlns:a16="http://schemas.microsoft.com/office/drawing/2014/main" id="{41B6A23C-DC42-2642-B70F-D2806B2B8449}"/>
              </a:ext>
            </a:extLst>
          </p:cNvPr>
          <p:cNvSpPr txBox="1"/>
          <p:nvPr/>
        </p:nvSpPr>
        <p:spPr>
          <a:xfrm>
            <a:off x="14849219" y="6740321"/>
            <a:ext cx="2036618" cy="307777"/>
          </a:xfrm>
          <a:prstGeom prst="rect">
            <a:avLst/>
          </a:prstGeom>
          <a:noFill/>
        </p:spPr>
        <p:txBody>
          <a:bodyPr wrap="square" rtlCol="0">
            <a:spAutoFit/>
          </a:bodyPr>
          <a:lstStyle/>
          <a:p>
            <a:r>
              <a:rPr lang="en-US">
                <a:solidFill>
                  <a:srgbClr val="679CF6"/>
                </a:solidFill>
              </a:rPr>
              <a:t>(Tia Health, n.d.)</a:t>
            </a:r>
          </a:p>
        </p:txBody>
      </p:sp>
    </p:spTree>
    <p:extLst>
      <p:ext uri="{BB962C8B-B14F-4D97-AF65-F5344CB8AC3E}">
        <p14:creationId xmlns:p14="http://schemas.microsoft.com/office/powerpoint/2010/main" val="5761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21"/>
          <p:cNvSpPr txBox="1"/>
          <p:nvPr/>
        </p:nvSpPr>
        <p:spPr>
          <a:xfrm>
            <a:off x="1116266" y="1109113"/>
            <a:ext cx="9659203" cy="1124310"/>
          </a:xfrm>
          <a:prstGeom prst="rect">
            <a:avLst/>
          </a:prstGeom>
          <a:noFill/>
          <a:ln>
            <a:noFill/>
          </a:ln>
        </p:spPr>
        <p:txBody>
          <a:bodyPr spcFirstLastPara="1" wrap="square" lIns="0" tIns="0" rIns="0" bIns="0" anchor="t" anchorCtr="0">
            <a:noAutofit/>
          </a:bodyPr>
          <a:lstStyle/>
          <a:p>
            <a:pPr marL="0" marR="0" lvl="0" indent="0" rtl="0">
              <a:lnSpc>
                <a:spcPct val="110000"/>
              </a:lnSpc>
              <a:spcBef>
                <a:spcPts val="0"/>
              </a:spcBef>
              <a:spcAft>
                <a:spcPts val="0"/>
              </a:spcAft>
              <a:buNone/>
            </a:pPr>
            <a:r>
              <a:rPr lang="en-US" sz="7200">
                <a:solidFill>
                  <a:srgbClr val="034092"/>
                </a:solidFill>
                <a:latin typeface="+mj-lt"/>
                <a:ea typeface="Lora"/>
                <a:cs typeface="Lora"/>
                <a:sym typeface="Lora"/>
              </a:rPr>
              <a:t>Benefits of Virtual Care</a:t>
            </a:r>
            <a:endParaRPr sz="7200">
              <a:latin typeface="+mj-lt"/>
            </a:endParaRPr>
          </a:p>
        </p:txBody>
      </p:sp>
      <p:sp>
        <p:nvSpPr>
          <p:cNvPr id="217" name="Google Shape;217;p21"/>
          <p:cNvSpPr txBox="1"/>
          <p:nvPr/>
        </p:nvSpPr>
        <p:spPr>
          <a:xfrm>
            <a:off x="1122350" y="3102945"/>
            <a:ext cx="7275000" cy="811515"/>
          </a:xfrm>
          <a:prstGeom prst="rect">
            <a:avLst/>
          </a:prstGeom>
          <a:noFill/>
          <a:ln>
            <a:noFill/>
          </a:ln>
        </p:spPr>
        <p:txBody>
          <a:bodyPr spcFirstLastPara="1" wrap="square" lIns="0" tIns="0" rIns="0" bIns="0" anchor="t" anchorCtr="0">
            <a:noAutofit/>
          </a:bodyPr>
          <a:lstStyle/>
          <a:p>
            <a:pPr marL="488950" marR="0" lvl="0" indent="-457200" algn="l" rtl="0">
              <a:lnSpc>
                <a:spcPct val="139970"/>
              </a:lnSpc>
              <a:spcBef>
                <a:spcPts val="0"/>
              </a:spcBef>
              <a:spcAft>
                <a:spcPts val="0"/>
              </a:spcAft>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Saves time</a:t>
            </a:r>
          </a:p>
        </p:txBody>
      </p:sp>
      <p:sp>
        <p:nvSpPr>
          <p:cNvPr id="219" name="Google Shape;219;p21"/>
          <p:cNvSpPr txBox="1"/>
          <p:nvPr/>
        </p:nvSpPr>
        <p:spPr>
          <a:xfrm>
            <a:off x="1116266" y="4194467"/>
            <a:ext cx="12175328" cy="726100"/>
          </a:xfrm>
          <a:prstGeom prst="rect">
            <a:avLst/>
          </a:prstGeom>
          <a:noFill/>
          <a:ln>
            <a:noFill/>
          </a:ln>
        </p:spPr>
        <p:txBody>
          <a:bodyPr spcFirstLastPara="1" wrap="square" lIns="0" tIns="0" rIns="0" bIns="0" anchor="t" anchorCtr="0">
            <a:noAutofit/>
          </a:bodyPr>
          <a:lstStyle/>
          <a:p>
            <a:pPr marL="488950" marR="0" lvl="0" indent="-457200" algn="l" rtl="0">
              <a:lnSpc>
                <a:spcPct val="139970"/>
              </a:lnSpc>
              <a:spcBef>
                <a:spcPts val="0"/>
              </a:spcBef>
              <a:spcAft>
                <a:spcPts val="0"/>
              </a:spcAft>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Can avoid visiting the ER for minor health problems</a:t>
            </a:r>
            <a:endParaRPr sz="3600">
              <a:solidFill>
                <a:schemeClr val="tx1"/>
              </a:solidFill>
              <a:latin typeface="+mj-lt"/>
            </a:endParaRPr>
          </a:p>
        </p:txBody>
      </p:sp>
      <p:sp>
        <p:nvSpPr>
          <p:cNvPr id="221" name="Google Shape;221;p21"/>
          <p:cNvSpPr txBox="1"/>
          <p:nvPr/>
        </p:nvSpPr>
        <p:spPr>
          <a:xfrm>
            <a:off x="1116266" y="5200574"/>
            <a:ext cx="14232727" cy="726099"/>
          </a:xfrm>
          <a:prstGeom prst="rect">
            <a:avLst/>
          </a:prstGeom>
          <a:noFill/>
          <a:ln>
            <a:noFill/>
          </a:ln>
        </p:spPr>
        <p:txBody>
          <a:bodyPr spcFirstLastPara="1" wrap="square" lIns="0" tIns="0" rIns="0" bIns="0" anchor="t" anchorCtr="0">
            <a:noAutofit/>
          </a:bodyPr>
          <a:lstStyle/>
          <a:p>
            <a:pPr marL="488950" marR="0" lvl="0" indent="-457200" algn="l" rtl="0">
              <a:lnSpc>
                <a:spcPct val="139970"/>
              </a:lnSpc>
              <a:spcBef>
                <a:spcPts val="0"/>
              </a:spcBef>
              <a:spcAft>
                <a:spcPts val="0"/>
              </a:spcAft>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Decreases patient exposure to potential health risks</a:t>
            </a:r>
            <a:endParaRPr sz="3600">
              <a:solidFill>
                <a:schemeClr val="tx1"/>
              </a:solidFill>
              <a:latin typeface="+mj-lt"/>
            </a:endParaRPr>
          </a:p>
        </p:txBody>
      </p:sp>
      <p:sp>
        <p:nvSpPr>
          <p:cNvPr id="223" name="Google Shape;223;p21"/>
          <p:cNvSpPr txBox="1"/>
          <p:nvPr/>
        </p:nvSpPr>
        <p:spPr>
          <a:xfrm>
            <a:off x="1122350" y="6285412"/>
            <a:ext cx="7275000" cy="566100"/>
          </a:xfrm>
          <a:prstGeom prst="rect">
            <a:avLst/>
          </a:prstGeom>
          <a:noFill/>
          <a:ln>
            <a:noFill/>
          </a:ln>
        </p:spPr>
        <p:txBody>
          <a:bodyPr spcFirstLastPara="1" wrap="square" lIns="0" tIns="0" rIns="0" bIns="0" anchor="t" anchorCtr="0">
            <a:noAutofit/>
          </a:bodyPr>
          <a:lstStyle/>
          <a:p>
            <a:pPr marL="488950" marR="0" lvl="0" indent="-457200" algn="l" rtl="0">
              <a:lnSpc>
                <a:spcPct val="139970"/>
              </a:lnSpc>
              <a:spcBef>
                <a:spcPts val="0"/>
              </a:spcBef>
              <a:spcAft>
                <a:spcPts val="0"/>
              </a:spcAft>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Easily accessible </a:t>
            </a:r>
            <a:endParaRPr sz="3600">
              <a:solidFill>
                <a:schemeClr val="tx1"/>
              </a:solidFill>
              <a:latin typeface="+mj-lt"/>
            </a:endParaRPr>
          </a:p>
        </p:txBody>
      </p:sp>
      <p:graphicFrame>
        <p:nvGraphicFramePr>
          <p:cNvPr id="13" name="Table 12">
            <a:extLst>
              <a:ext uri="{FF2B5EF4-FFF2-40B4-BE49-F238E27FC236}">
                <a16:creationId xmlns:a16="http://schemas.microsoft.com/office/drawing/2014/main" id="{8E79B6AC-C784-D047-8B81-9F3141B75B9F}"/>
              </a:ext>
            </a:extLst>
          </p:cNvPr>
          <p:cNvGraphicFramePr>
            <a:graphicFrameLocks noGrp="1"/>
          </p:cNvGraphicFramePr>
          <p:nvPr>
            <p:extLst>
              <p:ext uri="{D42A27DB-BD31-4B8C-83A1-F6EECF244321}">
                <p14:modId xmlns:p14="http://schemas.microsoft.com/office/powerpoint/2010/main" val="1520009049"/>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1">
                          <a:solidFill>
                            <a:srgbClr val="003366"/>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pic>
        <p:nvPicPr>
          <p:cNvPr id="6" name="Graphic 5" descr="Clock">
            <a:extLst>
              <a:ext uri="{FF2B5EF4-FFF2-40B4-BE49-F238E27FC236}">
                <a16:creationId xmlns:a16="http://schemas.microsoft.com/office/drawing/2014/main" id="{E83AF163-2124-4E6C-9768-D0D3708CEC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37285" y="2502815"/>
            <a:ext cx="2823289" cy="2823289"/>
          </a:xfrm>
          <a:prstGeom prst="rect">
            <a:avLst/>
          </a:prstGeom>
        </p:spPr>
      </p:pic>
      <p:grpSp>
        <p:nvGrpSpPr>
          <p:cNvPr id="9" name="Group 8">
            <a:extLst>
              <a:ext uri="{FF2B5EF4-FFF2-40B4-BE49-F238E27FC236}">
                <a16:creationId xmlns:a16="http://schemas.microsoft.com/office/drawing/2014/main" id="{15638EAA-57AD-4D7A-AC94-8E440A0A65E4}"/>
              </a:ext>
            </a:extLst>
          </p:cNvPr>
          <p:cNvGrpSpPr/>
          <p:nvPr/>
        </p:nvGrpSpPr>
        <p:grpSpPr>
          <a:xfrm>
            <a:off x="13554826" y="5864238"/>
            <a:ext cx="2670138" cy="2503451"/>
            <a:chOff x="13797071" y="6075496"/>
            <a:chExt cx="2927957" cy="2745175"/>
          </a:xfrm>
        </p:grpSpPr>
        <p:pic>
          <p:nvPicPr>
            <p:cNvPr id="4" name="Graphic 3" descr="Hospital">
              <a:extLst>
                <a:ext uri="{FF2B5EF4-FFF2-40B4-BE49-F238E27FC236}">
                  <a16:creationId xmlns:a16="http://schemas.microsoft.com/office/drawing/2014/main" id="{EEBF6C06-6946-4DB0-A5B9-C260F82860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032141" y="6083835"/>
              <a:ext cx="2457819" cy="2457819"/>
            </a:xfrm>
            <a:prstGeom prst="rect">
              <a:avLst/>
            </a:prstGeom>
          </p:spPr>
        </p:pic>
        <p:sp>
          <p:nvSpPr>
            <p:cNvPr id="16" name="&quot;Not Allowed&quot; Symbol 15">
              <a:extLst>
                <a:ext uri="{FF2B5EF4-FFF2-40B4-BE49-F238E27FC236}">
                  <a16:creationId xmlns:a16="http://schemas.microsoft.com/office/drawing/2014/main" id="{4ED3D392-0A21-4110-97C2-7D280863354E}"/>
                </a:ext>
              </a:extLst>
            </p:cNvPr>
            <p:cNvSpPr/>
            <p:nvPr/>
          </p:nvSpPr>
          <p:spPr>
            <a:xfrm>
              <a:off x="13797071" y="6075496"/>
              <a:ext cx="2927957" cy="2745175"/>
            </a:xfrm>
            <a:prstGeom prst="noSmoking">
              <a:avLst>
                <a:gd name="adj" fmla="val 386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3"/>
            <a:ext cx="13268819" cy="1069800"/>
          </a:xfrm>
          <a:prstGeom prst="rect">
            <a:avLst/>
          </a:prstGeom>
          <a:noFill/>
          <a:ln>
            <a:noFill/>
          </a:ln>
        </p:spPr>
        <p:txBody>
          <a:bodyPr spcFirstLastPara="1" wrap="square" lIns="0" tIns="0" rIns="0" bIns="0" anchor="t" anchorCtr="0">
            <a:noAutofit/>
          </a:bodyPr>
          <a:lstStyle/>
          <a:p>
            <a:pPr marL="0" lvl="0" indent="0" rtl="0">
              <a:lnSpc>
                <a:spcPct val="110000"/>
              </a:lnSpc>
              <a:spcBef>
                <a:spcPts val="0"/>
              </a:spcBef>
              <a:spcAft>
                <a:spcPts val="0"/>
              </a:spcAft>
              <a:buClr>
                <a:schemeClr val="dk1"/>
              </a:buClr>
              <a:buFont typeface="Arial"/>
              <a:buNone/>
            </a:pPr>
            <a:r>
              <a:rPr lang="en-US" sz="7200">
                <a:solidFill>
                  <a:srgbClr val="034092"/>
                </a:solidFill>
                <a:latin typeface="+mj-lt"/>
                <a:ea typeface="Lora"/>
                <a:cs typeface="Lora"/>
                <a:sym typeface="Lora"/>
              </a:rPr>
              <a:t>Limitations of Virtual Care</a:t>
            </a:r>
            <a:endParaRPr sz="7200">
              <a:solidFill>
                <a:schemeClr val="dk1"/>
              </a:solidFill>
              <a:latin typeface="+mj-lt"/>
            </a:endParaRPr>
          </a:p>
          <a:p>
            <a:pPr marL="0" marR="0" lvl="0" indent="0" algn="ctr" rtl="0">
              <a:lnSpc>
                <a:spcPct val="110000"/>
              </a:lnSpc>
              <a:spcBef>
                <a:spcPts val="0"/>
              </a:spcBef>
              <a:spcAft>
                <a:spcPts val="0"/>
              </a:spcAft>
              <a:buNone/>
            </a:pPr>
            <a:endParaRPr sz="7500">
              <a:solidFill>
                <a:srgbClr val="034092"/>
              </a:solidFill>
              <a:latin typeface="Lora"/>
              <a:ea typeface="Lora"/>
              <a:cs typeface="Lora"/>
              <a:sym typeface="Lora"/>
            </a:endParaRPr>
          </a:p>
        </p:txBody>
      </p:sp>
      <p:sp>
        <p:nvSpPr>
          <p:cNvPr id="243" name="Google Shape;243;p22"/>
          <p:cNvSpPr txBox="1"/>
          <p:nvPr/>
        </p:nvSpPr>
        <p:spPr>
          <a:xfrm>
            <a:off x="1030823" y="2849473"/>
            <a:ext cx="13022061" cy="2294027"/>
          </a:xfrm>
          <a:prstGeom prst="rect">
            <a:avLst/>
          </a:prstGeom>
          <a:noFill/>
          <a:ln>
            <a:noFill/>
          </a:ln>
        </p:spPr>
        <p:txBody>
          <a:bodyPr spcFirstLastPara="1" wrap="square" lIns="0" tIns="0" rIns="0" bIns="0" anchor="t" anchorCtr="0">
            <a:noAutofit/>
          </a:bodyPr>
          <a:lstStyle/>
          <a:p>
            <a:pPr marL="488950" marR="0" lvl="0" indent="-457200" algn="l" rtl="0">
              <a:spcBef>
                <a:spcPts val="0"/>
              </a:spcBef>
              <a:spcAft>
                <a:spcPts val="1200"/>
              </a:spcAft>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Reduced care continuity if you do not see your usual provider (similar to going to a walk-in clinic)</a:t>
            </a:r>
          </a:p>
          <a:p>
            <a:pPr marL="488950" lvl="0" indent="-457200">
              <a:lnSpc>
                <a:spcPct val="200000"/>
              </a:lnSpc>
              <a:spcAft>
                <a:spcPts val="1200"/>
              </a:spcAft>
              <a:buClr>
                <a:srgbClr val="1F497D"/>
              </a:buClr>
              <a:buSzPct val="110000"/>
              <a:buFont typeface="Arial" panose="020B0604020202020204" pitchFamily="34" charset="0"/>
              <a:buChar char="•"/>
            </a:pPr>
            <a:r>
              <a:rPr lang="en-US" sz="3600" dirty="0">
                <a:latin typeface="+mj-lt"/>
                <a:ea typeface="Lora"/>
                <a:cs typeface="Lora"/>
                <a:sym typeface="Lora"/>
              </a:rPr>
              <a:t>Dealing with emergencies</a:t>
            </a:r>
          </a:p>
          <a:p>
            <a:pPr marL="484632" indent="-457200">
              <a:lnSpc>
                <a:spcPct val="200000"/>
              </a:lnSpc>
              <a:spcAft>
                <a:spcPts val="1200"/>
              </a:spcAft>
              <a:buClr>
                <a:schemeClr val="dk2"/>
              </a:buClr>
              <a:buSzPct val="110000"/>
              <a:buFont typeface="Arial" panose="020B0604020202020204" pitchFamily="34" charset="0"/>
              <a:buChar char="•"/>
            </a:pPr>
            <a:r>
              <a:rPr lang="en-US" sz="3600" dirty="0">
                <a:latin typeface="+mj-lt"/>
                <a:ea typeface="Lora"/>
                <a:cs typeface="Lora"/>
                <a:sym typeface="Lora"/>
              </a:rPr>
              <a:t>Clinical appropriateness</a:t>
            </a:r>
          </a:p>
          <a:p>
            <a:pPr marL="863600" lvl="0" indent="-457200">
              <a:spcAft>
                <a:spcPts val="1200"/>
              </a:spcAft>
              <a:buClr>
                <a:srgbClr val="1F497D"/>
              </a:buClr>
              <a:buSzPts val="3100"/>
              <a:buFont typeface="Lora"/>
              <a:buChar char="★"/>
              <a:tabLst>
                <a:tab pos="1028700" algn="l"/>
              </a:tabLst>
            </a:pPr>
            <a:endParaRPr lang="en-US" sz="3600" b="1" dirty="0">
              <a:latin typeface="Lora"/>
              <a:ea typeface="Lora"/>
              <a:cs typeface="Lora"/>
              <a:sym typeface="Lora"/>
            </a:endParaRPr>
          </a:p>
          <a:p>
            <a:pPr lvl="0"/>
            <a:endParaRPr lang="en-US" sz="3600" b="1" dirty="0">
              <a:latin typeface="Lora" panose="020B0604020202020204" charset="0"/>
            </a:endParaRPr>
          </a:p>
          <a:p>
            <a:pPr marL="31750">
              <a:lnSpc>
                <a:spcPct val="139970"/>
              </a:lnSpc>
              <a:buClr>
                <a:schemeClr val="dk2"/>
              </a:buClr>
              <a:buSzPts val="3100"/>
            </a:pPr>
            <a:endParaRPr lang="en-US" sz="3600" dirty="0">
              <a:solidFill>
                <a:schemeClr val="tx1"/>
              </a:solidFill>
              <a:latin typeface="Lora" panose="020B0604020202020204" charset="0"/>
            </a:endParaRPr>
          </a:p>
          <a:p>
            <a:pPr marL="457200" marR="0" lvl="0" indent="-425450" algn="l" rtl="0">
              <a:lnSpc>
                <a:spcPct val="139970"/>
              </a:lnSpc>
              <a:spcBef>
                <a:spcPts val="0"/>
              </a:spcBef>
              <a:spcAft>
                <a:spcPts val="0"/>
              </a:spcAft>
              <a:buClr>
                <a:schemeClr val="dk2"/>
              </a:buClr>
              <a:buSzPts val="3100"/>
              <a:buFont typeface="Lora"/>
              <a:buChar char="★"/>
            </a:pPr>
            <a:endParaRPr sz="3600" b="1" dirty="0">
              <a:solidFill>
                <a:schemeClr val="tx1"/>
              </a:solidFill>
            </a:endParaRPr>
          </a:p>
        </p:txBody>
      </p:sp>
      <p:graphicFrame>
        <p:nvGraphicFramePr>
          <p:cNvPr id="5" name="Table 4">
            <a:extLst>
              <a:ext uri="{FF2B5EF4-FFF2-40B4-BE49-F238E27FC236}">
                <a16:creationId xmlns:a16="http://schemas.microsoft.com/office/drawing/2014/main" id="{5C05C111-7036-384E-A8F4-4608D28B6719}"/>
              </a:ext>
            </a:extLst>
          </p:cNvPr>
          <p:cNvGraphicFramePr>
            <a:graphicFrameLocks noGrp="1"/>
          </p:cNvGraphicFramePr>
          <p:nvPr>
            <p:extLst>
              <p:ext uri="{D42A27DB-BD31-4B8C-83A1-F6EECF244321}">
                <p14:modId xmlns:p14="http://schemas.microsoft.com/office/powerpoint/2010/main" val="978735744"/>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1">
                          <a:solidFill>
                            <a:srgbClr val="003366"/>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pic>
        <p:nvPicPr>
          <p:cNvPr id="3" name="Graphic 2" descr="Ambulance">
            <a:extLst>
              <a:ext uri="{FF2B5EF4-FFF2-40B4-BE49-F238E27FC236}">
                <a16:creationId xmlns:a16="http://schemas.microsoft.com/office/drawing/2014/main" id="{B112E457-E6DC-42AA-A316-4BBDD00898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83217" y="3407524"/>
            <a:ext cx="4813539" cy="48135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23"/>
          <p:cNvSpPr txBox="1"/>
          <p:nvPr/>
        </p:nvSpPr>
        <p:spPr>
          <a:xfrm>
            <a:off x="1030823" y="2494085"/>
            <a:ext cx="16582121" cy="1461435"/>
          </a:xfrm>
          <a:prstGeom prst="rect">
            <a:avLst/>
          </a:prstGeom>
          <a:noFill/>
          <a:ln>
            <a:noFill/>
          </a:ln>
        </p:spPr>
        <p:txBody>
          <a:bodyPr spcFirstLastPara="1" wrap="square" lIns="0" tIns="0" rIns="0" bIns="0" anchor="t" anchorCtr="0">
            <a:noAutofit/>
          </a:bodyPr>
          <a:lstStyle/>
          <a:p>
            <a:pPr marL="0" marR="0" lvl="0" indent="0" rtl="0">
              <a:lnSpc>
                <a:spcPct val="103019"/>
              </a:lnSpc>
              <a:spcBef>
                <a:spcPts val="0"/>
              </a:spcBef>
              <a:spcAft>
                <a:spcPts val="0"/>
              </a:spcAft>
              <a:buNone/>
            </a:pPr>
            <a:r>
              <a:rPr lang="en-US" sz="4000" b="1">
                <a:solidFill>
                  <a:schemeClr val="tx1"/>
                </a:solidFill>
                <a:latin typeface="+mj-lt"/>
                <a:ea typeface="Lora"/>
                <a:cs typeface="Lora"/>
                <a:sym typeface="Lora"/>
              </a:rPr>
              <a:t>In a medical emergency, seek immediate medical attention by going to the Emergency Room OR call 911.</a:t>
            </a:r>
            <a:endParaRPr sz="4000" b="1">
              <a:solidFill>
                <a:schemeClr val="tx1"/>
              </a:solidFill>
              <a:latin typeface="+mj-lt"/>
              <a:ea typeface="Lora"/>
              <a:cs typeface="Lora"/>
              <a:sym typeface="Lora"/>
            </a:endParaRPr>
          </a:p>
          <a:p>
            <a:pPr marL="0" marR="0" lvl="0" indent="0" rtl="0">
              <a:lnSpc>
                <a:spcPct val="103019"/>
              </a:lnSpc>
              <a:spcBef>
                <a:spcPts val="0"/>
              </a:spcBef>
              <a:spcAft>
                <a:spcPts val="0"/>
              </a:spcAft>
              <a:buNone/>
            </a:pPr>
            <a:endParaRPr sz="3175" i="0" u="none" strike="noStrike" cap="none">
              <a:solidFill>
                <a:srgbClr val="666666"/>
              </a:solidFill>
            </a:endParaRPr>
          </a:p>
          <a:p>
            <a:pPr marL="0" marR="0" lvl="0" indent="0" rtl="0">
              <a:lnSpc>
                <a:spcPct val="103019"/>
              </a:lnSpc>
              <a:spcBef>
                <a:spcPts val="0"/>
              </a:spcBef>
              <a:spcAft>
                <a:spcPts val="0"/>
              </a:spcAft>
              <a:buNone/>
            </a:pPr>
            <a:endParaRPr sz="3775" b="0" i="0" u="none" strike="noStrike" cap="none">
              <a:solidFill>
                <a:srgbClr val="034092"/>
              </a:solidFill>
              <a:latin typeface="Lora"/>
              <a:ea typeface="Lora"/>
              <a:cs typeface="Lora"/>
              <a:sym typeface="Lora"/>
            </a:endParaRPr>
          </a:p>
          <a:p>
            <a:pPr marL="0" marR="0" lvl="0" indent="0" rtl="0">
              <a:lnSpc>
                <a:spcPct val="103019"/>
              </a:lnSpc>
              <a:spcBef>
                <a:spcPts val="0"/>
              </a:spcBef>
              <a:spcAft>
                <a:spcPts val="0"/>
              </a:spcAft>
              <a:buNone/>
            </a:pPr>
            <a:endParaRPr sz="3775" b="0" i="0" u="none" strike="noStrike" cap="none">
              <a:solidFill>
                <a:srgbClr val="034092"/>
              </a:solidFill>
              <a:latin typeface="Lora"/>
              <a:ea typeface="Lora"/>
              <a:cs typeface="Lora"/>
              <a:sym typeface="Lora"/>
            </a:endParaRPr>
          </a:p>
          <a:p>
            <a:pPr marL="0" marR="0" lvl="0" indent="0" rtl="0">
              <a:lnSpc>
                <a:spcPct val="103019"/>
              </a:lnSpc>
              <a:spcBef>
                <a:spcPts val="0"/>
              </a:spcBef>
              <a:spcAft>
                <a:spcPts val="0"/>
              </a:spcAft>
              <a:buNone/>
            </a:pPr>
            <a:endParaRPr sz="3775" b="0" i="0" u="none" strike="noStrike" cap="none">
              <a:solidFill>
                <a:srgbClr val="034092"/>
              </a:solidFill>
              <a:latin typeface="Lora"/>
              <a:ea typeface="Lora"/>
              <a:cs typeface="Lora"/>
              <a:sym typeface="Lora"/>
            </a:endParaRPr>
          </a:p>
          <a:p>
            <a:pPr marL="0" marR="0" lvl="0" indent="0" rtl="0">
              <a:lnSpc>
                <a:spcPct val="103019"/>
              </a:lnSpc>
              <a:spcBef>
                <a:spcPts val="0"/>
              </a:spcBef>
              <a:spcAft>
                <a:spcPts val="0"/>
              </a:spcAft>
              <a:buNone/>
            </a:pPr>
            <a:endParaRPr sz="3775" b="0" i="0" u="none" strike="noStrike" cap="none">
              <a:solidFill>
                <a:srgbClr val="034092"/>
              </a:solidFill>
              <a:latin typeface="Lora"/>
              <a:ea typeface="Lora"/>
              <a:cs typeface="Lora"/>
              <a:sym typeface="Lora"/>
            </a:endParaRPr>
          </a:p>
          <a:p>
            <a:pPr marL="0" marR="0" lvl="0" indent="0" rtl="0">
              <a:lnSpc>
                <a:spcPct val="103019"/>
              </a:lnSpc>
              <a:spcBef>
                <a:spcPts val="0"/>
              </a:spcBef>
              <a:spcAft>
                <a:spcPts val="0"/>
              </a:spcAft>
              <a:buNone/>
            </a:pPr>
            <a:endParaRPr sz="3775" b="0" i="0" u="none" strike="noStrike" cap="none">
              <a:solidFill>
                <a:srgbClr val="034092"/>
              </a:solidFill>
              <a:latin typeface="Lora"/>
              <a:ea typeface="Lora"/>
              <a:cs typeface="Lora"/>
              <a:sym typeface="Lora"/>
            </a:endParaRPr>
          </a:p>
          <a:p>
            <a:pPr marL="0" marR="0" lvl="0" indent="0" rtl="0">
              <a:lnSpc>
                <a:spcPct val="103019"/>
              </a:lnSpc>
              <a:spcBef>
                <a:spcPts val="0"/>
              </a:spcBef>
              <a:spcAft>
                <a:spcPts val="0"/>
              </a:spcAft>
              <a:buNone/>
            </a:pPr>
            <a:endParaRPr sz="3775" b="0" i="0" u="none" strike="noStrike" cap="none">
              <a:solidFill>
                <a:srgbClr val="034092"/>
              </a:solidFill>
              <a:latin typeface="Lora"/>
              <a:ea typeface="Lora"/>
              <a:cs typeface="Lora"/>
              <a:sym typeface="Lora"/>
            </a:endParaRPr>
          </a:p>
          <a:p>
            <a:pPr marL="0" marR="0" lvl="0" indent="0" rtl="0">
              <a:lnSpc>
                <a:spcPct val="103019"/>
              </a:lnSpc>
              <a:spcBef>
                <a:spcPts val="0"/>
              </a:spcBef>
              <a:spcAft>
                <a:spcPts val="0"/>
              </a:spcAft>
              <a:buNone/>
            </a:pPr>
            <a:endParaRPr sz="3775" b="0" i="0" u="none" strike="noStrike" cap="none">
              <a:solidFill>
                <a:srgbClr val="034092"/>
              </a:solidFill>
              <a:latin typeface="Lora"/>
              <a:ea typeface="Lora"/>
              <a:cs typeface="Lora"/>
              <a:sym typeface="Lora"/>
            </a:endParaRPr>
          </a:p>
        </p:txBody>
      </p:sp>
      <p:sp>
        <p:nvSpPr>
          <p:cNvPr id="260" name="Google Shape;260;p23"/>
          <p:cNvSpPr txBox="1"/>
          <p:nvPr/>
        </p:nvSpPr>
        <p:spPr>
          <a:xfrm>
            <a:off x="914400" y="3859067"/>
            <a:ext cx="10546013" cy="2857500"/>
          </a:xfrm>
          <a:prstGeom prst="rect">
            <a:avLst/>
          </a:prstGeom>
          <a:noFill/>
          <a:ln>
            <a:noFill/>
          </a:ln>
        </p:spPr>
        <p:txBody>
          <a:bodyPr spcFirstLastPara="1" wrap="square" lIns="91425" tIns="91425" rIns="91425" bIns="91425" anchor="t" anchorCtr="0">
            <a:noAutofit/>
          </a:bodyPr>
          <a:lstStyle/>
          <a:p>
            <a:pPr lvl="0" algn="l" rtl="0">
              <a:lnSpc>
                <a:spcPct val="139970"/>
              </a:lnSpc>
              <a:spcBef>
                <a:spcPts val="0"/>
              </a:spcBef>
              <a:spcAft>
                <a:spcPts val="0"/>
              </a:spcAft>
              <a:buSzPct val="110000"/>
            </a:pPr>
            <a:r>
              <a:rPr lang="en-US" sz="4000">
                <a:solidFill>
                  <a:schemeClr val="tx1"/>
                </a:solidFill>
                <a:latin typeface="+mj-lt"/>
                <a:ea typeface="Lora"/>
                <a:cs typeface="Lora"/>
                <a:sym typeface="Lora"/>
              </a:rPr>
              <a:t>Some examples of medical emergencies:</a:t>
            </a:r>
            <a:endParaRPr sz="4000">
              <a:solidFill>
                <a:schemeClr val="tx1"/>
              </a:solidFill>
              <a:latin typeface="+mj-lt"/>
              <a:ea typeface="Lora"/>
              <a:cs typeface="Lora"/>
              <a:sym typeface="Lora"/>
            </a:endParaRPr>
          </a:p>
          <a:p>
            <a:pPr marL="984250" lvl="0" indent="-457200" algn="l" rtl="0">
              <a:lnSpc>
                <a:spcPct val="139970"/>
              </a:lnSpc>
              <a:spcBef>
                <a:spcPts val="0"/>
              </a:spcBef>
              <a:spcAft>
                <a:spcPts val="0"/>
              </a:spcAft>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Chest pain</a:t>
            </a:r>
            <a:endParaRPr sz="3600">
              <a:solidFill>
                <a:schemeClr val="tx1"/>
              </a:solidFill>
              <a:latin typeface="+mj-lt"/>
              <a:ea typeface="Lora"/>
              <a:cs typeface="Lora"/>
              <a:sym typeface="Lora"/>
            </a:endParaRPr>
          </a:p>
          <a:p>
            <a:pPr marL="984250" lvl="0" indent="-457200" algn="l" rtl="0">
              <a:lnSpc>
                <a:spcPct val="139970"/>
              </a:lnSpc>
              <a:spcBef>
                <a:spcPts val="0"/>
              </a:spcBef>
              <a:spcAft>
                <a:spcPts val="0"/>
              </a:spcAft>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Shortness of breath</a:t>
            </a:r>
            <a:endParaRPr sz="3600">
              <a:solidFill>
                <a:schemeClr val="tx1"/>
              </a:solidFill>
              <a:latin typeface="+mj-lt"/>
              <a:ea typeface="Lora"/>
              <a:cs typeface="Lora"/>
              <a:sym typeface="Lora"/>
            </a:endParaRPr>
          </a:p>
          <a:p>
            <a:pPr marL="984250" lvl="0" indent="-457200" algn="l" rtl="0">
              <a:lnSpc>
                <a:spcPct val="139970"/>
              </a:lnSpc>
              <a:spcBef>
                <a:spcPts val="0"/>
              </a:spcBef>
              <a:spcAft>
                <a:spcPts val="0"/>
              </a:spcAft>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Severe pain</a:t>
            </a:r>
            <a:endParaRPr sz="3600">
              <a:solidFill>
                <a:schemeClr val="tx1"/>
              </a:solidFill>
              <a:latin typeface="+mj-lt"/>
              <a:ea typeface="Lora"/>
              <a:cs typeface="Lora"/>
              <a:sym typeface="Lora"/>
            </a:endParaRPr>
          </a:p>
          <a:p>
            <a:pPr marL="984250" lvl="0" indent="-457200" algn="l" rtl="0">
              <a:lnSpc>
                <a:spcPct val="139970"/>
              </a:lnSpc>
              <a:spcBef>
                <a:spcPts val="0"/>
              </a:spcBef>
              <a:spcAft>
                <a:spcPts val="0"/>
              </a:spcAft>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Weakness</a:t>
            </a:r>
            <a:endParaRPr sz="3600">
              <a:solidFill>
                <a:schemeClr val="tx1"/>
              </a:solidFill>
              <a:latin typeface="+mj-lt"/>
              <a:ea typeface="Lora"/>
              <a:cs typeface="Lora"/>
              <a:sym typeface="Lora"/>
            </a:endParaRPr>
          </a:p>
          <a:p>
            <a:pPr marL="984250" lvl="0" indent="-457200" algn="l" rtl="0">
              <a:lnSpc>
                <a:spcPct val="139970"/>
              </a:lnSpc>
              <a:spcBef>
                <a:spcPts val="0"/>
              </a:spcBef>
              <a:spcAft>
                <a:spcPts val="0"/>
              </a:spcAft>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Severe bleeding</a:t>
            </a:r>
            <a:endParaRPr sz="3600">
              <a:solidFill>
                <a:schemeClr val="tx1"/>
              </a:solidFill>
              <a:latin typeface="+mj-lt"/>
              <a:ea typeface="Lora"/>
              <a:cs typeface="Lora"/>
              <a:sym typeface="Lora"/>
            </a:endParaRPr>
          </a:p>
          <a:p>
            <a:pPr marL="0" lvl="0" indent="0" algn="l" rtl="0">
              <a:spcBef>
                <a:spcPts val="0"/>
              </a:spcBef>
              <a:spcAft>
                <a:spcPts val="0"/>
              </a:spcAft>
              <a:buNone/>
            </a:pPr>
            <a:endParaRPr>
              <a:latin typeface="Calibri"/>
              <a:ea typeface="Calibri"/>
              <a:cs typeface="Calibri"/>
              <a:sym typeface="Calibri"/>
            </a:endParaRPr>
          </a:p>
        </p:txBody>
      </p:sp>
      <p:graphicFrame>
        <p:nvGraphicFramePr>
          <p:cNvPr id="7" name="Table 6">
            <a:extLst>
              <a:ext uri="{FF2B5EF4-FFF2-40B4-BE49-F238E27FC236}">
                <a16:creationId xmlns:a16="http://schemas.microsoft.com/office/drawing/2014/main" id="{7A5CE1F5-21FD-454F-8B37-EF97078EA11D}"/>
              </a:ext>
            </a:extLst>
          </p:cNvPr>
          <p:cNvGraphicFramePr>
            <a:graphicFrameLocks noGrp="1"/>
          </p:cNvGraphicFramePr>
          <p:nvPr>
            <p:extLst>
              <p:ext uri="{D42A27DB-BD31-4B8C-83A1-F6EECF244321}">
                <p14:modId xmlns:p14="http://schemas.microsoft.com/office/powerpoint/2010/main" val="4014696610"/>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1">
                          <a:solidFill>
                            <a:srgbClr val="003366"/>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35;p22">
            <a:extLst>
              <a:ext uri="{FF2B5EF4-FFF2-40B4-BE49-F238E27FC236}">
                <a16:creationId xmlns:a16="http://schemas.microsoft.com/office/drawing/2014/main" id="{C64D3CF0-E222-4A90-A1A3-F7955F5D582C}"/>
              </a:ext>
            </a:extLst>
          </p:cNvPr>
          <p:cNvSpPr txBox="1"/>
          <p:nvPr/>
        </p:nvSpPr>
        <p:spPr>
          <a:xfrm>
            <a:off x="1030823" y="1081173"/>
            <a:ext cx="13268819" cy="1069800"/>
          </a:xfrm>
          <a:prstGeom prst="rect">
            <a:avLst/>
          </a:prstGeom>
          <a:noFill/>
          <a:ln>
            <a:noFill/>
          </a:ln>
        </p:spPr>
        <p:txBody>
          <a:bodyPr spcFirstLastPara="1" wrap="square" lIns="0" tIns="0" rIns="0" bIns="0" anchor="t" anchorCtr="0">
            <a:noAutofit/>
          </a:bodyPr>
          <a:lstStyle/>
          <a:p>
            <a:pPr marL="0" lvl="0" indent="0" rtl="0">
              <a:lnSpc>
                <a:spcPct val="110000"/>
              </a:lnSpc>
              <a:spcBef>
                <a:spcPts val="0"/>
              </a:spcBef>
              <a:spcAft>
                <a:spcPts val="0"/>
              </a:spcAft>
              <a:buClr>
                <a:schemeClr val="dk1"/>
              </a:buClr>
              <a:buFont typeface="Arial"/>
              <a:buNone/>
            </a:pPr>
            <a:r>
              <a:rPr lang="en-US" sz="7200">
                <a:solidFill>
                  <a:srgbClr val="034092"/>
                </a:solidFill>
                <a:latin typeface="+mj-lt"/>
                <a:ea typeface="Lora"/>
                <a:cs typeface="Lora"/>
                <a:sym typeface="Lora"/>
              </a:rPr>
              <a:t>Emergencies</a:t>
            </a:r>
            <a:endParaRPr sz="7500">
              <a:solidFill>
                <a:srgbClr val="034092"/>
              </a:solidFill>
              <a:latin typeface="Lora"/>
              <a:ea typeface="Lora"/>
              <a:cs typeface="Lora"/>
              <a:sym typeface="Lora"/>
            </a:endParaRPr>
          </a:p>
        </p:txBody>
      </p:sp>
      <p:pic>
        <p:nvPicPr>
          <p:cNvPr id="2050" name="Picture 2" descr="Emergency Signage">
            <a:extLst>
              <a:ext uri="{FF2B5EF4-FFF2-40B4-BE49-F238E27FC236}">
                <a16:creationId xmlns:a16="http://schemas.microsoft.com/office/drawing/2014/main" id="{DB092FAA-0BEB-403A-9FBA-7E89C035D0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20633" y="5143500"/>
            <a:ext cx="6651523" cy="3834508"/>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BFC6072-7399-4460-A374-ADD154691FA6}"/>
              </a:ext>
            </a:extLst>
          </p:cNvPr>
          <p:cNvSpPr/>
          <p:nvPr/>
        </p:nvSpPr>
        <p:spPr>
          <a:xfrm>
            <a:off x="15516928" y="8640735"/>
            <a:ext cx="1438214" cy="307777"/>
          </a:xfrm>
          <a:prstGeom prst="rect">
            <a:avLst/>
          </a:prstGeom>
        </p:spPr>
        <p:txBody>
          <a:bodyPr wrap="none">
            <a:spAutoFit/>
          </a:bodyPr>
          <a:lstStyle/>
          <a:p>
            <a:r>
              <a:rPr lang="en-US"/>
              <a:t>(Pixabay, 2015)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7" name="Google Shape;217;p21"/>
          <p:cNvSpPr txBox="1"/>
          <p:nvPr/>
        </p:nvSpPr>
        <p:spPr>
          <a:xfrm>
            <a:off x="1030823" y="2806471"/>
            <a:ext cx="10649900" cy="6671144"/>
          </a:xfrm>
          <a:prstGeom prst="rect">
            <a:avLst/>
          </a:prstGeom>
          <a:noFill/>
          <a:ln>
            <a:noFill/>
          </a:ln>
        </p:spPr>
        <p:txBody>
          <a:bodyPr spcFirstLastPara="1" wrap="square" lIns="0" tIns="0" rIns="0" bIns="0" anchor="t" anchorCtr="0">
            <a:noAutofit/>
          </a:bodyPr>
          <a:lstStyle/>
          <a:p>
            <a:pPr marL="31752">
              <a:lnSpc>
                <a:spcPct val="139970"/>
              </a:lnSpc>
              <a:spcAft>
                <a:spcPts val="3600"/>
              </a:spcAft>
              <a:buClr>
                <a:schemeClr val="dk2"/>
              </a:buClr>
              <a:buSzPts val="3100"/>
            </a:pPr>
            <a:r>
              <a:rPr lang="en-US" sz="3600">
                <a:latin typeface="+mj-lt"/>
                <a:ea typeface="Lora"/>
                <a:cs typeface="Lora"/>
                <a:sym typeface="Lora"/>
              </a:rPr>
              <a:t>Virtual care can facilitate cultural safety. </a:t>
            </a:r>
          </a:p>
          <a:p>
            <a:pPr marL="31752">
              <a:lnSpc>
                <a:spcPct val="120000"/>
              </a:lnSpc>
              <a:spcAft>
                <a:spcPts val="1200"/>
              </a:spcAft>
              <a:buClr>
                <a:schemeClr val="dk2"/>
              </a:buClr>
              <a:buSzPts val="3100"/>
            </a:pPr>
            <a:r>
              <a:rPr lang="en-US" sz="3600">
                <a:latin typeface="+mj-lt"/>
              </a:rPr>
              <a:t>This can include health care providers and patients discussing what services and </a:t>
            </a:r>
            <a:r>
              <a:rPr lang="en-US" sz="3600" b="1">
                <a:latin typeface="+mj-lt"/>
              </a:rPr>
              <a:t>cultural practices</a:t>
            </a:r>
            <a:r>
              <a:rPr lang="en-US" sz="3600">
                <a:latin typeface="+mj-lt"/>
              </a:rPr>
              <a:t> may be included, as appropriate, safe, and possible, such as a discussion of traditional medicines.</a:t>
            </a:r>
          </a:p>
        </p:txBody>
      </p:sp>
      <p:graphicFrame>
        <p:nvGraphicFramePr>
          <p:cNvPr id="4" name="Table 3">
            <a:extLst>
              <a:ext uri="{FF2B5EF4-FFF2-40B4-BE49-F238E27FC236}">
                <a16:creationId xmlns:a16="http://schemas.microsoft.com/office/drawing/2014/main" id="{ECCF5CA5-A13D-9F44-A107-0C7B80802892}"/>
              </a:ext>
            </a:extLst>
          </p:cNvPr>
          <p:cNvGraphicFramePr>
            <a:graphicFrameLocks noGrp="1"/>
          </p:cNvGraphicFramePr>
          <p:nvPr>
            <p:extLst>
              <p:ext uri="{D42A27DB-BD31-4B8C-83A1-F6EECF244321}">
                <p14:modId xmlns:p14="http://schemas.microsoft.com/office/powerpoint/2010/main" val="4175686103"/>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1">
                          <a:solidFill>
                            <a:srgbClr val="003366"/>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Google Shape;235;p22">
            <a:extLst>
              <a:ext uri="{FF2B5EF4-FFF2-40B4-BE49-F238E27FC236}">
                <a16:creationId xmlns:a16="http://schemas.microsoft.com/office/drawing/2014/main" id="{FE5E9368-FFDB-4834-990E-9F0B33B504E8}"/>
              </a:ext>
            </a:extLst>
          </p:cNvPr>
          <p:cNvSpPr txBox="1"/>
          <p:nvPr/>
        </p:nvSpPr>
        <p:spPr>
          <a:xfrm>
            <a:off x="1030823" y="1081173"/>
            <a:ext cx="13268819" cy="1069800"/>
          </a:xfrm>
          <a:prstGeom prst="rect">
            <a:avLst/>
          </a:prstGeom>
          <a:noFill/>
          <a:ln>
            <a:noFill/>
          </a:ln>
        </p:spPr>
        <p:txBody>
          <a:bodyPr spcFirstLastPara="1" wrap="square" lIns="0" tIns="0" rIns="0" bIns="0" anchor="t" anchorCtr="0">
            <a:noAutofit/>
          </a:bodyPr>
          <a:lstStyle/>
          <a:p>
            <a:pPr marL="0" lvl="0" indent="0" rtl="0">
              <a:lnSpc>
                <a:spcPct val="110000"/>
              </a:lnSpc>
              <a:spcBef>
                <a:spcPts val="0"/>
              </a:spcBef>
              <a:spcAft>
                <a:spcPts val="0"/>
              </a:spcAft>
              <a:buClr>
                <a:schemeClr val="dk1"/>
              </a:buClr>
              <a:buFont typeface="Arial"/>
              <a:buNone/>
            </a:pPr>
            <a:r>
              <a:rPr lang="en-US" sz="7200">
                <a:solidFill>
                  <a:srgbClr val="034092"/>
                </a:solidFill>
                <a:latin typeface="+mj-lt"/>
                <a:ea typeface="Lora"/>
                <a:cs typeface="Lora"/>
                <a:sym typeface="Lora"/>
              </a:rPr>
              <a:t>Virtual Care and Cultural Safety</a:t>
            </a:r>
            <a:endParaRPr sz="7500">
              <a:solidFill>
                <a:srgbClr val="034092"/>
              </a:solidFill>
              <a:latin typeface="Lora"/>
              <a:ea typeface="Lora"/>
              <a:cs typeface="Lora"/>
              <a:sym typeface="Lora"/>
            </a:endParaRPr>
          </a:p>
        </p:txBody>
      </p:sp>
      <p:pic>
        <p:nvPicPr>
          <p:cNvPr id="1028" name="Picture 4" descr="gray ceramic mortar and pestle">
            <a:extLst>
              <a:ext uri="{FF2B5EF4-FFF2-40B4-BE49-F238E27FC236}">
                <a16:creationId xmlns:a16="http://schemas.microsoft.com/office/drawing/2014/main" id="{885E393E-22B1-49DB-A03F-A79B3FD043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51821" y="4032120"/>
            <a:ext cx="5509039" cy="35643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9C9C3D-F21F-441B-A9B0-DBD4137B7E2F}"/>
              </a:ext>
            </a:extLst>
          </p:cNvPr>
          <p:cNvSpPr txBox="1"/>
          <p:nvPr/>
        </p:nvSpPr>
        <p:spPr>
          <a:xfrm>
            <a:off x="16052359" y="7259195"/>
            <a:ext cx="1526485" cy="307777"/>
          </a:xfrm>
          <a:prstGeom prst="rect">
            <a:avLst/>
          </a:prstGeom>
          <a:noFill/>
        </p:spPr>
        <p:txBody>
          <a:bodyPr wrap="square" rtlCol="0">
            <a:spAutoFit/>
          </a:bodyPr>
          <a:lstStyle/>
          <a:p>
            <a:r>
              <a:rPr lang="en-US">
                <a:solidFill>
                  <a:schemeClr val="tx1">
                    <a:lumMod val="50000"/>
                    <a:lumOff val="50000"/>
                  </a:schemeClr>
                </a:solidFill>
              </a:rPr>
              <a:t>(Hanlon, 2017)</a:t>
            </a:r>
          </a:p>
        </p:txBody>
      </p:sp>
    </p:spTree>
    <p:extLst>
      <p:ext uri="{BB962C8B-B14F-4D97-AF65-F5344CB8AC3E}">
        <p14:creationId xmlns:p14="http://schemas.microsoft.com/office/powerpoint/2010/main" val="23709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7" name="Google Shape;217;p21"/>
          <p:cNvSpPr txBox="1"/>
          <p:nvPr/>
        </p:nvSpPr>
        <p:spPr>
          <a:xfrm>
            <a:off x="1030824" y="2806471"/>
            <a:ext cx="9735500" cy="6671144"/>
          </a:xfrm>
          <a:prstGeom prst="rect">
            <a:avLst/>
          </a:prstGeom>
          <a:noFill/>
          <a:ln>
            <a:noFill/>
          </a:ln>
        </p:spPr>
        <p:txBody>
          <a:bodyPr spcFirstLastPara="1" wrap="square" lIns="0" tIns="0" rIns="0" bIns="0" anchor="t" anchorCtr="0">
            <a:noAutofit/>
          </a:bodyPr>
          <a:lstStyle/>
          <a:p>
            <a:pPr marL="31752">
              <a:lnSpc>
                <a:spcPct val="139970"/>
              </a:lnSpc>
              <a:spcAft>
                <a:spcPts val="3600"/>
              </a:spcAft>
              <a:buClr>
                <a:schemeClr val="dk2"/>
              </a:buClr>
              <a:buSzPts val="3100"/>
            </a:pPr>
            <a:r>
              <a:rPr lang="en-US" sz="3600">
                <a:latin typeface="+mj-lt"/>
                <a:ea typeface="Lora"/>
                <a:cs typeface="Lora"/>
                <a:sym typeface="Lora"/>
              </a:rPr>
              <a:t>Virtual care can facilitate cultural safety. </a:t>
            </a:r>
          </a:p>
          <a:p>
            <a:pPr marL="31752">
              <a:lnSpc>
                <a:spcPct val="120000"/>
              </a:lnSpc>
              <a:spcAft>
                <a:spcPts val="1200"/>
              </a:spcAft>
              <a:buClr>
                <a:schemeClr val="dk2"/>
              </a:buClr>
              <a:buSzPts val="3100"/>
            </a:pPr>
            <a:r>
              <a:rPr lang="en-US" sz="3600">
                <a:latin typeface="+mj-lt"/>
              </a:rPr>
              <a:t>This can also include</a:t>
            </a:r>
            <a:r>
              <a:rPr lang="en-US" sz="3600" b="1"/>
              <a:t> family, community members, and interpreters </a:t>
            </a:r>
            <a:r>
              <a:rPr lang="en-US" sz="3600"/>
              <a:t>in the virtual care visit as specified by the patient when booking an appointment.</a:t>
            </a:r>
          </a:p>
        </p:txBody>
      </p:sp>
      <p:graphicFrame>
        <p:nvGraphicFramePr>
          <p:cNvPr id="4" name="Table 3">
            <a:extLst>
              <a:ext uri="{FF2B5EF4-FFF2-40B4-BE49-F238E27FC236}">
                <a16:creationId xmlns:a16="http://schemas.microsoft.com/office/drawing/2014/main" id="{ECCF5CA5-A13D-9F44-A107-0C7B80802892}"/>
              </a:ext>
            </a:extLst>
          </p:cNvPr>
          <p:cNvGraphicFramePr>
            <a:graphicFrameLocks noGrp="1"/>
          </p:cNvGraphicFramePr>
          <p:nvPr>
            <p:extLst>
              <p:ext uri="{D42A27DB-BD31-4B8C-83A1-F6EECF244321}">
                <p14:modId xmlns:p14="http://schemas.microsoft.com/office/powerpoint/2010/main" val="1887755647"/>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1">
                          <a:solidFill>
                            <a:srgbClr val="003366"/>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Google Shape;235;p22">
            <a:extLst>
              <a:ext uri="{FF2B5EF4-FFF2-40B4-BE49-F238E27FC236}">
                <a16:creationId xmlns:a16="http://schemas.microsoft.com/office/drawing/2014/main" id="{FE5E9368-FFDB-4834-990E-9F0B33B504E8}"/>
              </a:ext>
            </a:extLst>
          </p:cNvPr>
          <p:cNvSpPr txBox="1"/>
          <p:nvPr/>
        </p:nvSpPr>
        <p:spPr>
          <a:xfrm>
            <a:off x="1030823" y="1081173"/>
            <a:ext cx="13268819" cy="1069800"/>
          </a:xfrm>
          <a:prstGeom prst="rect">
            <a:avLst/>
          </a:prstGeom>
          <a:noFill/>
          <a:ln>
            <a:noFill/>
          </a:ln>
        </p:spPr>
        <p:txBody>
          <a:bodyPr spcFirstLastPara="1" wrap="square" lIns="0" tIns="0" rIns="0" bIns="0" anchor="t" anchorCtr="0">
            <a:noAutofit/>
          </a:bodyPr>
          <a:lstStyle/>
          <a:p>
            <a:pPr marL="0" lvl="0" indent="0" rtl="0">
              <a:lnSpc>
                <a:spcPct val="110000"/>
              </a:lnSpc>
              <a:spcBef>
                <a:spcPts val="0"/>
              </a:spcBef>
              <a:spcAft>
                <a:spcPts val="0"/>
              </a:spcAft>
              <a:buClr>
                <a:schemeClr val="dk1"/>
              </a:buClr>
              <a:buFont typeface="Arial"/>
              <a:buNone/>
            </a:pPr>
            <a:r>
              <a:rPr lang="en-US" sz="7200">
                <a:solidFill>
                  <a:srgbClr val="034092"/>
                </a:solidFill>
                <a:latin typeface="+mj-lt"/>
                <a:ea typeface="Lora"/>
                <a:cs typeface="Lora"/>
                <a:sym typeface="Lora"/>
              </a:rPr>
              <a:t>Virtual Care and Cultural Safety</a:t>
            </a:r>
            <a:endParaRPr sz="7500">
              <a:solidFill>
                <a:srgbClr val="034092"/>
              </a:solidFill>
              <a:latin typeface="Lora"/>
              <a:ea typeface="Lora"/>
              <a:cs typeface="Lora"/>
              <a:sym typeface="Lora"/>
            </a:endParaRPr>
          </a:p>
        </p:txBody>
      </p:sp>
      <p:pic>
        <p:nvPicPr>
          <p:cNvPr id="3074" name="Picture 2" descr="Portrait Of A Mother And Daughter Together">
            <a:extLst>
              <a:ext uri="{FF2B5EF4-FFF2-40B4-BE49-F238E27FC236}">
                <a16:creationId xmlns:a16="http://schemas.microsoft.com/office/drawing/2014/main" id="{EA6BA0FC-21F8-403D-8FF0-696E1B38F00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385754" y="3923762"/>
            <a:ext cx="6371304" cy="44365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DE8B05-4BAA-423D-8BF2-581F4913C01E}"/>
              </a:ext>
            </a:extLst>
          </p:cNvPr>
          <p:cNvSpPr txBox="1"/>
          <p:nvPr/>
        </p:nvSpPr>
        <p:spPr>
          <a:xfrm>
            <a:off x="16274817" y="8070352"/>
            <a:ext cx="1526485" cy="307777"/>
          </a:xfrm>
          <a:prstGeom prst="rect">
            <a:avLst/>
          </a:prstGeom>
          <a:noFill/>
        </p:spPr>
        <p:txBody>
          <a:bodyPr wrap="square" rtlCol="0">
            <a:spAutoFit/>
          </a:bodyPr>
          <a:lstStyle/>
          <a:p>
            <a:r>
              <a:rPr lang="en-US">
                <a:solidFill>
                  <a:schemeClr val="tx1">
                    <a:lumMod val="50000"/>
                    <a:lumOff val="50000"/>
                  </a:schemeClr>
                </a:solidFill>
              </a:rPr>
              <a:t>(Fairytale, 2020)</a:t>
            </a:r>
          </a:p>
        </p:txBody>
      </p:sp>
    </p:spTree>
    <p:extLst>
      <p:ext uri="{BB962C8B-B14F-4D97-AF65-F5344CB8AC3E}">
        <p14:creationId xmlns:p14="http://schemas.microsoft.com/office/powerpoint/2010/main" val="140508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55F87D-93D4-1144-833E-26FB2BAA1174}"/>
              </a:ext>
            </a:extLst>
          </p:cNvPr>
          <p:cNvGraphicFramePr>
            <a:graphicFrameLocks noGrp="1"/>
          </p:cNvGraphicFramePr>
          <p:nvPr>
            <p:extLst>
              <p:ext uri="{D42A27DB-BD31-4B8C-83A1-F6EECF244321}">
                <p14:modId xmlns:p14="http://schemas.microsoft.com/office/powerpoint/2010/main" val="2473758401"/>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71;p24">
            <a:extLst>
              <a:ext uri="{FF2B5EF4-FFF2-40B4-BE49-F238E27FC236}">
                <a16:creationId xmlns:a16="http://schemas.microsoft.com/office/drawing/2014/main" id="{27DDFD1F-2919-4997-96F5-7B5224B7C349}"/>
              </a:ext>
            </a:extLst>
          </p:cNvPr>
          <p:cNvSpPr txBox="1"/>
          <p:nvPr/>
        </p:nvSpPr>
        <p:spPr>
          <a:xfrm>
            <a:off x="1506030" y="1061206"/>
            <a:ext cx="13664697" cy="95627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i="0" u="none" strike="noStrike" cap="none" dirty="0">
                <a:solidFill>
                  <a:schemeClr val="bg1"/>
                </a:solidFill>
                <a:latin typeface="+mj-lt"/>
                <a:ea typeface="Lora"/>
                <a:cs typeface="Lora"/>
                <a:sym typeface="Lora"/>
              </a:rPr>
              <a:t>How to Access Virtual Care:</a:t>
            </a:r>
            <a:endParaRPr lang="en-US" sz="7000" b="1" dirty="0">
              <a:solidFill>
                <a:schemeClr val="bg1"/>
              </a:solidFill>
              <a:latin typeface="+mj-lt"/>
              <a:ea typeface="Lora"/>
              <a:cs typeface="Lora"/>
              <a:sym typeface="Lora"/>
            </a:endParaRPr>
          </a:p>
          <a:p>
            <a:pPr lvl="0">
              <a:lnSpc>
                <a:spcPct val="140011"/>
              </a:lnSpc>
            </a:pPr>
            <a:r>
              <a:rPr lang="en-US" sz="4800" b="1" dirty="0">
                <a:solidFill>
                  <a:schemeClr val="tx1"/>
                </a:solidFill>
                <a:latin typeface="+mj-lt"/>
                <a:ea typeface="Lora"/>
                <a:cs typeface="Lora"/>
                <a:sym typeface="Lora"/>
              </a:rPr>
              <a:t>Primary Care Providers (Family Physicians and Nurse Practitioners)</a:t>
            </a:r>
          </a:p>
        </p:txBody>
      </p:sp>
      <p:pic>
        <p:nvPicPr>
          <p:cNvPr id="3074" name="Picture 2" descr="Talk To Doctor On Mobile Clipart (984x944), Png Download">
            <a:extLst>
              <a:ext uri="{FF2B5EF4-FFF2-40B4-BE49-F238E27FC236}">
                <a16:creationId xmlns:a16="http://schemas.microsoft.com/office/drawing/2014/main" id="{EF522D7D-874C-4F5C-A793-8CD9C1E680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23173" y="3876784"/>
            <a:ext cx="5115540" cy="50761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9F8FE2-9F08-4F25-B226-F48AB6A87FF7}"/>
              </a:ext>
            </a:extLst>
          </p:cNvPr>
          <p:cNvSpPr/>
          <p:nvPr/>
        </p:nvSpPr>
        <p:spPr>
          <a:xfrm>
            <a:off x="15170727" y="8887573"/>
            <a:ext cx="2197510" cy="307777"/>
          </a:xfrm>
          <a:prstGeom prst="rect">
            <a:avLst/>
          </a:prstGeom>
        </p:spPr>
        <p:txBody>
          <a:bodyPr wrap="square">
            <a:spAutoFit/>
          </a:bodyPr>
          <a:lstStyle/>
          <a:p>
            <a:r>
              <a:rPr lang="en-US" dirty="0">
                <a:solidFill>
                  <a:srgbClr val="679CF6"/>
                </a:solidFill>
              </a:rPr>
              <a:t>(Author unknown, n.d.)</a:t>
            </a:r>
          </a:p>
        </p:txBody>
      </p:sp>
    </p:spTree>
    <p:extLst>
      <p:ext uri="{BB962C8B-B14F-4D97-AF65-F5344CB8AC3E}">
        <p14:creationId xmlns:p14="http://schemas.microsoft.com/office/powerpoint/2010/main" val="3973642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D9D3AE2-8F7B-7349-B8A4-9B51158EF22F}"/>
              </a:ext>
            </a:extLst>
          </p:cNvPr>
          <p:cNvGraphicFramePr>
            <a:graphicFrameLocks noGrp="1"/>
          </p:cNvGraphicFramePr>
          <p:nvPr>
            <p:extLst>
              <p:ext uri="{D42A27DB-BD31-4B8C-83A1-F6EECF244321}">
                <p14:modId xmlns:p14="http://schemas.microsoft.com/office/powerpoint/2010/main" val="2597311323"/>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9" name="Google Shape;235;p22">
            <a:extLst>
              <a:ext uri="{FF2B5EF4-FFF2-40B4-BE49-F238E27FC236}">
                <a16:creationId xmlns:a16="http://schemas.microsoft.com/office/drawing/2014/main" id="{27BD4C9D-78B9-4BE3-BA0A-ACC692612F50}"/>
              </a:ext>
            </a:extLst>
          </p:cNvPr>
          <p:cNvSpPr txBox="1"/>
          <p:nvPr/>
        </p:nvSpPr>
        <p:spPr>
          <a:xfrm>
            <a:off x="1030823" y="1081173"/>
            <a:ext cx="13268819" cy="1069800"/>
          </a:xfrm>
          <a:prstGeom prst="rect">
            <a:avLst/>
          </a:prstGeom>
          <a:noFill/>
          <a:ln>
            <a:noFill/>
          </a:ln>
        </p:spPr>
        <p:txBody>
          <a:bodyPr spcFirstLastPara="1" wrap="square" lIns="0" tIns="0" rIns="0" bIns="0" anchor="t" anchorCtr="0">
            <a:noAutofit/>
          </a:bodyPr>
          <a:lstStyle/>
          <a:p>
            <a:pPr lvl="0">
              <a:lnSpc>
                <a:spcPct val="110000"/>
              </a:lnSpc>
              <a:buClr>
                <a:schemeClr val="dk1"/>
              </a:buClr>
            </a:pPr>
            <a:r>
              <a:rPr lang="en-US" sz="7200" dirty="0">
                <a:solidFill>
                  <a:srgbClr val="034092"/>
                </a:solidFill>
                <a:latin typeface="+mj-lt"/>
                <a:ea typeface="Lora"/>
                <a:cs typeface="Lora"/>
                <a:sym typeface="Lora"/>
              </a:rPr>
              <a:t>Primary Care Providers</a:t>
            </a:r>
          </a:p>
        </p:txBody>
      </p:sp>
      <p:sp>
        <p:nvSpPr>
          <p:cNvPr id="10" name="Google Shape;217;p21">
            <a:extLst>
              <a:ext uri="{FF2B5EF4-FFF2-40B4-BE49-F238E27FC236}">
                <a16:creationId xmlns:a16="http://schemas.microsoft.com/office/drawing/2014/main" id="{5E82DCBE-1D24-4740-846D-4EFA3D4D2FA6}"/>
              </a:ext>
            </a:extLst>
          </p:cNvPr>
          <p:cNvSpPr txBox="1"/>
          <p:nvPr/>
        </p:nvSpPr>
        <p:spPr>
          <a:xfrm>
            <a:off x="1030823" y="2806471"/>
            <a:ext cx="11461061" cy="6671144"/>
          </a:xfrm>
          <a:prstGeom prst="rect">
            <a:avLst/>
          </a:prstGeom>
          <a:noFill/>
          <a:ln>
            <a:noFill/>
          </a:ln>
        </p:spPr>
        <p:txBody>
          <a:bodyPr spcFirstLastPara="1" wrap="square" lIns="0" tIns="0" rIns="0" bIns="0" anchor="t" anchorCtr="0">
            <a:noAutofit/>
          </a:bodyPr>
          <a:lstStyle/>
          <a:p>
            <a:pPr marL="31752">
              <a:lnSpc>
                <a:spcPct val="120000"/>
              </a:lnSpc>
              <a:spcAft>
                <a:spcPts val="3600"/>
              </a:spcAft>
              <a:buClr>
                <a:schemeClr val="dk2"/>
              </a:buClr>
              <a:buSzPts val="3100"/>
            </a:pPr>
            <a:r>
              <a:rPr lang="en-US" sz="3600" dirty="0">
                <a:latin typeface="+mj-lt"/>
                <a:ea typeface="Lora"/>
                <a:cs typeface="Lora"/>
                <a:sym typeface="Lora"/>
              </a:rPr>
              <a:t>Many primary care providers (family physicians and nurse practitioners) now offer virtual care. </a:t>
            </a:r>
            <a:r>
              <a:rPr lang="en-US" sz="3600" dirty="0">
                <a:ea typeface="Lora"/>
                <a:cs typeface="Lora"/>
                <a:sym typeface="Lora"/>
              </a:rPr>
              <a:t>You can call or email your provider to confirm if he or she provides virtual care.</a:t>
            </a:r>
            <a:r>
              <a:rPr lang="en-US" sz="3600" dirty="0">
                <a:latin typeface="+mj-lt"/>
                <a:ea typeface="Lora"/>
                <a:cs typeface="Lora"/>
                <a:sym typeface="Lora"/>
              </a:rPr>
              <a:t> </a:t>
            </a:r>
          </a:p>
          <a:p>
            <a:pPr marL="31752">
              <a:lnSpc>
                <a:spcPct val="139970"/>
              </a:lnSpc>
              <a:spcAft>
                <a:spcPts val="3600"/>
              </a:spcAft>
              <a:buClr>
                <a:schemeClr val="dk2"/>
              </a:buClr>
              <a:buSzPts val="3100"/>
            </a:pPr>
            <a:r>
              <a:rPr lang="en-US" sz="3600" dirty="0">
                <a:latin typeface="+mj-lt"/>
                <a:ea typeface="Lora"/>
                <a:cs typeface="Lora"/>
                <a:sym typeface="Lora"/>
              </a:rPr>
              <a:t>Your provider will still have access to your medical files.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6" name="Google Shape;327;p28">
            <a:extLst>
              <a:ext uri="{FF2B5EF4-FFF2-40B4-BE49-F238E27FC236}">
                <a16:creationId xmlns:a16="http://schemas.microsoft.com/office/drawing/2014/main" id="{27A63867-BA44-624A-9003-3065F6BC0E82}"/>
              </a:ext>
            </a:extLst>
          </p:cNvPr>
          <p:cNvSpPr txBox="1"/>
          <p:nvPr/>
        </p:nvSpPr>
        <p:spPr>
          <a:xfrm>
            <a:off x="842376" y="2340142"/>
            <a:ext cx="10533656" cy="108652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4800" b="1"/>
          </a:p>
        </p:txBody>
      </p:sp>
      <p:graphicFrame>
        <p:nvGraphicFramePr>
          <p:cNvPr id="7" name="Table 6">
            <a:extLst>
              <a:ext uri="{FF2B5EF4-FFF2-40B4-BE49-F238E27FC236}">
                <a16:creationId xmlns:a16="http://schemas.microsoft.com/office/drawing/2014/main" id="{C5385F4D-4A86-684A-AE0B-C22655B7DEE5}"/>
              </a:ext>
            </a:extLst>
          </p:cNvPr>
          <p:cNvGraphicFramePr>
            <a:graphicFrameLocks noGrp="1"/>
          </p:cNvGraphicFramePr>
          <p:nvPr>
            <p:extLst>
              <p:ext uri="{D42A27DB-BD31-4B8C-83A1-F6EECF244321}">
                <p14:modId xmlns:p14="http://schemas.microsoft.com/office/powerpoint/2010/main" val="1096086239"/>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0" name="Google Shape;271;p24">
            <a:extLst>
              <a:ext uri="{FF2B5EF4-FFF2-40B4-BE49-F238E27FC236}">
                <a16:creationId xmlns:a16="http://schemas.microsoft.com/office/drawing/2014/main" id="{8CC31482-7496-444A-8A39-A22A0D8F9CAE}"/>
              </a:ext>
            </a:extLst>
          </p:cNvPr>
          <p:cNvSpPr txBox="1"/>
          <p:nvPr/>
        </p:nvSpPr>
        <p:spPr>
          <a:xfrm>
            <a:off x="1440302" y="1004448"/>
            <a:ext cx="13664697" cy="2564662"/>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a:solidFill>
                  <a:srgbClr val="FFFFFF"/>
                </a:solidFill>
                <a:sym typeface="Lora"/>
              </a:rPr>
              <a:t>How to Access Virtual Care:</a:t>
            </a:r>
          </a:p>
        </p:txBody>
      </p:sp>
      <p:sp>
        <p:nvSpPr>
          <p:cNvPr id="12" name="Google Shape;298;p26">
            <a:extLst>
              <a:ext uri="{FF2B5EF4-FFF2-40B4-BE49-F238E27FC236}">
                <a16:creationId xmlns:a16="http://schemas.microsoft.com/office/drawing/2014/main" id="{A54D3318-BE76-4B75-A720-2B0CB16ACE80}"/>
              </a:ext>
            </a:extLst>
          </p:cNvPr>
          <p:cNvSpPr txBox="1"/>
          <p:nvPr/>
        </p:nvSpPr>
        <p:spPr>
          <a:xfrm>
            <a:off x="660400" y="2778242"/>
            <a:ext cx="17272000" cy="1499229"/>
          </a:xfrm>
          <a:prstGeom prst="rect">
            <a:avLst/>
          </a:prstGeom>
          <a:noFill/>
          <a:ln>
            <a:noFill/>
          </a:ln>
        </p:spPr>
        <p:txBody>
          <a:bodyPr spcFirstLastPara="1" wrap="square" lIns="0" tIns="0" rIns="0" bIns="0" anchor="t" anchorCtr="0">
            <a:noAutofit/>
          </a:bodyPr>
          <a:lstStyle/>
          <a:p>
            <a:pPr>
              <a:lnSpc>
                <a:spcPct val="110000"/>
              </a:lnSpc>
            </a:pPr>
            <a:r>
              <a:rPr lang="en-US" sz="4600" b="1" dirty="0">
                <a:sym typeface="Lora"/>
              </a:rPr>
              <a:t>Urgent and Primary Care </a:t>
            </a:r>
            <a:r>
              <a:rPr lang="en-US" sz="4600" b="1" dirty="0" err="1">
                <a:sym typeface="Lora"/>
              </a:rPr>
              <a:t>Centres</a:t>
            </a:r>
            <a:r>
              <a:rPr lang="en-US" sz="4600" b="1" dirty="0">
                <a:sym typeface="Lora"/>
              </a:rPr>
              <a:t> (UPCC) and Walk-in Clinics</a:t>
            </a:r>
            <a:endParaRPr sz="4600" b="1" dirty="0">
              <a:sym typeface="Lora"/>
            </a:endParaRPr>
          </a:p>
        </p:txBody>
      </p:sp>
      <p:pic>
        <p:nvPicPr>
          <p:cNvPr id="5122" name="Picture 2" descr="Clinical Trial Icon Clipart (560x560), Png Download">
            <a:extLst>
              <a:ext uri="{FF2B5EF4-FFF2-40B4-BE49-F238E27FC236}">
                <a16:creationId xmlns:a16="http://schemas.microsoft.com/office/drawing/2014/main" id="{8E84F7A6-F1BA-42E8-AC15-126B8703161C}"/>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6527847" y="3825782"/>
            <a:ext cx="5232305" cy="52323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0D47BF3-2C94-418B-91B5-8129DA3D43B0}"/>
              </a:ext>
            </a:extLst>
          </p:cNvPr>
          <p:cNvSpPr/>
          <p:nvPr/>
        </p:nvSpPr>
        <p:spPr>
          <a:xfrm>
            <a:off x="9143999" y="8081729"/>
            <a:ext cx="2064801" cy="307777"/>
          </a:xfrm>
          <a:prstGeom prst="rect">
            <a:avLst/>
          </a:prstGeom>
        </p:spPr>
        <p:txBody>
          <a:bodyPr wrap="square">
            <a:spAutoFit/>
          </a:bodyPr>
          <a:lstStyle/>
          <a:p>
            <a:r>
              <a:rPr lang="en-US" dirty="0">
                <a:solidFill>
                  <a:srgbClr val="1E97BC"/>
                </a:solidFill>
              </a:rPr>
              <a:t>(Author unknown, n.d.)</a:t>
            </a:r>
          </a:p>
        </p:txBody>
      </p:sp>
    </p:spTree>
    <p:extLst>
      <p:ext uri="{BB962C8B-B14F-4D97-AF65-F5344CB8AC3E}">
        <p14:creationId xmlns:p14="http://schemas.microsoft.com/office/powerpoint/2010/main" val="319074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104BB7-C66E-1A46-B167-A8D8AED0C84E}"/>
              </a:ext>
            </a:extLst>
          </p:cNvPr>
          <p:cNvGraphicFramePr>
            <a:graphicFrameLocks noGrp="1"/>
          </p:cNvGraphicFramePr>
          <p:nvPr>
            <p:extLst>
              <p:ext uri="{D42A27DB-BD31-4B8C-83A1-F6EECF244321}">
                <p14:modId xmlns:p14="http://schemas.microsoft.com/office/powerpoint/2010/main" val="35696345"/>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7" name="TextBox 6">
            <a:extLst>
              <a:ext uri="{FF2B5EF4-FFF2-40B4-BE49-F238E27FC236}">
                <a16:creationId xmlns:a16="http://schemas.microsoft.com/office/drawing/2014/main" id="{8B50014B-9A90-B248-9C95-C1751E61230E}"/>
              </a:ext>
            </a:extLst>
          </p:cNvPr>
          <p:cNvSpPr txBox="1"/>
          <p:nvPr/>
        </p:nvSpPr>
        <p:spPr>
          <a:xfrm>
            <a:off x="15609558" y="9091584"/>
            <a:ext cx="1979763" cy="307777"/>
          </a:xfrm>
          <a:prstGeom prst="rect">
            <a:avLst/>
          </a:prstGeom>
          <a:noFill/>
        </p:spPr>
        <p:txBody>
          <a:bodyPr wrap="square" rtlCol="0">
            <a:spAutoFit/>
          </a:bodyPr>
          <a:lstStyle/>
          <a:p>
            <a:r>
              <a:rPr lang="en-US">
                <a:solidFill>
                  <a:schemeClr val="bg1">
                    <a:lumMod val="95000"/>
                  </a:schemeClr>
                </a:solidFill>
              </a:rPr>
              <a:t>(Author unknown, n.d.)</a:t>
            </a:r>
          </a:p>
        </p:txBody>
      </p:sp>
      <p:sp>
        <p:nvSpPr>
          <p:cNvPr id="6" name="Google Shape;235;p22">
            <a:extLst>
              <a:ext uri="{FF2B5EF4-FFF2-40B4-BE49-F238E27FC236}">
                <a16:creationId xmlns:a16="http://schemas.microsoft.com/office/drawing/2014/main" id="{FB150BAD-E577-4F49-BCAD-C2E6999CB81F}"/>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dirty="0">
                <a:solidFill>
                  <a:srgbClr val="034092"/>
                </a:solidFill>
                <a:ea typeface="Lora"/>
                <a:cs typeface="Lora"/>
                <a:sym typeface="Lora"/>
              </a:rPr>
              <a:t>Clinics: Important Notes</a:t>
            </a:r>
          </a:p>
        </p:txBody>
      </p:sp>
      <p:sp>
        <p:nvSpPr>
          <p:cNvPr id="8" name="Google Shape;342;p29">
            <a:extLst>
              <a:ext uri="{FF2B5EF4-FFF2-40B4-BE49-F238E27FC236}">
                <a16:creationId xmlns:a16="http://schemas.microsoft.com/office/drawing/2014/main" id="{A5C53165-C5A5-49D0-B3C8-ABDC97C75DD2}"/>
              </a:ext>
            </a:extLst>
          </p:cNvPr>
          <p:cNvSpPr txBox="1"/>
          <p:nvPr/>
        </p:nvSpPr>
        <p:spPr>
          <a:xfrm>
            <a:off x="914400" y="2986597"/>
            <a:ext cx="16078200" cy="5676140"/>
          </a:xfrm>
          <a:prstGeom prst="rect">
            <a:avLst/>
          </a:prstGeom>
          <a:noFill/>
          <a:ln>
            <a:noFill/>
          </a:ln>
        </p:spPr>
        <p:txBody>
          <a:bodyPr spcFirstLastPara="1" wrap="square" lIns="0" tIns="0" rIns="0" bIns="0" anchor="t" anchorCtr="0">
            <a:noAutofit/>
          </a:bodyPr>
          <a:lstStyle/>
          <a:p>
            <a:pPr marL="590550" lvl="0" indent="-571500">
              <a:lnSpc>
                <a:spcPct val="110000"/>
              </a:lnSpc>
              <a:spcAft>
                <a:spcPts val="2400"/>
              </a:spcAft>
              <a:buClrTx/>
              <a:buSzPct val="110000"/>
              <a:buFont typeface="Arial" panose="020B0604020202020204" pitchFamily="34" charset="0"/>
              <a:buChar char="•"/>
            </a:pPr>
            <a:r>
              <a:rPr lang="en-US" sz="3600" dirty="0">
                <a:solidFill>
                  <a:schemeClr val="tx1"/>
                </a:solidFill>
                <a:ea typeface="Lora"/>
                <a:cs typeface="Lora"/>
                <a:sym typeface="Lora"/>
              </a:rPr>
              <a:t>If you have a primary care provider (family physician or nurse practitioner), it is recommended that you see him or her for your health care needs.</a:t>
            </a:r>
          </a:p>
        </p:txBody>
      </p:sp>
    </p:spTree>
    <p:extLst>
      <p:ext uri="{BB962C8B-B14F-4D97-AF65-F5344CB8AC3E}">
        <p14:creationId xmlns:p14="http://schemas.microsoft.com/office/powerpoint/2010/main" val="333915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104BB7-C66E-1A46-B167-A8D8AED0C84E}"/>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7" name="TextBox 6">
            <a:extLst>
              <a:ext uri="{FF2B5EF4-FFF2-40B4-BE49-F238E27FC236}">
                <a16:creationId xmlns:a16="http://schemas.microsoft.com/office/drawing/2014/main" id="{8B50014B-9A90-B248-9C95-C1751E61230E}"/>
              </a:ext>
            </a:extLst>
          </p:cNvPr>
          <p:cNvSpPr txBox="1"/>
          <p:nvPr/>
        </p:nvSpPr>
        <p:spPr>
          <a:xfrm>
            <a:off x="15609558" y="9091584"/>
            <a:ext cx="1979763" cy="307777"/>
          </a:xfrm>
          <a:prstGeom prst="rect">
            <a:avLst/>
          </a:prstGeom>
          <a:noFill/>
        </p:spPr>
        <p:txBody>
          <a:bodyPr wrap="square" rtlCol="0">
            <a:spAutoFit/>
          </a:bodyPr>
          <a:lstStyle/>
          <a:p>
            <a:r>
              <a:rPr lang="en-US">
                <a:solidFill>
                  <a:schemeClr val="bg1">
                    <a:lumMod val="95000"/>
                  </a:schemeClr>
                </a:solidFill>
              </a:rPr>
              <a:t>(Author unknown, n.d.)</a:t>
            </a:r>
          </a:p>
        </p:txBody>
      </p:sp>
      <p:sp>
        <p:nvSpPr>
          <p:cNvPr id="6" name="Google Shape;235;p22">
            <a:extLst>
              <a:ext uri="{FF2B5EF4-FFF2-40B4-BE49-F238E27FC236}">
                <a16:creationId xmlns:a16="http://schemas.microsoft.com/office/drawing/2014/main" id="{FB150BAD-E577-4F49-BCAD-C2E6999CB81F}"/>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dirty="0">
                <a:solidFill>
                  <a:srgbClr val="034092"/>
                </a:solidFill>
                <a:ea typeface="Lora"/>
                <a:cs typeface="Lora"/>
                <a:sym typeface="Lora"/>
              </a:rPr>
              <a:t>Clinics: Important Notes</a:t>
            </a:r>
          </a:p>
        </p:txBody>
      </p:sp>
      <p:sp>
        <p:nvSpPr>
          <p:cNvPr id="8" name="Google Shape;342;p29">
            <a:extLst>
              <a:ext uri="{FF2B5EF4-FFF2-40B4-BE49-F238E27FC236}">
                <a16:creationId xmlns:a16="http://schemas.microsoft.com/office/drawing/2014/main" id="{A5C53165-C5A5-49D0-B3C8-ABDC97C75DD2}"/>
              </a:ext>
            </a:extLst>
          </p:cNvPr>
          <p:cNvSpPr txBox="1"/>
          <p:nvPr/>
        </p:nvSpPr>
        <p:spPr>
          <a:xfrm>
            <a:off x="914400" y="2986597"/>
            <a:ext cx="16078200" cy="5676140"/>
          </a:xfrm>
          <a:prstGeom prst="rect">
            <a:avLst/>
          </a:prstGeom>
          <a:noFill/>
          <a:ln>
            <a:noFill/>
          </a:ln>
        </p:spPr>
        <p:txBody>
          <a:bodyPr spcFirstLastPara="1" wrap="square" lIns="0" tIns="0" rIns="0" bIns="0" anchor="t" anchorCtr="0">
            <a:noAutofit/>
          </a:bodyPr>
          <a:lstStyle/>
          <a:p>
            <a:pPr marL="590550" lvl="0" indent="-571500">
              <a:lnSpc>
                <a:spcPct val="110000"/>
              </a:lnSpc>
              <a:spcAft>
                <a:spcPts val="2400"/>
              </a:spcAft>
              <a:buClrTx/>
              <a:buSzPct val="110000"/>
              <a:buFont typeface="Arial" panose="020B0604020202020204" pitchFamily="34" charset="0"/>
              <a:buChar char="•"/>
            </a:pPr>
            <a:r>
              <a:rPr lang="en-US" sz="3600" dirty="0">
                <a:solidFill>
                  <a:schemeClr val="tx1"/>
                </a:solidFill>
                <a:ea typeface="Lora"/>
                <a:cs typeface="Lora"/>
                <a:sym typeface="Lora"/>
              </a:rPr>
              <a:t>If you have a primary care provider (family physician or nurse practitioner), it is recommended that you see him or her for your health care needs.</a:t>
            </a:r>
          </a:p>
          <a:p>
            <a:pPr marL="590550" lvl="0" indent="-571500">
              <a:lnSpc>
                <a:spcPct val="110000"/>
              </a:lnSpc>
              <a:spcAft>
                <a:spcPts val="2400"/>
              </a:spcAft>
              <a:buClrTx/>
              <a:buSzPct val="110000"/>
              <a:buFont typeface="Arial" panose="020B0604020202020204" pitchFamily="34" charset="0"/>
              <a:buChar char="•"/>
            </a:pPr>
            <a:r>
              <a:rPr lang="en-US" sz="3600" dirty="0">
                <a:solidFill>
                  <a:schemeClr val="tx1"/>
                </a:solidFill>
                <a:ea typeface="Lora"/>
                <a:cs typeface="Lora"/>
                <a:sym typeface="Lora"/>
              </a:rPr>
              <a:t>If you choose to visit a walk-in clinic, the provider at the urgent primary care </a:t>
            </a:r>
            <a:r>
              <a:rPr lang="en-US" sz="3600" dirty="0" err="1">
                <a:solidFill>
                  <a:schemeClr val="tx1"/>
                </a:solidFill>
                <a:ea typeface="Lora"/>
                <a:cs typeface="Lora"/>
                <a:sym typeface="Lora"/>
              </a:rPr>
              <a:t>centre</a:t>
            </a:r>
            <a:r>
              <a:rPr lang="en-US" sz="3600" dirty="0">
                <a:solidFill>
                  <a:schemeClr val="tx1"/>
                </a:solidFill>
                <a:ea typeface="Lora"/>
                <a:cs typeface="Lora"/>
                <a:sym typeface="Lora"/>
              </a:rPr>
              <a:t> or walk-in clinic does </a:t>
            </a:r>
            <a:r>
              <a:rPr lang="en-US" sz="3600" b="1" dirty="0">
                <a:solidFill>
                  <a:schemeClr val="tx1"/>
                </a:solidFill>
                <a:ea typeface="Lora"/>
                <a:cs typeface="Lora"/>
                <a:sym typeface="Lora"/>
              </a:rPr>
              <a:t>not</a:t>
            </a:r>
            <a:r>
              <a:rPr lang="en-US" sz="3600" dirty="0">
                <a:solidFill>
                  <a:schemeClr val="tx1"/>
                </a:solidFill>
                <a:ea typeface="Lora"/>
                <a:cs typeface="Lora"/>
                <a:sym typeface="Lora"/>
              </a:rPr>
              <a:t> have access to your health records. </a:t>
            </a:r>
          </a:p>
        </p:txBody>
      </p:sp>
    </p:spTree>
    <p:extLst>
      <p:ext uri="{BB962C8B-B14F-4D97-AF65-F5344CB8AC3E}">
        <p14:creationId xmlns:p14="http://schemas.microsoft.com/office/powerpoint/2010/main" val="344253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3BF104-312A-9344-840F-EF60D577FA27}"/>
              </a:ext>
            </a:extLst>
          </p:cNvPr>
          <p:cNvSpPr>
            <a:spLocks noGrp="1"/>
          </p:cNvSpPr>
          <p:nvPr>
            <p:ph type="subTitle" idx="1"/>
          </p:nvPr>
        </p:nvSpPr>
        <p:spPr>
          <a:xfrm>
            <a:off x="1535185" y="2611408"/>
            <a:ext cx="15079211" cy="4580388"/>
          </a:xfrm>
        </p:spPr>
        <p:txBody>
          <a:bodyPr>
            <a:normAutofit/>
          </a:bodyPr>
          <a:lstStyle/>
          <a:p>
            <a:pPr algn="l">
              <a:lnSpc>
                <a:spcPct val="100000"/>
              </a:lnSpc>
            </a:pPr>
            <a:r>
              <a:rPr lang="en-CA" sz="3000">
                <a:latin typeface="Arial" panose="020B0604020202020204" pitchFamily="34" charset="0"/>
                <a:cs typeface="Arial" panose="020B0604020202020204" pitchFamily="34" charset="0"/>
              </a:rPr>
              <a:t>This digital health literacy curriculum was developed by The University of British Columbia’s interCultural Online health Network (</a:t>
            </a:r>
            <a:r>
              <a:rPr lang="en-CA" sz="3000">
                <a:solidFill>
                  <a:srgbClr val="FFC000"/>
                </a:solidFill>
                <a:latin typeface="Arial" panose="020B0604020202020204" pitchFamily="34" charset="0"/>
                <a:cs typeface="Arial" panose="020B0604020202020204" pitchFamily="34" charset="0"/>
              </a:rPr>
              <a:t>i</a:t>
            </a:r>
            <a:r>
              <a:rPr lang="en-CA" sz="3000">
                <a:solidFill>
                  <a:srgbClr val="034092"/>
                </a:solidFill>
                <a:latin typeface="Arial" panose="020B0604020202020204" pitchFamily="34" charset="0"/>
                <a:cs typeface="Arial" panose="020B0604020202020204" pitchFamily="34" charset="0"/>
              </a:rPr>
              <a:t>CON</a:t>
            </a:r>
            <a:r>
              <a:rPr lang="en-CA" sz="3000">
                <a:latin typeface="Arial" panose="020B0604020202020204" pitchFamily="34" charset="0"/>
                <a:cs typeface="Arial" panose="020B0604020202020204" pitchFamily="34" charset="0"/>
              </a:rPr>
              <a:t>).  </a:t>
            </a:r>
          </a:p>
          <a:p>
            <a:pPr algn="l">
              <a:lnSpc>
                <a:spcPct val="100000"/>
              </a:lnSpc>
            </a:pPr>
            <a:r>
              <a:rPr lang="en-CA" sz="3000">
                <a:solidFill>
                  <a:srgbClr val="FFC000"/>
                </a:solidFill>
                <a:latin typeface="Arial" panose="020B0604020202020204" pitchFamily="34" charset="0"/>
                <a:cs typeface="Arial" panose="020B0604020202020204" pitchFamily="34" charset="0"/>
              </a:rPr>
              <a:t>i</a:t>
            </a:r>
            <a:r>
              <a:rPr lang="en-CA" sz="3000">
                <a:solidFill>
                  <a:srgbClr val="034092"/>
                </a:solidFill>
                <a:latin typeface="Arial" panose="020B0604020202020204" pitchFamily="34" charset="0"/>
                <a:cs typeface="Arial" panose="020B0604020202020204" pitchFamily="34" charset="0"/>
              </a:rPr>
              <a:t>CON </a:t>
            </a:r>
            <a:r>
              <a:rPr lang="en-CA" sz="3000">
                <a:latin typeface="Arial" panose="020B0604020202020204" pitchFamily="34" charset="0"/>
                <a:cs typeface="Arial" panose="020B0604020202020204" pitchFamily="34" charset="0"/>
              </a:rPr>
              <a:t>is supported by the B.C. Ministry of Health’s </a:t>
            </a:r>
            <a:r>
              <a:rPr lang="en-CA" sz="3000" i="1">
                <a:solidFill>
                  <a:srgbClr val="034092"/>
                </a:solidFill>
                <a:latin typeface="Arial" panose="020B0604020202020204" pitchFamily="34" charset="0"/>
                <a:cs typeface="Arial" panose="020B0604020202020204" pitchFamily="34" charset="0"/>
              </a:rPr>
              <a:t>Patients as Partners</a:t>
            </a:r>
            <a:r>
              <a:rPr lang="en-CA" sz="3000">
                <a:latin typeface="Arial" panose="020B0604020202020204" pitchFamily="34" charset="0"/>
                <a:cs typeface="Arial" panose="020B0604020202020204" pitchFamily="34" charset="0"/>
              </a:rPr>
              <a:t> initiative.</a:t>
            </a:r>
          </a:p>
          <a:p>
            <a:pPr algn="l">
              <a:lnSpc>
                <a:spcPct val="100000"/>
              </a:lnSpc>
            </a:pPr>
            <a:r>
              <a:rPr lang="en-CA" sz="3000">
                <a:solidFill>
                  <a:srgbClr val="FFC000"/>
                </a:solidFill>
                <a:latin typeface="Arial" panose="020B0604020202020204" pitchFamily="34" charset="0"/>
                <a:cs typeface="Arial" panose="020B0604020202020204" pitchFamily="34" charset="0"/>
              </a:rPr>
              <a:t>i</a:t>
            </a:r>
            <a:r>
              <a:rPr lang="en-CA" sz="3000">
                <a:solidFill>
                  <a:srgbClr val="034092"/>
                </a:solidFill>
                <a:latin typeface="Arial" panose="020B0604020202020204" pitchFamily="34" charset="0"/>
                <a:cs typeface="Arial" panose="020B0604020202020204" pitchFamily="34" charset="0"/>
              </a:rPr>
              <a:t>CON </a:t>
            </a:r>
            <a:r>
              <a:rPr lang="en-CA" sz="3000">
                <a:latin typeface="Arial" panose="020B0604020202020204" pitchFamily="34" charset="0"/>
                <a:cs typeface="Arial" panose="020B0604020202020204" pitchFamily="34" charset="0"/>
              </a:rPr>
              <a:t>has been working with multicultural communities for over 10 years.</a:t>
            </a:r>
          </a:p>
          <a:p>
            <a:pPr algn="l">
              <a:lnSpc>
                <a:spcPct val="100000"/>
              </a:lnSpc>
            </a:pPr>
            <a:r>
              <a:rPr lang="en-CA" sz="3000">
                <a:solidFill>
                  <a:srgbClr val="FFC000"/>
                </a:solidFill>
                <a:latin typeface="Arial" panose="020B0604020202020204" pitchFamily="34" charset="0"/>
                <a:cs typeface="Arial" panose="020B0604020202020204" pitchFamily="34" charset="0"/>
              </a:rPr>
              <a:t>i</a:t>
            </a:r>
            <a:r>
              <a:rPr lang="en-CA" sz="3000">
                <a:solidFill>
                  <a:srgbClr val="034092"/>
                </a:solidFill>
                <a:latin typeface="Arial" panose="020B0604020202020204" pitchFamily="34" charset="0"/>
                <a:cs typeface="Arial" panose="020B0604020202020204" pitchFamily="34" charset="0"/>
              </a:rPr>
              <a:t>CON </a:t>
            </a:r>
            <a:r>
              <a:rPr lang="en-CA" sz="3000">
                <a:latin typeface="Arial" panose="020B0604020202020204" pitchFamily="34" charset="0"/>
                <a:cs typeface="Arial" panose="020B0604020202020204" pitchFamily="34" charset="0"/>
              </a:rPr>
              <a:t>helps people with chronic disease self-management. </a:t>
            </a:r>
          </a:p>
          <a:p>
            <a:pPr algn="l">
              <a:lnSpc>
                <a:spcPct val="100000"/>
              </a:lnSpc>
            </a:pPr>
            <a:r>
              <a:rPr lang="en-CA" sz="3000">
                <a:solidFill>
                  <a:srgbClr val="FFC000"/>
                </a:solidFill>
                <a:latin typeface="Arial" panose="020B0604020202020204" pitchFamily="34" charset="0"/>
                <a:cs typeface="Arial" panose="020B0604020202020204" pitchFamily="34" charset="0"/>
              </a:rPr>
              <a:t>i</a:t>
            </a:r>
            <a:r>
              <a:rPr lang="en-CA" sz="3000">
                <a:solidFill>
                  <a:srgbClr val="034092"/>
                </a:solidFill>
                <a:latin typeface="Arial" panose="020B0604020202020204" pitchFamily="34" charset="0"/>
                <a:cs typeface="Arial" panose="020B0604020202020204" pitchFamily="34" charset="0"/>
              </a:rPr>
              <a:t>CON </a:t>
            </a:r>
            <a:r>
              <a:rPr lang="en-CA" sz="3000">
                <a:latin typeface="Arial" panose="020B0604020202020204" pitchFamily="34" charset="0"/>
                <a:cs typeface="Arial" panose="020B0604020202020204" pitchFamily="34" charset="0"/>
              </a:rPr>
              <a:t>also helps people develop digital literacy in order to access, assess, and use health resources online.</a:t>
            </a:r>
            <a:endParaRPr lang="en-US" sz="30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D751FE22-17D1-46D6-9A9F-075A99051472}"/>
              </a:ext>
            </a:extLst>
          </p:cNvPr>
          <p:cNvGrpSpPr/>
          <p:nvPr/>
        </p:nvGrpSpPr>
        <p:grpSpPr>
          <a:xfrm>
            <a:off x="2138502" y="7222826"/>
            <a:ext cx="13992468" cy="1825553"/>
            <a:chOff x="1139800" y="5469144"/>
            <a:chExt cx="9328312" cy="1217035"/>
          </a:xfrm>
        </p:grpSpPr>
        <p:pic>
          <p:nvPicPr>
            <p:cNvPr id="12" name="Picture 11">
              <a:extLst>
                <a:ext uri="{FF2B5EF4-FFF2-40B4-BE49-F238E27FC236}">
                  <a16:creationId xmlns:a16="http://schemas.microsoft.com/office/drawing/2014/main" id="{8DAE97B6-925A-4FC8-804A-F923CD630A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3" name="Picture 12">
              <a:extLst>
                <a:ext uri="{FF2B5EF4-FFF2-40B4-BE49-F238E27FC236}">
                  <a16:creationId xmlns:a16="http://schemas.microsoft.com/office/drawing/2014/main" id="{1792B930-45E1-4291-93DB-6F1945CA9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4" name="Picture 13">
              <a:extLst>
                <a:ext uri="{FF2B5EF4-FFF2-40B4-BE49-F238E27FC236}">
                  <a16:creationId xmlns:a16="http://schemas.microsoft.com/office/drawing/2014/main" id="{C8631C4D-93C8-4997-9BD5-3A075D9F74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9" name="TextBox 8">
            <a:extLst>
              <a:ext uri="{FF2B5EF4-FFF2-40B4-BE49-F238E27FC236}">
                <a16:creationId xmlns:a16="http://schemas.microsoft.com/office/drawing/2014/main" id="{9413195C-04A0-48CF-82DE-2DDC5AD01EB4}"/>
              </a:ext>
            </a:extLst>
          </p:cNvPr>
          <p:cNvSpPr txBox="1"/>
          <p:nvPr/>
        </p:nvSpPr>
        <p:spPr>
          <a:xfrm>
            <a:off x="0" y="9783433"/>
            <a:ext cx="18288000" cy="507831"/>
          </a:xfrm>
          <a:prstGeom prst="rect">
            <a:avLst/>
          </a:prstGeom>
          <a:solidFill>
            <a:srgbClr val="002060"/>
          </a:solid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 typeface="Arial"/>
              <a:buNone/>
              <a:tabLst/>
              <a:defRPr/>
            </a:pPr>
            <a:r>
              <a:rPr kumimoji="0" lang="en-US" sz="2700" b="1" i="0" u="none" strike="noStrike" kern="1200" cap="none" spc="0" normalizeH="0" baseline="0" noProof="0">
                <a:ln>
                  <a:noFill/>
                </a:ln>
                <a:solidFill>
                  <a:prstClr val="white"/>
                </a:solidFill>
                <a:effectLst/>
                <a:uLnTx/>
                <a:uFillTx/>
                <a:latin typeface="Calibri" panose="020F0502020204030204"/>
                <a:ea typeface="+mn-ea"/>
                <a:cs typeface="Arial"/>
                <a:sym typeface="Arial"/>
              </a:rPr>
              <a:t>Thank you to the BC Ministry of Health Patients as Partners Initiative for their support.</a:t>
            </a:r>
          </a:p>
        </p:txBody>
      </p:sp>
      <p:sp>
        <p:nvSpPr>
          <p:cNvPr id="10" name="Google Shape;149;p18">
            <a:extLst>
              <a:ext uri="{FF2B5EF4-FFF2-40B4-BE49-F238E27FC236}">
                <a16:creationId xmlns:a16="http://schemas.microsoft.com/office/drawing/2014/main" id="{F35DDA19-0DCD-41D9-99E4-36FFE27B054C}"/>
              </a:ext>
            </a:extLst>
          </p:cNvPr>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lvl="0">
              <a:lnSpc>
                <a:spcPct val="110030"/>
              </a:lnSpc>
            </a:pPr>
            <a:r>
              <a:rPr lang="en-US" sz="7200">
                <a:solidFill>
                  <a:srgbClr val="034092"/>
                </a:solidFill>
                <a:latin typeface="Arial" panose="020B0604020202020204" pitchFamily="34" charset="0"/>
                <a:cs typeface="Arial" panose="020B0604020202020204" pitchFamily="34" charset="0"/>
              </a:rPr>
              <a:t>Acknowledgements</a:t>
            </a:r>
            <a:endParaRPr sz="7200" i="0" u="none" strike="noStrike" cap="none">
              <a:solidFill>
                <a:srgbClr val="034092"/>
              </a:solidFill>
              <a:latin typeface="+mj-lt"/>
              <a:ea typeface="Lora"/>
              <a:cs typeface="Lora"/>
              <a:sym typeface="Lora"/>
            </a:endParaRPr>
          </a:p>
        </p:txBody>
      </p:sp>
    </p:spTree>
    <p:extLst>
      <p:ext uri="{BB962C8B-B14F-4D97-AF65-F5344CB8AC3E}">
        <p14:creationId xmlns:p14="http://schemas.microsoft.com/office/powerpoint/2010/main" val="400341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104BB7-C66E-1A46-B167-A8D8AED0C84E}"/>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7" name="TextBox 6">
            <a:extLst>
              <a:ext uri="{FF2B5EF4-FFF2-40B4-BE49-F238E27FC236}">
                <a16:creationId xmlns:a16="http://schemas.microsoft.com/office/drawing/2014/main" id="{8B50014B-9A90-B248-9C95-C1751E61230E}"/>
              </a:ext>
            </a:extLst>
          </p:cNvPr>
          <p:cNvSpPr txBox="1"/>
          <p:nvPr/>
        </p:nvSpPr>
        <p:spPr>
          <a:xfrm>
            <a:off x="15609558" y="9091584"/>
            <a:ext cx="1979763" cy="307777"/>
          </a:xfrm>
          <a:prstGeom prst="rect">
            <a:avLst/>
          </a:prstGeom>
          <a:noFill/>
        </p:spPr>
        <p:txBody>
          <a:bodyPr wrap="square" rtlCol="0">
            <a:spAutoFit/>
          </a:bodyPr>
          <a:lstStyle/>
          <a:p>
            <a:r>
              <a:rPr lang="en-US">
                <a:solidFill>
                  <a:schemeClr val="bg1">
                    <a:lumMod val="95000"/>
                  </a:schemeClr>
                </a:solidFill>
              </a:rPr>
              <a:t>(Author unknown, n.d.)</a:t>
            </a:r>
          </a:p>
        </p:txBody>
      </p:sp>
      <p:sp>
        <p:nvSpPr>
          <p:cNvPr id="6" name="Google Shape;235;p22">
            <a:extLst>
              <a:ext uri="{FF2B5EF4-FFF2-40B4-BE49-F238E27FC236}">
                <a16:creationId xmlns:a16="http://schemas.microsoft.com/office/drawing/2014/main" id="{FB150BAD-E577-4F49-BCAD-C2E6999CB81F}"/>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dirty="0">
                <a:solidFill>
                  <a:srgbClr val="034092"/>
                </a:solidFill>
                <a:ea typeface="Lora"/>
                <a:cs typeface="Lora"/>
                <a:sym typeface="Lora"/>
              </a:rPr>
              <a:t>Clinics: Important Notes</a:t>
            </a:r>
          </a:p>
        </p:txBody>
      </p:sp>
      <p:sp>
        <p:nvSpPr>
          <p:cNvPr id="8" name="Google Shape;342;p29">
            <a:extLst>
              <a:ext uri="{FF2B5EF4-FFF2-40B4-BE49-F238E27FC236}">
                <a16:creationId xmlns:a16="http://schemas.microsoft.com/office/drawing/2014/main" id="{A5C53165-C5A5-49D0-B3C8-ABDC97C75DD2}"/>
              </a:ext>
            </a:extLst>
          </p:cNvPr>
          <p:cNvSpPr txBox="1"/>
          <p:nvPr/>
        </p:nvSpPr>
        <p:spPr>
          <a:xfrm>
            <a:off x="914400" y="2986597"/>
            <a:ext cx="16078200" cy="5676140"/>
          </a:xfrm>
          <a:prstGeom prst="rect">
            <a:avLst/>
          </a:prstGeom>
          <a:noFill/>
          <a:ln>
            <a:noFill/>
          </a:ln>
        </p:spPr>
        <p:txBody>
          <a:bodyPr spcFirstLastPara="1" wrap="square" lIns="0" tIns="0" rIns="0" bIns="0" anchor="t" anchorCtr="0">
            <a:noAutofit/>
          </a:bodyPr>
          <a:lstStyle/>
          <a:p>
            <a:pPr marL="590550" lvl="0" indent="-571500">
              <a:lnSpc>
                <a:spcPct val="110000"/>
              </a:lnSpc>
              <a:spcAft>
                <a:spcPts val="2400"/>
              </a:spcAft>
              <a:buClrTx/>
              <a:buSzPct val="110000"/>
              <a:buFont typeface="Arial" panose="020B0604020202020204" pitchFamily="34" charset="0"/>
              <a:buChar char="•"/>
            </a:pPr>
            <a:r>
              <a:rPr lang="en-US" sz="3600" dirty="0">
                <a:solidFill>
                  <a:schemeClr val="tx1"/>
                </a:solidFill>
                <a:ea typeface="Lora"/>
                <a:cs typeface="Lora"/>
                <a:sym typeface="Lora"/>
              </a:rPr>
              <a:t>If you have a primary care provider (family physician or nurse practitioner), it is recommended that you see him or her for your health care needs.</a:t>
            </a:r>
          </a:p>
          <a:p>
            <a:pPr marL="590550" lvl="0" indent="-571500">
              <a:lnSpc>
                <a:spcPct val="110000"/>
              </a:lnSpc>
              <a:spcAft>
                <a:spcPts val="2400"/>
              </a:spcAft>
              <a:buClrTx/>
              <a:buSzPct val="110000"/>
              <a:buFont typeface="Arial" panose="020B0604020202020204" pitchFamily="34" charset="0"/>
              <a:buChar char="•"/>
            </a:pPr>
            <a:r>
              <a:rPr lang="en-US" sz="3600" dirty="0">
                <a:solidFill>
                  <a:schemeClr val="tx1"/>
                </a:solidFill>
                <a:ea typeface="Lora"/>
                <a:cs typeface="Lora"/>
                <a:sym typeface="Lora"/>
              </a:rPr>
              <a:t>If you choose to visit another clinic, the provider does </a:t>
            </a:r>
            <a:r>
              <a:rPr lang="en-US" sz="3600" b="1" dirty="0">
                <a:solidFill>
                  <a:schemeClr val="tx1"/>
                </a:solidFill>
                <a:ea typeface="Lora"/>
                <a:cs typeface="Lora"/>
                <a:sym typeface="Lora"/>
              </a:rPr>
              <a:t>not</a:t>
            </a:r>
            <a:r>
              <a:rPr lang="en-US" sz="3600" dirty="0">
                <a:solidFill>
                  <a:schemeClr val="tx1"/>
                </a:solidFill>
                <a:ea typeface="Lora"/>
                <a:cs typeface="Lora"/>
                <a:sym typeface="Lora"/>
              </a:rPr>
              <a:t> have access to your health records. </a:t>
            </a:r>
          </a:p>
          <a:p>
            <a:pPr marL="590550" indent="-571500">
              <a:lnSpc>
                <a:spcPct val="110000"/>
              </a:lnSpc>
              <a:spcAft>
                <a:spcPts val="2400"/>
              </a:spcAft>
              <a:buClrTx/>
              <a:buSzPct val="110000"/>
              <a:buFont typeface="Arial" panose="020B0604020202020204" pitchFamily="34" charset="0"/>
              <a:buChar char="•"/>
            </a:pPr>
            <a:r>
              <a:rPr lang="en-US" sz="3600" dirty="0">
                <a:solidFill>
                  <a:schemeClr val="tx1"/>
                </a:solidFill>
                <a:sym typeface="Lora"/>
              </a:rPr>
              <a:t>You might not see the same provider even if you visit the same another clinic more than once. If you are seeking ongoing care, it is best to find a primary care provider who can follow your care long-term.</a:t>
            </a:r>
            <a:endParaRPr lang="en-US" sz="3600" dirty="0">
              <a:solidFill>
                <a:schemeClr val="tx1"/>
              </a:solidFill>
            </a:endParaRPr>
          </a:p>
        </p:txBody>
      </p:sp>
    </p:spTree>
    <p:extLst>
      <p:ext uri="{BB962C8B-B14F-4D97-AF65-F5344CB8AC3E}">
        <p14:creationId xmlns:p14="http://schemas.microsoft.com/office/powerpoint/2010/main" val="120020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42;p29">
            <a:extLst>
              <a:ext uri="{FF2B5EF4-FFF2-40B4-BE49-F238E27FC236}">
                <a16:creationId xmlns:a16="http://schemas.microsoft.com/office/drawing/2014/main" id="{A2FF3104-78E4-E945-A59C-9DEE21B55821}"/>
              </a:ext>
            </a:extLst>
          </p:cNvPr>
          <p:cNvSpPr txBox="1"/>
          <p:nvPr/>
        </p:nvSpPr>
        <p:spPr>
          <a:xfrm>
            <a:off x="914400" y="3179612"/>
            <a:ext cx="16078200" cy="4915404"/>
          </a:xfrm>
          <a:prstGeom prst="rect">
            <a:avLst/>
          </a:prstGeom>
          <a:noFill/>
          <a:ln>
            <a:noFill/>
          </a:ln>
        </p:spPr>
        <p:txBody>
          <a:bodyPr spcFirstLastPara="1" wrap="square" lIns="0" tIns="0" rIns="0" bIns="0" anchor="t" anchorCtr="0">
            <a:noAutofit/>
          </a:bodyPr>
          <a:lstStyle/>
          <a:p>
            <a:pPr marL="476250" marR="0" lvl="0" indent="-457200" algn="l" rtl="0">
              <a:spcBef>
                <a:spcPts val="0"/>
              </a:spcBef>
              <a:spcAft>
                <a:spcPts val="3000"/>
              </a:spcAft>
              <a:buClrTx/>
              <a:buSzPct val="110000"/>
              <a:buFont typeface="Arial" panose="020B0604020202020204" pitchFamily="34" charset="0"/>
              <a:buChar char="•"/>
            </a:pPr>
            <a:r>
              <a:rPr lang="en-US" sz="3600" dirty="0">
                <a:solidFill>
                  <a:schemeClr val="tx1"/>
                </a:solidFill>
                <a:latin typeface="+mj-lt"/>
                <a:sym typeface="Lora"/>
              </a:rPr>
              <a:t>The </a:t>
            </a:r>
            <a:r>
              <a:rPr lang="en-US" sz="3600" dirty="0" err="1">
                <a:solidFill>
                  <a:schemeClr val="tx1"/>
                </a:solidFill>
                <a:latin typeface="+mj-lt"/>
                <a:sym typeface="Lora"/>
              </a:rPr>
              <a:t>HealthLink</a:t>
            </a:r>
            <a:r>
              <a:rPr lang="en-US" sz="3600" dirty="0">
                <a:solidFill>
                  <a:schemeClr val="tx1"/>
                </a:solidFill>
                <a:latin typeface="+mj-lt"/>
                <a:sym typeface="Lora"/>
              </a:rPr>
              <a:t> B.C. website can display a list of urgent and primary care </a:t>
            </a:r>
            <a:r>
              <a:rPr lang="en-US" sz="3600" dirty="0" err="1">
                <a:solidFill>
                  <a:schemeClr val="tx1"/>
                </a:solidFill>
                <a:latin typeface="+mj-lt"/>
                <a:sym typeface="Lora"/>
              </a:rPr>
              <a:t>centres</a:t>
            </a:r>
            <a:r>
              <a:rPr lang="en-US" sz="3600" dirty="0">
                <a:solidFill>
                  <a:schemeClr val="tx1"/>
                </a:solidFill>
                <a:latin typeface="+mj-lt"/>
                <a:sym typeface="Lora"/>
              </a:rPr>
              <a:t> or walk-in clinics. </a:t>
            </a:r>
            <a:endParaRPr sz="3100" dirty="0">
              <a:solidFill>
                <a:schemeClr val="tx1"/>
              </a:solidFill>
              <a:latin typeface="Lora"/>
              <a:ea typeface="Lora"/>
              <a:cs typeface="Lora"/>
              <a:sym typeface="Lora"/>
            </a:endParaRPr>
          </a:p>
          <a:p>
            <a:pPr marL="0" lvl="0" indent="0" algn="l" rtl="0">
              <a:lnSpc>
                <a:spcPct val="139970"/>
              </a:lnSpc>
              <a:spcBef>
                <a:spcPts val="0"/>
              </a:spcBef>
              <a:spcAft>
                <a:spcPts val="0"/>
              </a:spcAft>
              <a:buNone/>
            </a:pPr>
            <a:endParaRPr sz="2250" dirty="0">
              <a:solidFill>
                <a:schemeClr val="tx1"/>
              </a:solidFill>
            </a:endParaRPr>
          </a:p>
          <a:p>
            <a:pPr marL="0" lvl="0" indent="0" algn="l" rtl="0">
              <a:lnSpc>
                <a:spcPct val="139970"/>
              </a:lnSpc>
              <a:spcBef>
                <a:spcPts val="0"/>
              </a:spcBef>
              <a:spcAft>
                <a:spcPts val="0"/>
              </a:spcAft>
              <a:buNone/>
            </a:pPr>
            <a:endParaRPr sz="2250" dirty="0">
              <a:solidFill>
                <a:schemeClr val="tx1"/>
              </a:solidFill>
            </a:endParaRPr>
          </a:p>
        </p:txBody>
      </p:sp>
      <p:graphicFrame>
        <p:nvGraphicFramePr>
          <p:cNvPr id="4" name="Table 3">
            <a:extLst>
              <a:ext uri="{FF2B5EF4-FFF2-40B4-BE49-F238E27FC236}">
                <a16:creationId xmlns:a16="http://schemas.microsoft.com/office/drawing/2014/main" id="{EC9CFEB9-D22A-904B-B1AA-64E54CE305B1}"/>
              </a:ext>
            </a:extLst>
          </p:cNvPr>
          <p:cNvGraphicFramePr>
            <a:graphicFrameLocks noGrp="1"/>
          </p:cNvGraphicFramePr>
          <p:nvPr>
            <p:extLst>
              <p:ext uri="{D42A27DB-BD31-4B8C-83A1-F6EECF244321}">
                <p14:modId xmlns:p14="http://schemas.microsoft.com/office/powerpoint/2010/main" val="2346989141"/>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35;p22">
            <a:extLst>
              <a:ext uri="{FF2B5EF4-FFF2-40B4-BE49-F238E27FC236}">
                <a16:creationId xmlns:a16="http://schemas.microsoft.com/office/drawing/2014/main" id="{BF644C99-C6CE-4F90-9550-934793A54733}"/>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dirty="0">
                <a:solidFill>
                  <a:srgbClr val="034092"/>
                </a:solidFill>
                <a:ea typeface="Lora"/>
                <a:cs typeface="Lora"/>
                <a:sym typeface="Lora"/>
              </a:rPr>
              <a:t>How to Access Clinics</a:t>
            </a:r>
          </a:p>
        </p:txBody>
      </p:sp>
    </p:spTree>
    <p:extLst>
      <p:ext uri="{BB962C8B-B14F-4D97-AF65-F5344CB8AC3E}">
        <p14:creationId xmlns:p14="http://schemas.microsoft.com/office/powerpoint/2010/main" val="1995214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42;p29">
            <a:extLst>
              <a:ext uri="{FF2B5EF4-FFF2-40B4-BE49-F238E27FC236}">
                <a16:creationId xmlns:a16="http://schemas.microsoft.com/office/drawing/2014/main" id="{A2FF3104-78E4-E945-A59C-9DEE21B55821}"/>
              </a:ext>
            </a:extLst>
          </p:cNvPr>
          <p:cNvSpPr txBox="1"/>
          <p:nvPr/>
        </p:nvSpPr>
        <p:spPr>
          <a:xfrm>
            <a:off x="914400" y="3179612"/>
            <a:ext cx="16078200" cy="4915404"/>
          </a:xfrm>
          <a:prstGeom prst="rect">
            <a:avLst/>
          </a:prstGeom>
          <a:noFill/>
          <a:ln>
            <a:noFill/>
          </a:ln>
        </p:spPr>
        <p:txBody>
          <a:bodyPr spcFirstLastPara="1" wrap="square" lIns="0" tIns="0" rIns="0" bIns="0" anchor="t" anchorCtr="0">
            <a:noAutofit/>
          </a:bodyPr>
          <a:lstStyle/>
          <a:p>
            <a:pPr marL="476250" marR="0" lvl="0" indent="-457200" algn="l" rtl="0">
              <a:spcBef>
                <a:spcPts val="0"/>
              </a:spcBef>
              <a:spcAft>
                <a:spcPts val="3000"/>
              </a:spcAft>
              <a:buClrTx/>
              <a:buSzPct val="110000"/>
              <a:buFont typeface="Arial" panose="020B0604020202020204" pitchFamily="34" charset="0"/>
              <a:buChar char="•"/>
            </a:pPr>
            <a:r>
              <a:rPr lang="en-US" sz="3600" dirty="0">
                <a:solidFill>
                  <a:schemeClr val="tx1"/>
                </a:solidFill>
                <a:latin typeface="+mj-lt"/>
                <a:sym typeface="Lora"/>
              </a:rPr>
              <a:t>The </a:t>
            </a:r>
            <a:r>
              <a:rPr lang="en-US" sz="3600" dirty="0" err="1">
                <a:solidFill>
                  <a:schemeClr val="tx1"/>
                </a:solidFill>
                <a:latin typeface="+mj-lt"/>
                <a:sym typeface="Lora"/>
              </a:rPr>
              <a:t>HealthLink</a:t>
            </a:r>
            <a:r>
              <a:rPr lang="en-US" sz="3600" dirty="0">
                <a:solidFill>
                  <a:schemeClr val="tx1"/>
                </a:solidFill>
                <a:latin typeface="+mj-lt"/>
                <a:sym typeface="Lora"/>
              </a:rPr>
              <a:t> B.C. website can display a list of urgent and primary care </a:t>
            </a:r>
            <a:r>
              <a:rPr lang="en-US" sz="3600" dirty="0" err="1">
                <a:solidFill>
                  <a:schemeClr val="tx1"/>
                </a:solidFill>
                <a:latin typeface="+mj-lt"/>
                <a:sym typeface="Lora"/>
              </a:rPr>
              <a:t>centres</a:t>
            </a:r>
            <a:r>
              <a:rPr lang="en-US" sz="3600" dirty="0">
                <a:solidFill>
                  <a:schemeClr val="tx1"/>
                </a:solidFill>
                <a:latin typeface="+mj-lt"/>
                <a:sym typeface="Lora"/>
              </a:rPr>
              <a:t> and walk-in clinics. </a:t>
            </a:r>
            <a:br>
              <a:rPr lang="en-US" sz="3600" dirty="0">
                <a:solidFill>
                  <a:schemeClr val="tx1"/>
                </a:solidFill>
                <a:latin typeface="+mj-lt"/>
                <a:sym typeface="Lora"/>
              </a:rPr>
            </a:br>
            <a:endParaRPr lang="en-US" sz="3600" dirty="0">
              <a:solidFill>
                <a:schemeClr val="tx1"/>
              </a:solidFill>
              <a:latin typeface="+mj-lt"/>
              <a:sym typeface="Lora"/>
            </a:endParaRPr>
          </a:p>
          <a:p>
            <a:pPr marL="476250" marR="0" lvl="0" indent="-457200" algn="l" rtl="0">
              <a:spcBef>
                <a:spcPts val="0"/>
              </a:spcBef>
              <a:spcAft>
                <a:spcPts val="3000"/>
              </a:spcAft>
              <a:buClrTx/>
              <a:buSzPct val="110000"/>
              <a:buFont typeface="Arial" panose="020B0604020202020204" pitchFamily="34" charset="0"/>
              <a:buChar char="•"/>
            </a:pPr>
            <a:r>
              <a:rPr lang="en-US" sz="3600" dirty="0">
                <a:solidFill>
                  <a:schemeClr val="tx1"/>
                </a:solidFill>
                <a:latin typeface="+mj-lt"/>
                <a:sym typeface="Lora"/>
              </a:rPr>
              <a:t>You may review this list to locate </a:t>
            </a:r>
            <a:r>
              <a:rPr lang="en-US" sz="3600" dirty="0" err="1">
                <a:solidFill>
                  <a:schemeClr val="tx1"/>
                </a:solidFill>
                <a:latin typeface="+mj-lt"/>
                <a:sym typeface="Lora"/>
              </a:rPr>
              <a:t>centre</a:t>
            </a:r>
            <a:r>
              <a:rPr lang="en-US" sz="3600" dirty="0">
                <a:solidFill>
                  <a:schemeClr val="tx1"/>
                </a:solidFill>
                <a:latin typeface="+mj-lt"/>
                <a:sym typeface="Lora"/>
              </a:rPr>
              <a:t> closer to your community.</a:t>
            </a:r>
            <a:br>
              <a:rPr lang="en-US" sz="3600" dirty="0">
                <a:solidFill>
                  <a:schemeClr val="tx1"/>
                </a:solidFill>
                <a:latin typeface="+mj-lt"/>
                <a:sym typeface="Lora"/>
              </a:rPr>
            </a:br>
            <a:endParaRPr sz="3100" dirty="0">
              <a:solidFill>
                <a:schemeClr val="tx1"/>
              </a:solidFill>
              <a:latin typeface="Lora"/>
              <a:ea typeface="Lora"/>
              <a:cs typeface="Lora"/>
              <a:sym typeface="Lora"/>
            </a:endParaRPr>
          </a:p>
          <a:p>
            <a:pPr marL="0" lvl="0" indent="0" algn="l" rtl="0">
              <a:lnSpc>
                <a:spcPct val="139970"/>
              </a:lnSpc>
              <a:spcBef>
                <a:spcPts val="0"/>
              </a:spcBef>
              <a:spcAft>
                <a:spcPts val="0"/>
              </a:spcAft>
              <a:buNone/>
            </a:pPr>
            <a:endParaRPr sz="2250" dirty="0">
              <a:solidFill>
                <a:schemeClr val="tx1"/>
              </a:solidFill>
            </a:endParaRPr>
          </a:p>
          <a:p>
            <a:pPr marL="0" lvl="0" indent="0" algn="l" rtl="0">
              <a:lnSpc>
                <a:spcPct val="139970"/>
              </a:lnSpc>
              <a:spcBef>
                <a:spcPts val="0"/>
              </a:spcBef>
              <a:spcAft>
                <a:spcPts val="0"/>
              </a:spcAft>
              <a:buNone/>
            </a:pPr>
            <a:endParaRPr sz="2250" dirty="0">
              <a:solidFill>
                <a:schemeClr val="tx1"/>
              </a:solidFill>
            </a:endParaRPr>
          </a:p>
        </p:txBody>
      </p:sp>
      <p:graphicFrame>
        <p:nvGraphicFramePr>
          <p:cNvPr id="4" name="Table 3">
            <a:extLst>
              <a:ext uri="{FF2B5EF4-FFF2-40B4-BE49-F238E27FC236}">
                <a16:creationId xmlns:a16="http://schemas.microsoft.com/office/drawing/2014/main" id="{EC9CFEB9-D22A-904B-B1AA-64E54CE305B1}"/>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35;p22">
            <a:extLst>
              <a:ext uri="{FF2B5EF4-FFF2-40B4-BE49-F238E27FC236}">
                <a16:creationId xmlns:a16="http://schemas.microsoft.com/office/drawing/2014/main" id="{BF644C99-C6CE-4F90-9550-934793A54733}"/>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dirty="0">
                <a:solidFill>
                  <a:srgbClr val="034092"/>
                </a:solidFill>
                <a:ea typeface="Lora"/>
                <a:cs typeface="Lora"/>
                <a:sym typeface="Lora"/>
              </a:rPr>
              <a:t>How to Access Walk-in Clinics</a:t>
            </a:r>
          </a:p>
        </p:txBody>
      </p:sp>
    </p:spTree>
    <p:extLst>
      <p:ext uri="{BB962C8B-B14F-4D97-AF65-F5344CB8AC3E}">
        <p14:creationId xmlns:p14="http://schemas.microsoft.com/office/powerpoint/2010/main" val="3503543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42;p29">
            <a:extLst>
              <a:ext uri="{FF2B5EF4-FFF2-40B4-BE49-F238E27FC236}">
                <a16:creationId xmlns:a16="http://schemas.microsoft.com/office/drawing/2014/main" id="{A2FF3104-78E4-E945-A59C-9DEE21B55821}"/>
              </a:ext>
            </a:extLst>
          </p:cNvPr>
          <p:cNvSpPr txBox="1"/>
          <p:nvPr/>
        </p:nvSpPr>
        <p:spPr>
          <a:xfrm>
            <a:off x="914400" y="3179612"/>
            <a:ext cx="16078200" cy="4915404"/>
          </a:xfrm>
          <a:prstGeom prst="rect">
            <a:avLst/>
          </a:prstGeom>
          <a:noFill/>
          <a:ln>
            <a:noFill/>
          </a:ln>
        </p:spPr>
        <p:txBody>
          <a:bodyPr spcFirstLastPara="1" wrap="square" lIns="0" tIns="0" rIns="0" bIns="0" anchor="t" anchorCtr="0">
            <a:noAutofit/>
          </a:bodyPr>
          <a:lstStyle/>
          <a:p>
            <a:pPr marL="476250" marR="0" lvl="0" indent="-457200" algn="l" rtl="0">
              <a:spcBef>
                <a:spcPts val="0"/>
              </a:spcBef>
              <a:spcAft>
                <a:spcPts val="3000"/>
              </a:spcAft>
              <a:buClrTx/>
              <a:buSzPct val="110000"/>
              <a:buFont typeface="Arial" panose="020B0604020202020204" pitchFamily="34" charset="0"/>
              <a:buChar char="•"/>
            </a:pPr>
            <a:r>
              <a:rPr lang="en-US" sz="3600" dirty="0">
                <a:solidFill>
                  <a:schemeClr val="tx1"/>
                </a:solidFill>
                <a:latin typeface="+mj-lt"/>
                <a:sym typeface="Lora"/>
              </a:rPr>
              <a:t>The </a:t>
            </a:r>
            <a:r>
              <a:rPr lang="en-US" sz="3600" dirty="0" err="1">
                <a:solidFill>
                  <a:schemeClr val="tx1"/>
                </a:solidFill>
                <a:latin typeface="+mj-lt"/>
                <a:sym typeface="Lora"/>
              </a:rPr>
              <a:t>HealthLink</a:t>
            </a:r>
            <a:r>
              <a:rPr lang="en-US" sz="3600" dirty="0">
                <a:solidFill>
                  <a:schemeClr val="tx1"/>
                </a:solidFill>
                <a:latin typeface="+mj-lt"/>
                <a:sym typeface="Lora"/>
              </a:rPr>
              <a:t> B.C. website can display a list of walk-in clinics. </a:t>
            </a:r>
            <a:br>
              <a:rPr lang="en-US" sz="3600" dirty="0">
                <a:solidFill>
                  <a:schemeClr val="tx1"/>
                </a:solidFill>
                <a:latin typeface="+mj-lt"/>
                <a:sym typeface="Lora"/>
              </a:rPr>
            </a:br>
            <a:endParaRPr lang="en-US" sz="3600" dirty="0">
              <a:solidFill>
                <a:schemeClr val="tx1"/>
              </a:solidFill>
              <a:latin typeface="+mj-lt"/>
              <a:sym typeface="Lora"/>
            </a:endParaRPr>
          </a:p>
          <a:p>
            <a:pPr marL="476250" marR="0" lvl="0" indent="-457200" algn="l" rtl="0">
              <a:spcBef>
                <a:spcPts val="0"/>
              </a:spcBef>
              <a:spcAft>
                <a:spcPts val="3000"/>
              </a:spcAft>
              <a:buClrTx/>
              <a:buSzPct val="110000"/>
              <a:buFont typeface="Arial" panose="020B0604020202020204" pitchFamily="34" charset="0"/>
              <a:buChar char="•"/>
            </a:pPr>
            <a:r>
              <a:rPr lang="en-US" sz="3600" dirty="0">
                <a:solidFill>
                  <a:schemeClr val="tx1"/>
                </a:solidFill>
                <a:latin typeface="+mj-lt"/>
                <a:sym typeface="Lora"/>
              </a:rPr>
              <a:t>You may review this list to locate a walk-in clinic closer to your community.</a:t>
            </a:r>
            <a:br>
              <a:rPr lang="en-US" sz="3600" dirty="0">
                <a:solidFill>
                  <a:schemeClr val="tx1"/>
                </a:solidFill>
                <a:latin typeface="+mj-lt"/>
                <a:sym typeface="Lora"/>
              </a:rPr>
            </a:br>
            <a:endParaRPr lang="en-US" sz="3600" dirty="0">
              <a:solidFill>
                <a:schemeClr val="tx1"/>
              </a:solidFill>
              <a:latin typeface="+mj-lt"/>
              <a:sym typeface="Lora"/>
            </a:endParaRPr>
          </a:p>
          <a:p>
            <a:pPr marL="476250" lvl="0" indent="-457200">
              <a:spcAft>
                <a:spcPts val="3000"/>
              </a:spcAft>
              <a:buClrTx/>
              <a:buSzPct val="110000"/>
              <a:buFont typeface="Arial" panose="020B0604020202020204" pitchFamily="34" charset="0"/>
              <a:buChar char="•"/>
            </a:pPr>
            <a:r>
              <a:rPr lang="en-US" sz="3600" dirty="0">
                <a:solidFill>
                  <a:schemeClr val="tx1"/>
                </a:solidFill>
                <a:latin typeface="+mj-lt"/>
                <a:sym typeface="Lora"/>
              </a:rPr>
              <a:t>After finding a clinic or provider on the website, you can call or email them to ask if they offer virtual care, in-person care, or a combination of both.</a:t>
            </a:r>
          </a:p>
          <a:p>
            <a:pPr marL="0" marR="0" lvl="0" indent="0" algn="l" rtl="0">
              <a:lnSpc>
                <a:spcPct val="139970"/>
              </a:lnSpc>
              <a:spcBef>
                <a:spcPts val="0"/>
              </a:spcBef>
              <a:spcAft>
                <a:spcPts val="0"/>
              </a:spcAft>
              <a:buNone/>
            </a:pPr>
            <a:endParaRPr sz="3100" dirty="0">
              <a:solidFill>
                <a:schemeClr val="tx1"/>
              </a:solidFill>
              <a:latin typeface="Lora"/>
              <a:ea typeface="Lora"/>
              <a:cs typeface="Lora"/>
              <a:sym typeface="Lora"/>
            </a:endParaRPr>
          </a:p>
          <a:p>
            <a:pPr marL="0" lvl="0" indent="0" algn="l" rtl="0">
              <a:lnSpc>
                <a:spcPct val="139970"/>
              </a:lnSpc>
              <a:spcBef>
                <a:spcPts val="0"/>
              </a:spcBef>
              <a:spcAft>
                <a:spcPts val="0"/>
              </a:spcAft>
              <a:buNone/>
            </a:pPr>
            <a:endParaRPr sz="2250" dirty="0">
              <a:solidFill>
                <a:schemeClr val="tx1"/>
              </a:solidFill>
            </a:endParaRPr>
          </a:p>
          <a:p>
            <a:pPr marL="0" lvl="0" indent="0" algn="l" rtl="0">
              <a:lnSpc>
                <a:spcPct val="139970"/>
              </a:lnSpc>
              <a:spcBef>
                <a:spcPts val="0"/>
              </a:spcBef>
              <a:spcAft>
                <a:spcPts val="0"/>
              </a:spcAft>
              <a:buNone/>
            </a:pPr>
            <a:endParaRPr sz="2250" dirty="0">
              <a:solidFill>
                <a:schemeClr val="tx1"/>
              </a:solidFill>
            </a:endParaRPr>
          </a:p>
        </p:txBody>
      </p:sp>
      <p:graphicFrame>
        <p:nvGraphicFramePr>
          <p:cNvPr id="4" name="Table 3">
            <a:extLst>
              <a:ext uri="{FF2B5EF4-FFF2-40B4-BE49-F238E27FC236}">
                <a16:creationId xmlns:a16="http://schemas.microsoft.com/office/drawing/2014/main" id="{EC9CFEB9-D22A-904B-B1AA-64E54CE305B1}"/>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35;p22">
            <a:extLst>
              <a:ext uri="{FF2B5EF4-FFF2-40B4-BE49-F238E27FC236}">
                <a16:creationId xmlns:a16="http://schemas.microsoft.com/office/drawing/2014/main" id="{BF644C99-C6CE-4F90-9550-934793A54733}"/>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dirty="0">
                <a:solidFill>
                  <a:srgbClr val="034092"/>
                </a:solidFill>
                <a:ea typeface="Lora"/>
                <a:cs typeface="Lora"/>
                <a:sym typeface="Lora"/>
              </a:rPr>
              <a:t>How to Access Walk-in Clinics</a:t>
            </a:r>
          </a:p>
        </p:txBody>
      </p:sp>
    </p:spTree>
    <p:extLst>
      <p:ext uri="{BB962C8B-B14F-4D97-AF65-F5344CB8AC3E}">
        <p14:creationId xmlns:p14="http://schemas.microsoft.com/office/powerpoint/2010/main" val="1240933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42;p29">
            <a:extLst>
              <a:ext uri="{FF2B5EF4-FFF2-40B4-BE49-F238E27FC236}">
                <a16:creationId xmlns:a16="http://schemas.microsoft.com/office/drawing/2014/main" id="{A2FF3104-78E4-E945-A59C-9DEE21B55821}"/>
              </a:ext>
            </a:extLst>
          </p:cNvPr>
          <p:cNvSpPr txBox="1"/>
          <p:nvPr/>
        </p:nvSpPr>
        <p:spPr>
          <a:xfrm>
            <a:off x="914400" y="2393929"/>
            <a:ext cx="16078200" cy="4915404"/>
          </a:xfrm>
          <a:prstGeom prst="rect">
            <a:avLst/>
          </a:prstGeom>
          <a:noFill/>
          <a:ln>
            <a:noFill/>
          </a:ln>
        </p:spPr>
        <p:txBody>
          <a:bodyPr spcFirstLastPara="1" wrap="square" lIns="0" tIns="0" rIns="0" bIns="0" anchor="t" anchorCtr="0">
            <a:noAutofit/>
          </a:bodyPr>
          <a:lstStyle/>
          <a:p>
            <a:pPr marL="19050" lvl="0">
              <a:spcAft>
                <a:spcPts val="1600"/>
              </a:spcAft>
              <a:buClr>
                <a:schemeClr val="dk2"/>
              </a:buClr>
              <a:buSzPct val="110000"/>
            </a:pPr>
            <a:endParaRPr lang="en-US" sz="3600" dirty="0">
              <a:solidFill>
                <a:schemeClr val="bg2"/>
              </a:solidFill>
              <a:latin typeface="+mj-lt"/>
              <a:sym typeface="Lora"/>
            </a:endParaRPr>
          </a:p>
          <a:p>
            <a:pPr marL="476250" lvl="0" indent="-457200">
              <a:spcAft>
                <a:spcPts val="1600"/>
              </a:spcAft>
              <a:buClr>
                <a:schemeClr val="dk2"/>
              </a:buClr>
              <a:buSzPct val="110000"/>
              <a:buFont typeface="Arial" panose="020B0604020202020204" pitchFamily="34" charset="0"/>
              <a:buChar char="•"/>
            </a:pPr>
            <a:endParaRPr lang="en-US" sz="3600" dirty="0">
              <a:solidFill>
                <a:schemeClr val="bg2"/>
              </a:solidFill>
              <a:latin typeface="+mj-lt"/>
              <a:sym typeface="Lora"/>
            </a:endParaRPr>
          </a:p>
          <a:p>
            <a:pPr marL="19050" lvl="0" algn="ctr">
              <a:spcAft>
                <a:spcPts val="1600"/>
              </a:spcAft>
              <a:buClr>
                <a:schemeClr val="dk2"/>
              </a:buClr>
              <a:buSzPct val="110000"/>
            </a:pPr>
            <a:r>
              <a:rPr lang="en-US" sz="4400" b="1" dirty="0">
                <a:solidFill>
                  <a:schemeClr val="tx1"/>
                </a:solidFill>
                <a:latin typeface="+mj-lt"/>
                <a:ea typeface="Lora"/>
                <a:cs typeface="Lora"/>
                <a:sym typeface="Lora"/>
              </a:rPr>
              <a:t>Let’s practice finding a clinic in Vancouver!</a:t>
            </a:r>
            <a:endParaRPr sz="4000" b="1" dirty="0">
              <a:solidFill>
                <a:schemeClr val="tx1"/>
              </a:solidFill>
              <a:latin typeface="Lora"/>
              <a:ea typeface="Lora"/>
              <a:cs typeface="Lora"/>
              <a:sym typeface="Lora"/>
            </a:endParaRPr>
          </a:p>
          <a:p>
            <a:pPr marL="0" marR="0" lvl="0" indent="0" algn="l" rtl="0">
              <a:lnSpc>
                <a:spcPct val="139970"/>
              </a:lnSpc>
              <a:spcBef>
                <a:spcPts val="0"/>
              </a:spcBef>
              <a:spcAft>
                <a:spcPts val="0"/>
              </a:spcAft>
              <a:buNone/>
            </a:pPr>
            <a:endParaRPr sz="3100" dirty="0">
              <a:solidFill>
                <a:srgbClr val="434343"/>
              </a:solidFill>
              <a:latin typeface="Lora"/>
              <a:ea typeface="Lora"/>
              <a:cs typeface="Lora"/>
              <a:sym typeface="Lora"/>
            </a:endParaRPr>
          </a:p>
          <a:p>
            <a:pPr marL="0" lvl="0" indent="0" algn="l" rtl="0">
              <a:lnSpc>
                <a:spcPct val="139970"/>
              </a:lnSpc>
              <a:spcBef>
                <a:spcPts val="0"/>
              </a:spcBef>
              <a:spcAft>
                <a:spcPts val="0"/>
              </a:spcAft>
              <a:buNone/>
            </a:pPr>
            <a:endParaRPr sz="2250" dirty="0">
              <a:solidFill>
                <a:srgbClr val="434343"/>
              </a:solidFill>
            </a:endParaRPr>
          </a:p>
          <a:p>
            <a:pPr marL="0" lvl="0" indent="0" algn="l" rtl="0">
              <a:lnSpc>
                <a:spcPct val="139970"/>
              </a:lnSpc>
              <a:spcBef>
                <a:spcPts val="0"/>
              </a:spcBef>
              <a:spcAft>
                <a:spcPts val="0"/>
              </a:spcAft>
              <a:buNone/>
            </a:pPr>
            <a:endParaRPr sz="2250" dirty="0">
              <a:solidFill>
                <a:srgbClr val="434343"/>
              </a:solidFill>
            </a:endParaRPr>
          </a:p>
        </p:txBody>
      </p:sp>
      <p:graphicFrame>
        <p:nvGraphicFramePr>
          <p:cNvPr id="4" name="Table 3">
            <a:extLst>
              <a:ext uri="{FF2B5EF4-FFF2-40B4-BE49-F238E27FC236}">
                <a16:creationId xmlns:a16="http://schemas.microsoft.com/office/drawing/2014/main" id="{EC9CFEB9-D22A-904B-B1AA-64E54CE305B1}"/>
              </a:ext>
            </a:extLst>
          </p:cNvPr>
          <p:cNvGraphicFramePr>
            <a:graphicFrameLocks noGrp="1"/>
          </p:cNvGraphicFramePr>
          <p:nvPr>
            <p:extLst>
              <p:ext uri="{D42A27DB-BD31-4B8C-83A1-F6EECF244321}">
                <p14:modId xmlns:p14="http://schemas.microsoft.com/office/powerpoint/2010/main" val="3006710017"/>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Google Shape;235;p22">
            <a:extLst>
              <a:ext uri="{FF2B5EF4-FFF2-40B4-BE49-F238E27FC236}">
                <a16:creationId xmlns:a16="http://schemas.microsoft.com/office/drawing/2014/main" id="{B4D9B9CC-D565-4BBF-A3F5-ECFC27264A21}"/>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dirty="0">
                <a:solidFill>
                  <a:srgbClr val="034092"/>
                </a:solidFill>
                <a:ea typeface="Lora"/>
                <a:cs typeface="Lora"/>
                <a:sym typeface="Lora"/>
              </a:rPr>
              <a:t>How to Access Walk-in Clinics</a:t>
            </a:r>
          </a:p>
        </p:txBody>
      </p:sp>
    </p:spTree>
    <p:extLst>
      <p:ext uri="{BB962C8B-B14F-4D97-AF65-F5344CB8AC3E}">
        <p14:creationId xmlns:p14="http://schemas.microsoft.com/office/powerpoint/2010/main" val="458196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55F87D-93D4-1144-833E-26FB2BAA1174}"/>
              </a:ext>
            </a:extLst>
          </p:cNvPr>
          <p:cNvGraphicFramePr>
            <a:graphicFrameLocks noGrp="1"/>
          </p:cNvGraphicFramePr>
          <p:nvPr>
            <p:extLst>
              <p:ext uri="{D42A27DB-BD31-4B8C-83A1-F6EECF244321}">
                <p14:modId xmlns:p14="http://schemas.microsoft.com/office/powerpoint/2010/main" val="3721012835"/>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71;p24">
            <a:extLst>
              <a:ext uri="{FF2B5EF4-FFF2-40B4-BE49-F238E27FC236}">
                <a16:creationId xmlns:a16="http://schemas.microsoft.com/office/drawing/2014/main" id="{27DDFD1F-2919-4997-96F5-7B5224B7C349}"/>
              </a:ext>
            </a:extLst>
          </p:cNvPr>
          <p:cNvSpPr txBox="1"/>
          <p:nvPr/>
        </p:nvSpPr>
        <p:spPr>
          <a:xfrm>
            <a:off x="1506030" y="1061206"/>
            <a:ext cx="13664697" cy="956271"/>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FFFFFF"/>
                </a:solidFill>
                <a:effectLst/>
                <a:uLnTx/>
                <a:uFillTx/>
                <a:latin typeface="Arial"/>
                <a:ea typeface="Lora"/>
                <a:cs typeface="Lora"/>
                <a:sym typeface="Lora"/>
              </a:rPr>
              <a:t>How to Access Virtual Care:</a:t>
            </a:r>
          </a:p>
          <a:p>
            <a:pPr lvl="0">
              <a:lnSpc>
                <a:spcPct val="140011"/>
              </a:lnSpc>
            </a:pPr>
            <a:r>
              <a:rPr lang="en-US" sz="4800" b="1">
                <a:ea typeface="Lora"/>
                <a:cs typeface="Lora"/>
                <a:sym typeface="Lora"/>
              </a:rPr>
              <a:t>British Columbia Health Care Directory </a:t>
            </a:r>
            <a:br>
              <a:rPr lang="en-US" sz="4800" b="1">
                <a:ea typeface="Lora"/>
                <a:cs typeface="Lora"/>
                <a:sym typeface="Lora"/>
              </a:rPr>
            </a:br>
            <a:endParaRPr lang="en-US" sz="4800" b="1">
              <a:ea typeface="Lora"/>
              <a:cs typeface="Lora"/>
              <a:sym typeface="Lora"/>
            </a:endParaRPr>
          </a:p>
        </p:txBody>
      </p:sp>
      <p:pic>
        <p:nvPicPr>
          <p:cNvPr id="2" name="Picture 1">
            <a:extLst>
              <a:ext uri="{FF2B5EF4-FFF2-40B4-BE49-F238E27FC236}">
                <a16:creationId xmlns:a16="http://schemas.microsoft.com/office/drawing/2014/main" id="{54D7F5F1-4F68-4016-9445-8F05196AF359}"/>
              </a:ext>
            </a:extLst>
          </p:cNvPr>
          <p:cNvPicPr>
            <a:picLocks noChangeAspect="1"/>
          </p:cNvPicPr>
          <p:nvPr/>
        </p:nvPicPr>
        <p:blipFill>
          <a:blip r:embed="rId3"/>
          <a:stretch>
            <a:fillRect/>
          </a:stretch>
        </p:blipFill>
        <p:spPr>
          <a:xfrm>
            <a:off x="4620210" y="4985896"/>
            <a:ext cx="9047579" cy="2114780"/>
          </a:xfrm>
          <a:prstGeom prst="rect">
            <a:avLst/>
          </a:prstGeom>
        </p:spPr>
      </p:pic>
    </p:spTree>
    <p:extLst>
      <p:ext uri="{BB962C8B-B14F-4D97-AF65-F5344CB8AC3E}">
        <p14:creationId xmlns:p14="http://schemas.microsoft.com/office/powerpoint/2010/main" val="1158007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6" name="Google Shape;311;p27">
            <a:extLst>
              <a:ext uri="{FF2B5EF4-FFF2-40B4-BE49-F238E27FC236}">
                <a16:creationId xmlns:a16="http://schemas.microsoft.com/office/drawing/2014/main" id="{D52A434A-760E-AC44-A7EC-E0DF576B55ED}"/>
              </a:ext>
            </a:extLst>
          </p:cNvPr>
          <p:cNvSpPr txBox="1"/>
          <p:nvPr/>
        </p:nvSpPr>
        <p:spPr>
          <a:xfrm>
            <a:off x="906946" y="1857685"/>
            <a:ext cx="16474106" cy="2519852"/>
          </a:xfrm>
          <a:prstGeom prst="rect">
            <a:avLst/>
          </a:prstGeom>
          <a:noFill/>
          <a:ln>
            <a:noFill/>
          </a:ln>
        </p:spPr>
        <p:txBody>
          <a:bodyPr spcFirstLastPara="1" wrap="square" lIns="0" tIns="0" rIns="0" bIns="0" anchor="t" anchorCtr="0">
            <a:noAutofit/>
          </a:bodyPr>
          <a:lstStyle/>
          <a:p>
            <a:pPr marL="0" marR="0" lvl="0" indent="0" algn="just" rtl="0">
              <a:lnSpc>
                <a:spcPct val="139970"/>
              </a:lnSpc>
              <a:spcBef>
                <a:spcPts val="1600"/>
              </a:spcBef>
              <a:spcAft>
                <a:spcPts val="0"/>
              </a:spcAft>
              <a:buNone/>
            </a:pPr>
            <a:endParaRPr sz="3000">
              <a:solidFill>
                <a:srgbClr val="034092"/>
              </a:solidFill>
              <a:latin typeface="Lora"/>
              <a:ea typeface="Lora"/>
              <a:cs typeface="Lora"/>
              <a:sym typeface="Lora"/>
            </a:endParaRPr>
          </a:p>
        </p:txBody>
      </p:sp>
      <p:graphicFrame>
        <p:nvGraphicFramePr>
          <p:cNvPr id="4" name="Table 3">
            <a:extLst>
              <a:ext uri="{FF2B5EF4-FFF2-40B4-BE49-F238E27FC236}">
                <a16:creationId xmlns:a16="http://schemas.microsoft.com/office/drawing/2014/main" id="{25AF1B55-6185-4440-9A01-C406CBB3FB1A}"/>
              </a:ext>
            </a:extLst>
          </p:cNvPr>
          <p:cNvGraphicFramePr>
            <a:graphicFrameLocks noGrp="1"/>
          </p:cNvGraphicFramePr>
          <p:nvPr>
            <p:extLst>
              <p:ext uri="{D42A27DB-BD31-4B8C-83A1-F6EECF244321}">
                <p14:modId xmlns:p14="http://schemas.microsoft.com/office/powerpoint/2010/main" val="559219655"/>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TextBox 4">
            <a:extLst>
              <a:ext uri="{FF2B5EF4-FFF2-40B4-BE49-F238E27FC236}">
                <a16:creationId xmlns:a16="http://schemas.microsoft.com/office/drawing/2014/main" id="{DF58FF6E-AB43-5545-8667-49E5F12FD9BA}"/>
              </a:ext>
            </a:extLst>
          </p:cNvPr>
          <p:cNvSpPr txBox="1"/>
          <p:nvPr/>
        </p:nvSpPr>
        <p:spPr>
          <a:xfrm>
            <a:off x="1030822" y="2390153"/>
            <a:ext cx="16474105" cy="1923604"/>
          </a:xfrm>
          <a:prstGeom prst="rect">
            <a:avLst/>
          </a:prstGeom>
          <a:noFill/>
        </p:spPr>
        <p:txBody>
          <a:bodyPr wrap="square" rtlCol="0">
            <a:spAutoFit/>
          </a:bodyPr>
          <a:lstStyle/>
          <a:p>
            <a:pPr marL="742950" indent="-742950">
              <a:spcAft>
                <a:spcPts val="1200"/>
              </a:spcAft>
              <a:buClr>
                <a:schemeClr val="bg2"/>
              </a:buClr>
              <a:buAutoNum type="arabicPeriod"/>
            </a:pPr>
            <a:r>
              <a:rPr lang="en-US" sz="3300">
                <a:solidFill>
                  <a:schemeClr val="bg2"/>
                </a:solidFill>
                <a:latin typeface="Arial" panose="020B0604020202020204" pitchFamily="34" charset="0"/>
                <a:cs typeface="Arial" panose="020B0604020202020204" pitchFamily="34" charset="0"/>
              </a:rPr>
              <a:t>Go to the internet using your browser.</a:t>
            </a:r>
          </a:p>
          <a:p>
            <a:pPr marL="742950" indent="-742950">
              <a:spcAft>
                <a:spcPts val="1200"/>
              </a:spcAft>
              <a:buClr>
                <a:schemeClr val="bg2"/>
              </a:buClr>
              <a:buAutoNum type="arabicPeriod"/>
            </a:pPr>
            <a:r>
              <a:rPr lang="en-US" sz="3300">
                <a:solidFill>
                  <a:schemeClr val="bg2"/>
                </a:solidFill>
                <a:latin typeface="Arial" panose="020B0604020202020204" pitchFamily="34" charset="0"/>
                <a:cs typeface="Arial" panose="020B0604020202020204" pitchFamily="34" charset="0"/>
              </a:rPr>
              <a:t>Type “HealthLink B.C. find services” in the search bar.</a:t>
            </a:r>
          </a:p>
          <a:p>
            <a:pPr marL="742950" indent="-742950">
              <a:buClr>
                <a:schemeClr val="bg2"/>
              </a:buClr>
              <a:buAutoNum type="arabicPeriod"/>
            </a:pPr>
            <a:r>
              <a:rPr lang="en-US" sz="3300">
                <a:solidFill>
                  <a:schemeClr val="bg2"/>
                </a:solidFill>
                <a:latin typeface="Arial" panose="020B0604020202020204" pitchFamily="34" charset="0"/>
                <a:cs typeface="Arial" panose="020B0604020202020204" pitchFamily="34" charset="0"/>
              </a:rPr>
              <a:t>Click “Google Search”.</a:t>
            </a:r>
          </a:p>
        </p:txBody>
      </p:sp>
      <p:pic>
        <p:nvPicPr>
          <p:cNvPr id="2" name="Picture 1">
            <a:extLst>
              <a:ext uri="{FF2B5EF4-FFF2-40B4-BE49-F238E27FC236}">
                <a16:creationId xmlns:a16="http://schemas.microsoft.com/office/drawing/2014/main" id="{77D22AE2-BC1F-46DF-8D9E-9E2CE94D8D0B}"/>
              </a:ext>
            </a:extLst>
          </p:cNvPr>
          <p:cNvPicPr>
            <a:picLocks noChangeAspect="1"/>
          </p:cNvPicPr>
          <p:nvPr/>
        </p:nvPicPr>
        <p:blipFill>
          <a:blip r:embed="rId3"/>
          <a:stretch>
            <a:fillRect/>
          </a:stretch>
        </p:blipFill>
        <p:spPr>
          <a:xfrm>
            <a:off x="3822517" y="4720118"/>
            <a:ext cx="10642963" cy="4227111"/>
          </a:xfrm>
          <a:prstGeom prst="rect">
            <a:avLst/>
          </a:prstGeom>
          <a:ln>
            <a:solidFill>
              <a:schemeClr val="tx1">
                <a:lumMod val="85000"/>
                <a:lumOff val="15000"/>
              </a:schemeClr>
            </a:solidFill>
          </a:ln>
        </p:spPr>
      </p:pic>
      <p:sp>
        <p:nvSpPr>
          <p:cNvPr id="12" name="Oval 11">
            <a:extLst>
              <a:ext uri="{FF2B5EF4-FFF2-40B4-BE49-F238E27FC236}">
                <a16:creationId xmlns:a16="http://schemas.microsoft.com/office/drawing/2014/main" id="{13A2806E-4638-496D-88BC-7FCA6F4A0568}"/>
              </a:ext>
            </a:extLst>
          </p:cNvPr>
          <p:cNvSpPr/>
          <p:nvPr/>
        </p:nvSpPr>
        <p:spPr>
          <a:xfrm>
            <a:off x="6725264" y="7989423"/>
            <a:ext cx="2566563" cy="829836"/>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8DE2FCCD-A707-40D1-ACE7-88B2E621F32C}"/>
              </a:ext>
            </a:extLst>
          </p:cNvPr>
          <p:cNvSpPr/>
          <p:nvPr/>
        </p:nvSpPr>
        <p:spPr>
          <a:xfrm rot="1750557">
            <a:off x="1939329" y="5857335"/>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E96C3E34-1A89-4ECA-807C-33CA8DFE451B}"/>
              </a:ext>
            </a:extLst>
          </p:cNvPr>
          <p:cNvSpPr/>
          <p:nvPr/>
        </p:nvSpPr>
        <p:spPr>
          <a:xfrm>
            <a:off x="3038166" y="8195185"/>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235;p22">
            <a:extLst>
              <a:ext uri="{FF2B5EF4-FFF2-40B4-BE49-F238E27FC236}">
                <a16:creationId xmlns:a16="http://schemas.microsoft.com/office/drawing/2014/main" id="{DB4433AA-3515-4DF3-BD7C-59BC11839DC0}"/>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a:solidFill>
                  <a:srgbClr val="034092"/>
                </a:solidFill>
                <a:ea typeface="Lora"/>
                <a:cs typeface="Lora"/>
                <a:sym typeface="Lora"/>
              </a:rPr>
              <a:t>British Columbia Health Care Directory</a:t>
            </a:r>
          </a:p>
        </p:txBody>
      </p:sp>
    </p:spTree>
    <p:extLst>
      <p:ext uri="{BB962C8B-B14F-4D97-AF65-F5344CB8AC3E}">
        <p14:creationId xmlns:p14="http://schemas.microsoft.com/office/powerpoint/2010/main" val="3160365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AF1B55-6185-4440-9A01-C406CBB3FB1A}"/>
              </a:ext>
            </a:extLst>
          </p:cNvPr>
          <p:cNvGraphicFramePr>
            <a:graphicFrameLocks noGrp="1"/>
          </p:cNvGraphicFramePr>
          <p:nvPr>
            <p:extLst>
              <p:ext uri="{D42A27DB-BD31-4B8C-83A1-F6EECF244321}">
                <p14:modId xmlns:p14="http://schemas.microsoft.com/office/powerpoint/2010/main" val="1899539821"/>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TextBox 4">
            <a:extLst>
              <a:ext uri="{FF2B5EF4-FFF2-40B4-BE49-F238E27FC236}">
                <a16:creationId xmlns:a16="http://schemas.microsoft.com/office/drawing/2014/main" id="{DF58FF6E-AB43-5545-8667-49E5F12FD9BA}"/>
              </a:ext>
            </a:extLst>
          </p:cNvPr>
          <p:cNvSpPr txBox="1"/>
          <p:nvPr/>
        </p:nvSpPr>
        <p:spPr>
          <a:xfrm>
            <a:off x="1030823" y="2317384"/>
            <a:ext cx="13881109" cy="646331"/>
          </a:xfrm>
          <a:prstGeom prst="rect">
            <a:avLst/>
          </a:prstGeom>
          <a:noFill/>
        </p:spPr>
        <p:txBody>
          <a:bodyPr wrap="square" rtlCol="0">
            <a:spAutoFit/>
          </a:bodyPr>
          <a:lstStyle/>
          <a:p>
            <a:r>
              <a:rPr lang="en-US" sz="3600">
                <a:solidFill>
                  <a:srgbClr val="003366"/>
                </a:solidFill>
                <a:latin typeface="Arial" panose="020B0604020202020204" pitchFamily="34" charset="0"/>
                <a:cs typeface="Arial" panose="020B0604020202020204" pitchFamily="34" charset="0"/>
              </a:rPr>
              <a:t>4. Click “Find Services | HealthLink BC”.</a:t>
            </a:r>
          </a:p>
        </p:txBody>
      </p:sp>
      <p:pic>
        <p:nvPicPr>
          <p:cNvPr id="3" name="Picture 2">
            <a:extLst>
              <a:ext uri="{FF2B5EF4-FFF2-40B4-BE49-F238E27FC236}">
                <a16:creationId xmlns:a16="http://schemas.microsoft.com/office/drawing/2014/main" id="{862752F6-DE81-42C9-90D8-FAEFB0D2D1C0}"/>
              </a:ext>
            </a:extLst>
          </p:cNvPr>
          <p:cNvPicPr>
            <a:picLocks noChangeAspect="1"/>
          </p:cNvPicPr>
          <p:nvPr/>
        </p:nvPicPr>
        <p:blipFill>
          <a:blip r:embed="rId3"/>
          <a:stretch>
            <a:fillRect/>
          </a:stretch>
        </p:blipFill>
        <p:spPr>
          <a:xfrm>
            <a:off x="3565019" y="3504146"/>
            <a:ext cx="11157960" cy="5428551"/>
          </a:xfrm>
          <a:prstGeom prst="rect">
            <a:avLst/>
          </a:prstGeom>
          <a:ln>
            <a:solidFill>
              <a:schemeClr val="tx1">
                <a:lumMod val="75000"/>
                <a:lumOff val="25000"/>
              </a:schemeClr>
            </a:solidFill>
          </a:ln>
        </p:spPr>
      </p:pic>
      <p:sp>
        <p:nvSpPr>
          <p:cNvPr id="8" name="Arrow: Right 7">
            <a:extLst>
              <a:ext uri="{FF2B5EF4-FFF2-40B4-BE49-F238E27FC236}">
                <a16:creationId xmlns:a16="http://schemas.microsoft.com/office/drawing/2014/main" id="{7B638F0F-C2CF-4714-B2D9-2F35CF2A8DB5}"/>
              </a:ext>
            </a:extLst>
          </p:cNvPr>
          <p:cNvSpPr/>
          <p:nvPr/>
        </p:nvSpPr>
        <p:spPr>
          <a:xfrm>
            <a:off x="2050026" y="5925300"/>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235;p22">
            <a:extLst>
              <a:ext uri="{FF2B5EF4-FFF2-40B4-BE49-F238E27FC236}">
                <a16:creationId xmlns:a16="http://schemas.microsoft.com/office/drawing/2014/main" id="{830C650F-398D-41EB-9402-1A006B5D9C11}"/>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a:solidFill>
                  <a:srgbClr val="034092"/>
                </a:solidFill>
                <a:ea typeface="Lora"/>
                <a:cs typeface="Lora"/>
                <a:sym typeface="Lora"/>
              </a:rPr>
              <a:t>HealthLink B.C. Directory</a:t>
            </a:r>
          </a:p>
        </p:txBody>
      </p:sp>
    </p:spTree>
    <p:extLst>
      <p:ext uri="{BB962C8B-B14F-4D97-AF65-F5344CB8AC3E}">
        <p14:creationId xmlns:p14="http://schemas.microsoft.com/office/powerpoint/2010/main" val="1631896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AF1B55-6185-4440-9A01-C406CBB3FB1A}"/>
              </a:ext>
            </a:extLst>
          </p:cNvPr>
          <p:cNvGraphicFramePr>
            <a:graphicFrameLocks noGrp="1"/>
          </p:cNvGraphicFramePr>
          <p:nvPr>
            <p:extLst>
              <p:ext uri="{D42A27DB-BD31-4B8C-83A1-F6EECF244321}">
                <p14:modId xmlns:p14="http://schemas.microsoft.com/office/powerpoint/2010/main" val="2845307451"/>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TextBox 4">
            <a:extLst>
              <a:ext uri="{FF2B5EF4-FFF2-40B4-BE49-F238E27FC236}">
                <a16:creationId xmlns:a16="http://schemas.microsoft.com/office/drawing/2014/main" id="{DF58FF6E-AB43-5545-8667-49E5F12FD9BA}"/>
              </a:ext>
            </a:extLst>
          </p:cNvPr>
          <p:cNvSpPr txBox="1"/>
          <p:nvPr/>
        </p:nvSpPr>
        <p:spPr>
          <a:xfrm>
            <a:off x="432131" y="2260533"/>
            <a:ext cx="15437134" cy="2062103"/>
          </a:xfrm>
          <a:prstGeom prst="rect">
            <a:avLst/>
          </a:prstGeom>
          <a:noFill/>
        </p:spPr>
        <p:txBody>
          <a:bodyPr wrap="square" rtlCol="0">
            <a:spAutoFit/>
          </a:bodyPr>
          <a:lstStyle/>
          <a:p>
            <a:pPr marL="523875" lvl="1">
              <a:spcAft>
                <a:spcPts val="1200"/>
              </a:spcAft>
              <a:buClr>
                <a:schemeClr val="dk1"/>
              </a:buClr>
              <a:buSzPct val="110000"/>
            </a:pPr>
            <a:r>
              <a:rPr lang="en-US" sz="3600">
                <a:solidFill>
                  <a:schemeClr val="bg2"/>
                </a:solidFill>
                <a:latin typeface="Arial" panose="020B0604020202020204" pitchFamily="34" charset="0"/>
                <a:cs typeface="Arial" panose="020B0604020202020204" pitchFamily="34" charset="0"/>
              </a:rPr>
              <a:t>5. Enter the type of facility you require (walk in clinic, hospital, etc.).</a:t>
            </a:r>
          </a:p>
          <a:p>
            <a:pPr marL="523875" lvl="1">
              <a:spcAft>
                <a:spcPts val="1200"/>
              </a:spcAft>
              <a:buClr>
                <a:srgbClr val="434343"/>
              </a:buClr>
              <a:buSzPct val="110000"/>
            </a:pPr>
            <a:r>
              <a:rPr lang="en-US" sz="3600">
                <a:solidFill>
                  <a:schemeClr val="bg2"/>
                </a:solidFill>
                <a:latin typeface="Arial" panose="020B0604020202020204" pitchFamily="34" charset="0"/>
                <a:cs typeface="Arial" panose="020B0604020202020204" pitchFamily="34" charset="0"/>
              </a:rPr>
              <a:t>6. Select your region and city. The Postal Code is optional.</a:t>
            </a:r>
          </a:p>
          <a:p>
            <a:pPr marL="523875" lvl="1">
              <a:spcAft>
                <a:spcPts val="1200"/>
              </a:spcAft>
              <a:buClr>
                <a:srgbClr val="434343"/>
              </a:buClr>
              <a:buSzPct val="110000"/>
            </a:pPr>
            <a:r>
              <a:rPr lang="en-US" sz="3600">
                <a:solidFill>
                  <a:schemeClr val="bg2"/>
                </a:solidFill>
                <a:latin typeface="Arial" panose="020B0604020202020204" pitchFamily="34" charset="0"/>
                <a:cs typeface="Arial" panose="020B0604020202020204" pitchFamily="34" charset="0"/>
              </a:rPr>
              <a:t>7. Click “Search”.</a:t>
            </a:r>
          </a:p>
        </p:txBody>
      </p:sp>
      <p:sp>
        <p:nvSpPr>
          <p:cNvPr id="17" name="Arrow: Right 16">
            <a:extLst>
              <a:ext uri="{FF2B5EF4-FFF2-40B4-BE49-F238E27FC236}">
                <a16:creationId xmlns:a16="http://schemas.microsoft.com/office/drawing/2014/main" id="{EB163569-ABB2-47AC-B813-D00D2EB82DE7}"/>
              </a:ext>
            </a:extLst>
          </p:cNvPr>
          <p:cNvSpPr/>
          <p:nvPr/>
        </p:nvSpPr>
        <p:spPr>
          <a:xfrm>
            <a:off x="1516419" y="8239440"/>
            <a:ext cx="3519357" cy="23413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45A2FFCA-E15A-4F0C-B2FD-27B08578A1EE}"/>
              </a:ext>
            </a:extLst>
          </p:cNvPr>
          <p:cNvSpPr/>
          <p:nvPr/>
        </p:nvSpPr>
        <p:spPr>
          <a:xfrm rot="11335196">
            <a:off x="12564927" y="6101799"/>
            <a:ext cx="2170299" cy="612164"/>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3391779-B8C2-4256-BC10-7B48CCAAB6F6}"/>
              </a:ext>
            </a:extLst>
          </p:cNvPr>
          <p:cNvSpPr/>
          <p:nvPr/>
        </p:nvSpPr>
        <p:spPr>
          <a:xfrm>
            <a:off x="11041875" y="5723491"/>
            <a:ext cx="1376267" cy="802572"/>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BFB7C814-E07C-4256-8161-E63E4E9D28F9}"/>
              </a:ext>
            </a:extLst>
          </p:cNvPr>
          <p:cNvSpPr/>
          <p:nvPr/>
        </p:nvSpPr>
        <p:spPr>
          <a:xfrm>
            <a:off x="1460195" y="6644389"/>
            <a:ext cx="3519357" cy="23413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235;p22">
            <a:extLst>
              <a:ext uri="{FF2B5EF4-FFF2-40B4-BE49-F238E27FC236}">
                <a16:creationId xmlns:a16="http://schemas.microsoft.com/office/drawing/2014/main" id="{8E623922-C783-4D0C-AA34-D51C47462796}"/>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a:solidFill>
                  <a:srgbClr val="034092"/>
                </a:solidFill>
                <a:ea typeface="Lora"/>
                <a:cs typeface="Lora"/>
                <a:sym typeface="Lora"/>
              </a:rPr>
              <a:t>HealthLink B.C. Directory</a:t>
            </a:r>
          </a:p>
        </p:txBody>
      </p:sp>
      <p:pic>
        <p:nvPicPr>
          <p:cNvPr id="3" name="Picture 2">
            <a:extLst>
              <a:ext uri="{FF2B5EF4-FFF2-40B4-BE49-F238E27FC236}">
                <a16:creationId xmlns:a16="http://schemas.microsoft.com/office/drawing/2014/main" id="{21297C67-DB28-441A-AF21-A7438363BF2F}"/>
              </a:ext>
            </a:extLst>
          </p:cNvPr>
          <p:cNvPicPr>
            <a:picLocks noChangeAspect="1"/>
          </p:cNvPicPr>
          <p:nvPr/>
        </p:nvPicPr>
        <p:blipFill>
          <a:blip r:embed="rId3"/>
          <a:stretch>
            <a:fillRect/>
          </a:stretch>
        </p:blipFill>
        <p:spPr>
          <a:xfrm>
            <a:off x="5035777" y="3983749"/>
            <a:ext cx="10583754" cy="4711170"/>
          </a:xfrm>
          <a:prstGeom prst="rect">
            <a:avLst/>
          </a:prstGeom>
        </p:spPr>
      </p:pic>
    </p:spTree>
    <p:extLst>
      <p:ext uri="{BB962C8B-B14F-4D97-AF65-F5344CB8AC3E}">
        <p14:creationId xmlns:p14="http://schemas.microsoft.com/office/powerpoint/2010/main" val="3361376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AF1B55-6185-4440-9A01-C406CBB3FB1A}"/>
              </a:ext>
            </a:extLst>
          </p:cNvPr>
          <p:cNvGraphicFramePr>
            <a:graphicFrameLocks noGrp="1"/>
          </p:cNvGraphicFramePr>
          <p:nvPr>
            <p:extLst>
              <p:ext uri="{D42A27DB-BD31-4B8C-83A1-F6EECF244321}">
                <p14:modId xmlns:p14="http://schemas.microsoft.com/office/powerpoint/2010/main" val="3280879652"/>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TextBox 4">
            <a:extLst>
              <a:ext uri="{FF2B5EF4-FFF2-40B4-BE49-F238E27FC236}">
                <a16:creationId xmlns:a16="http://schemas.microsoft.com/office/drawing/2014/main" id="{DF58FF6E-AB43-5545-8667-49E5F12FD9BA}"/>
              </a:ext>
            </a:extLst>
          </p:cNvPr>
          <p:cNvSpPr txBox="1"/>
          <p:nvPr/>
        </p:nvSpPr>
        <p:spPr>
          <a:xfrm>
            <a:off x="416346" y="2286291"/>
            <a:ext cx="16942506" cy="646331"/>
          </a:xfrm>
          <a:prstGeom prst="rect">
            <a:avLst/>
          </a:prstGeom>
          <a:noFill/>
        </p:spPr>
        <p:txBody>
          <a:bodyPr wrap="square" rtlCol="0">
            <a:spAutoFit/>
          </a:bodyPr>
          <a:lstStyle/>
          <a:p>
            <a:pPr marL="523875" lvl="1">
              <a:buClr>
                <a:schemeClr val="dk1"/>
              </a:buClr>
              <a:buSzPct val="110000"/>
            </a:pPr>
            <a:r>
              <a:rPr lang="en-US" sz="3600">
                <a:solidFill>
                  <a:schemeClr val="bg2"/>
                </a:solidFill>
                <a:latin typeface="Arial" panose="020B0604020202020204" pitchFamily="34" charset="0"/>
                <a:cs typeface="Arial" panose="020B0604020202020204" pitchFamily="34" charset="0"/>
              </a:rPr>
              <a:t>8. Choose the facility you prefer and click on the facility for more details.</a:t>
            </a:r>
          </a:p>
        </p:txBody>
      </p:sp>
      <p:sp>
        <p:nvSpPr>
          <p:cNvPr id="12" name="Google Shape;235;p22">
            <a:extLst>
              <a:ext uri="{FF2B5EF4-FFF2-40B4-BE49-F238E27FC236}">
                <a16:creationId xmlns:a16="http://schemas.microsoft.com/office/drawing/2014/main" id="{86FE6CC2-4ECC-4B1A-9C19-F074CC1B3BE5}"/>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a:solidFill>
                  <a:srgbClr val="034092"/>
                </a:solidFill>
                <a:ea typeface="Lora"/>
                <a:cs typeface="Lora"/>
                <a:sym typeface="Lora"/>
              </a:rPr>
              <a:t>HealthLink B.C. Directory</a:t>
            </a:r>
          </a:p>
        </p:txBody>
      </p:sp>
      <p:pic>
        <p:nvPicPr>
          <p:cNvPr id="6" name="Picture 5">
            <a:extLst>
              <a:ext uri="{FF2B5EF4-FFF2-40B4-BE49-F238E27FC236}">
                <a16:creationId xmlns:a16="http://schemas.microsoft.com/office/drawing/2014/main" id="{69E01510-D2CB-48FE-B273-DFE167349A72}"/>
              </a:ext>
            </a:extLst>
          </p:cNvPr>
          <p:cNvPicPr>
            <a:picLocks noChangeAspect="1"/>
          </p:cNvPicPr>
          <p:nvPr/>
        </p:nvPicPr>
        <p:blipFill>
          <a:blip r:embed="rId3"/>
          <a:stretch>
            <a:fillRect/>
          </a:stretch>
        </p:blipFill>
        <p:spPr>
          <a:xfrm>
            <a:off x="3348811" y="3368963"/>
            <a:ext cx="11077575" cy="5057775"/>
          </a:xfrm>
          <a:prstGeom prst="rect">
            <a:avLst/>
          </a:prstGeom>
        </p:spPr>
      </p:pic>
      <p:sp>
        <p:nvSpPr>
          <p:cNvPr id="11" name="Arrow: Right 10">
            <a:extLst>
              <a:ext uri="{FF2B5EF4-FFF2-40B4-BE49-F238E27FC236}">
                <a16:creationId xmlns:a16="http://schemas.microsoft.com/office/drawing/2014/main" id="{B8FE477D-A317-4D6F-933B-78A9A3D42A15}"/>
              </a:ext>
            </a:extLst>
          </p:cNvPr>
          <p:cNvSpPr/>
          <p:nvPr/>
        </p:nvSpPr>
        <p:spPr>
          <a:xfrm>
            <a:off x="4937486" y="7254813"/>
            <a:ext cx="2581462" cy="465946"/>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38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a:solidFill>
                  <a:srgbClr val="034092"/>
                </a:solidFill>
                <a:latin typeface="+mj-lt"/>
                <a:ea typeface="Lora"/>
                <a:cs typeface="Lora"/>
                <a:sym typeface="Lora"/>
              </a:rPr>
              <a:t>Learning Objectives</a:t>
            </a:r>
            <a:endParaRPr sz="7200" i="0" u="none" strike="noStrike" cap="none">
              <a:solidFill>
                <a:srgbClr val="034092"/>
              </a:solidFill>
              <a:latin typeface="+mj-lt"/>
              <a:ea typeface="Lora"/>
              <a:cs typeface="Lora"/>
              <a:sym typeface="Lora"/>
            </a:endParaRPr>
          </a:p>
        </p:txBody>
      </p:sp>
      <p:sp>
        <p:nvSpPr>
          <p:cNvPr id="157" name="Google Shape;157;p18"/>
          <p:cNvSpPr txBox="1"/>
          <p:nvPr/>
        </p:nvSpPr>
        <p:spPr>
          <a:xfrm>
            <a:off x="1078162" y="3296845"/>
            <a:ext cx="10882780" cy="4460807"/>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Understand what “virtual care” means</a:t>
            </a:r>
          </a:p>
          <a:p>
            <a:pPr marL="57214" marR="0" lvl="0" algn="l" rtl="0">
              <a:spcBef>
                <a:spcPts val="0"/>
              </a:spcBef>
              <a:spcAft>
                <a:spcPts val="0"/>
              </a:spcAft>
              <a:buClr>
                <a:schemeClr val="dk2"/>
              </a:buClr>
              <a:buSzPct val="110000"/>
            </a:pPr>
            <a:endParaRPr sz="3600">
              <a:solidFill>
                <a:schemeClr val="tx1"/>
              </a:solidFill>
              <a:latin typeface="+mj-lt"/>
              <a:ea typeface="Lora"/>
              <a:cs typeface="Lora"/>
              <a:sym typeface="Lora"/>
            </a:endParaRPr>
          </a:p>
          <a:p>
            <a:pPr marL="628714" marR="0" lvl="0" indent="-571500" algn="l" rtl="0">
              <a:spcBef>
                <a:spcPts val="0"/>
              </a:spcBef>
              <a:spcAft>
                <a:spcPts val="0"/>
              </a:spcAft>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Understand what can and cannot be done in a virtual care visit</a:t>
            </a:r>
          </a:p>
          <a:p>
            <a:pPr marL="57214" marR="0" lvl="0" algn="l" rtl="0">
              <a:spcBef>
                <a:spcPts val="0"/>
              </a:spcBef>
              <a:spcAft>
                <a:spcPts val="0"/>
              </a:spcAft>
              <a:buClr>
                <a:schemeClr val="dk2"/>
              </a:buClr>
              <a:buSzPct val="110000"/>
            </a:pPr>
            <a:endParaRPr sz="3600">
              <a:solidFill>
                <a:schemeClr val="tx1"/>
              </a:solidFill>
              <a:latin typeface="+mj-lt"/>
              <a:ea typeface="Lora"/>
              <a:cs typeface="Lora"/>
              <a:sym typeface="Lora"/>
            </a:endParaRPr>
          </a:p>
          <a:p>
            <a:pPr marL="628714" indent="-571500">
              <a:buClr>
                <a:schemeClr val="dk2"/>
              </a:buClr>
              <a:buSzPct val="110000"/>
              <a:buFont typeface="Arial" panose="020B0604020202020204" pitchFamily="34" charset="0"/>
              <a:buChar char="•"/>
            </a:pPr>
            <a:r>
              <a:rPr lang="en-US" sz="3600">
                <a:solidFill>
                  <a:schemeClr val="tx1"/>
                </a:solidFill>
                <a:latin typeface="+mj-lt"/>
                <a:sym typeface="Lora"/>
              </a:rPr>
              <a:t>Know resources to access care providers virtually</a:t>
            </a:r>
            <a:endParaRPr sz="3600">
              <a:solidFill>
                <a:schemeClr val="tx1"/>
              </a:solidFill>
              <a:latin typeface="+mj-lt"/>
              <a:sym typeface="Lora"/>
            </a:endParaRPr>
          </a:p>
          <a:p>
            <a:pPr marL="457200" marR="0" lvl="0" indent="0" algn="l" rtl="0">
              <a:lnSpc>
                <a:spcPct val="150016"/>
              </a:lnSpc>
              <a:spcBef>
                <a:spcPts val="0"/>
              </a:spcBef>
              <a:spcAft>
                <a:spcPts val="0"/>
              </a:spcAft>
              <a:buNone/>
            </a:pPr>
            <a:endParaRPr sz="2699">
              <a:solidFill>
                <a:srgbClr val="434343"/>
              </a:solidFill>
              <a:latin typeface="Lora"/>
              <a:ea typeface="Lora"/>
              <a:cs typeface="Lora"/>
              <a:sym typeface="Lora"/>
            </a:endParaRPr>
          </a:p>
        </p:txBody>
      </p:sp>
      <p:pic>
        <p:nvPicPr>
          <p:cNvPr id="7170" name="Picture 2" descr="Learn Icon - Easy To Learn Icon Clipart (800x754), Png Download">
            <a:extLst>
              <a:ext uri="{FF2B5EF4-FFF2-40B4-BE49-F238E27FC236}">
                <a16:creationId xmlns:a16="http://schemas.microsoft.com/office/drawing/2014/main" id="{E3528460-2A5F-4FE6-8334-228EF268F0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86575" y="2780685"/>
            <a:ext cx="5092273" cy="47256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AF1B55-6185-4440-9A01-C406CBB3FB1A}"/>
              </a:ext>
            </a:extLst>
          </p:cNvPr>
          <p:cNvGraphicFramePr>
            <a:graphicFrameLocks noGrp="1"/>
          </p:cNvGraphicFramePr>
          <p:nvPr>
            <p:extLst>
              <p:ext uri="{D42A27DB-BD31-4B8C-83A1-F6EECF244321}">
                <p14:modId xmlns:p14="http://schemas.microsoft.com/office/powerpoint/2010/main" val="3741558507"/>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TextBox 4">
            <a:extLst>
              <a:ext uri="{FF2B5EF4-FFF2-40B4-BE49-F238E27FC236}">
                <a16:creationId xmlns:a16="http://schemas.microsoft.com/office/drawing/2014/main" id="{DF58FF6E-AB43-5545-8667-49E5F12FD9BA}"/>
              </a:ext>
            </a:extLst>
          </p:cNvPr>
          <p:cNvSpPr txBox="1"/>
          <p:nvPr/>
        </p:nvSpPr>
        <p:spPr>
          <a:xfrm>
            <a:off x="415079" y="2100808"/>
            <a:ext cx="17164998" cy="646331"/>
          </a:xfrm>
          <a:prstGeom prst="rect">
            <a:avLst/>
          </a:prstGeom>
          <a:noFill/>
        </p:spPr>
        <p:txBody>
          <a:bodyPr wrap="square" rtlCol="0">
            <a:spAutoFit/>
          </a:bodyPr>
          <a:lstStyle/>
          <a:p>
            <a:pPr marL="523875" lvl="1">
              <a:buClr>
                <a:schemeClr val="dk1"/>
              </a:buClr>
              <a:buSzPct val="110000"/>
            </a:pPr>
            <a:r>
              <a:rPr lang="en-US" sz="3600">
                <a:solidFill>
                  <a:schemeClr val="bg2"/>
                </a:solidFill>
                <a:latin typeface="Arial" panose="020B0604020202020204" pitchFamily="34" charset="0"/>
                <a:cs typeface="Arial" panose="020B0604020202020204" pitchFamily="34" charset="0"/>
              </a:rPr>
              <a:t>9. You can call the number and ask if they provide virtual care.</a:t>
            </a:r>
          </a:p>
        </p:txBody>
      </p:sp>
      <p:sp>
        <p:nvSpPr>
          <p:cNvPr id="9" name="Google Shape;235;p22">
            <a:extLst>
              <a:ext uri="{FF2B5EF4-FFF2-40B4-BE49-F238E27FC236}">
                <a16:creationId xmlns:a16="http://schemas.microsoft.com/office/drawing/2014/main" id="{19C5DFF4-118B-48A4-BA1A-4EB7BBAA940C}"/>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a:solidFill>
                  <a:srgbClr val="034092"/>
                </a:solidFill>
                <a:ea typeface="Lora"/>
                <a:cs typeface="Lora"/>
                <a:sym typeface="Lora"/>
              </a:rPr>
              <a:t>HealthLink B.C. Directory</a:t>
            </a:r>
          </a:p>
        </p:txBody>
      </p:sp>
      <p:pic>
        <p:nvPicPr>
          <p:cNvPr id="2" name="Picture 1">
            <a:extLst>
              <a:ext uri="{FF2B5EF4-FFF2-40B4-BE49-F238E27FC236}">
                <a16:creationId xmlns:a16="http://schemas.microsoft.com/office/drawing/2014/main" id="{7F5CA0BC-AB54-41A4-B966-8F015491E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6314" y="3091829"/>
            <a:ext cx="7195371" cy="6092018"/>
          </a:xfrm>
          <a:prstGeom prst="rect">
            <a:avLst/>
          </a:prstGeom>
          <a:ln>
            <a:solidFill>
              <a:schemeClr val="tx1">
                <a:lumMod val="75000"/>
                <a:lumOff val="25000"/>
              </a:schemeClr>
            </a:solidFill>
          </a:ln>
        </p:spPr>
      </p:pic>
      <p:sp>
        <p:nvSpPr>
          <p:cNvPr id="11" name="Arrow: Right 10">
            <a:extLst>
              <a:ext uri="{FF2B5EF4-FFF2-40B4-BE49-F238E27FC236}">
                <a16:creationId xmlns:a16="http://schemas.microsoft.com/office/drawing/2014/main" id="{37FCCD12-288D-43FA-9E72-AE04AD7A4C05}"/>
              </a:ext>
            </a:extLst>
          </p:cNvPr>
          <p:cNvSpPr/>
          <p:nvPr/>
        </p:nvSpPr>
        <p:spPr>
          <a:xfrm>
            <a:off x="1593111" y="6191425"/>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B8C22E0-9F0A-4D25-9A39-EF00D98DAE9B}"/>
              </a:ext>
            </a:extLst>
          </p:cNvPr>
          <p:cNvPicPr>
            <a:picLocks noChangeAspect="1"/>
          </p:cNvPicPr>
          <p:nvPr/>
        </p:nvPicPr>
        <p:blipFill>
          <a:blip r:embed="rId4"/>
          <a:stretch>
            <a:fillRect/>
          </a:stretch>
        </p:blipFill>
        <p:spPr>
          <a:xfrm>
            <a:off x="5546314" y="3070930"/>
            <a:ext cx="9382125" cy="6181725"/>
          </a:xfrm>
          <a:prstGeom prst="rect">
            <a:avLst/>
          </a:prstGeom>
        </p:spPr>
      </p:pic>
    </p:spTree>
    <p:extLst>
      <p:ext uri="{BB962C8B-B14F-4D97-AF65-F5344CB8AC3E}">
        <p14:creationId xmlns:p14="http://schemas.microsoft.com/office/powerpoint/2010/main" val="826005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AF1B55-6185-4440-9A01-C406CBB3FB1A}"/>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TextBox 4">
            <a:extLst>
              <a:ext uri="{FF2B5EF4-FFF2-40B4-BE49-F238E27FC236}">
                <a16:creationId xmlns:a16="http://schemas.microsoft.com/office/drawing/2014/main" id="{DF58FF6E-AB43-5545-8667-49E5F12FD9BA}"/>
              </a:ext>
            </a:extLst>
          </p:cNvPr>
          <p:cNvSpPr txBox="1"/>
          <p:nvPr/>
        </p:nvSpPr>
        <p:spPr>
          <a:xfrm>
            <a:off x="415079" y="2100808"/>
            <a:ext cx="17358608" cy="600164"/>
          </a:xfrm>
          <a:prstGeom prst="rect">
            <a:avLst/>
          </a:prstGeom>
          <a:noFill/>
        </p:spPr>
        <p:txBody>
          <a:bodyPr wrap="square" rtlCol="0">
            <a:spAutoFit/>
          </a:bodyPr>
          <a:lstStyle/>
          <a:p>
            <a:pPr marL="523875" lvl="1">
              <a:buClr>
                <a:schemeClr val="dk1"/>
              </a:buClr>
              <a:buSzPct val="110000"/>
            </a:pPr>
            <a:r>
              <a:rPr lang="en-US" sz="3300" dirty="0">
                <a:solidFill>
                  <a:schemeClr val="bg2"/>
                </a:solidFill>
                <a:latin typeface="Arial" panose="020B0604020202020204" pitchFamily="34" charset="0"/>
                <a:cs typeface="Arial" panose="020B0604020202020204" pitchFamily="34" charset="0"/>
              </a:rPr>
              <a:t>You can also follow the same steps to search for walk-in clinics</a:t>
            </a:r>
          </a:p>
        </p:txBody>
      </p:sp>
      <p:sp>
        <p:nvSpPr>
          <p:cNvPr id="9" name="Google Shape;235;p22">
            <a:extLst>
              <a:ext uri="{FF2B5EF4-FFF2-40B4-BE49-F238E27FC236}">
                <a16:creationId xmlns:a16="http://schemas.microsoft.com/office/drawing/2014/main" id="{19C5DFF4-118B-48A4-BA1A-4EB7BBAA940C}"/>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dirty="0" err="1">
                <a:solidFill>
                  <a:srgbClr val="034092"/>
                </a:solidFill>
                <a:ea typeface="Lora"/>
                <a:cs typeface="Lora"/>
                <a:sym typeface="Lora"/>
              </a:rPr>
              <a:t>HealthLink</a:t>
            </a:r>
            <a:r>
              <a:rPr lang="en-US" sz="7200" dirty="0">
                <a:solidFill>
                  <a:srgbClr val="034092"/>
                </a:solidFill>
                <a:ea typeface="Lora"/>
                <a:cs typeface="Lora"/>
                <a:sym typeface="Lora"/>
              </a:rPr>
              <a:t> B.C. Directory</a:t>
            </a:r>
          </a:p>
        </p:txBody>
      </p:sp>
      <p:sp>
        <p:nvSpPr>
          <p:cNvPr id="11" name="Arrow: Right 10">
            <a:extLst>
              <a:ext uri="{FF2B5EF4-FFF2-40B4-BE49-F238E27FC236}">
                <a16:creationId xmlns:a16="http://schemas.microsoft.com/office/drawing/2014/main" id="{37FCCD12-288D-43FA-9E72-AE04AD7A4C05}"/>
              </a:ext>
            </a:extLst>
          </p:cNvPr>
          <p:cNvSpPr/>
          <p:nvPr/>
        </p:nvSpPr>
        <p:spPr>
          <a:xfrm rot="18836411">
            <a:off x="824357" y="4928122"/>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CE087C8-F05A-4B3C-8910-ACBB8CDA4710}"/>
              </a:ext>
            </a:extLst>
          </p:cNvPr>
          <p:cNvPicPr>
            <a:picLocks noChangeAspect="1"/>
          </p:cNvPicPr>
          <p:nvPr/>
        </p:nvPicPr>
        <p:blipFill>
          <a:blip r:embed="rId3"/>
          <a:stretch>
            <a:fillRect/>
          </a:stretch>
        </p:blipFill>
        <p:spPr>
          <a:xfrm>
            <a:off x="1425067" y="3280817"/>
            <a:ext cx="15954375" cy="4905375"/>
          </a:xfrm>
          <a:prstGeom prst="rect">
            <a:avLst/>
          </a:prstGeom>
        </p:spPr>
      </p:pic>
    </p:spTree>
    <p:extLst>
      <p:ext uri="{BB962C8B-B14F-4D97-AF65-F5344CB8AC3E}">
        <p14:creationId xmlns:p14="http://schemas.microsoft.com/office/powerpoint/2010/main" val="1236600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440302" y="989699"/>
            <a:ext cx="13664697" cy="2564662"/>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a:solidFill>
                  <a:srgbClr val="FFFFFF"/>
                </a:solidFill>
                <a:sym typeface="Lora"/>
              </a:rPr>
              <a:t>How to Access Virtual Care:</a:t>
            </a:r>
            <a:endParaRPr sz="7000" b="1">
              <a:solidFill>
                <a:srgbClr val="FFFFFF"/>
              </a:solidFill>
            </a:endParaRPr>
          </a:p>
        </p:txBody>
      </p:sp>
      <p:sp>
        <p:nvSpPr>
          <p:cNvPr id="4" name="Google Shape;298;p26">
            <a:extLst>
              <a:ext uri="{FF2B5EF4-FFF2-40B4-BE49-F238E27FC236}">
                <a16:creationId xmlns:a16="http://schemas.microsoft.com/office/drawing/2014/main" id="{29384072-9D6A-BD48-A3E4-413E5FD3F62F}"/>
              </a:ext>
            </a:extLst>
          </p:cNvPr>
          <p:cNvSpPr txBox="1"/>
          <p:nvPr/>
        </p:nvSpPr>
        <p:spPr>
          <a:xfrm>
            <a:off x="1440301" y="2718811"/>
            <a:ext cx="15424193" cy="1499229"/>
          </a:xfrm>
          <a:prstGeom prst="rect">
            <a:avLst/>
          </a:prstGeom>
          <a:noFill/>
          <a:ln>
            <a:noFill/>
          </a:ln>
        </p:spPr>
        <p:txBody>
          <a:bodyPr spcFirstLastPara="1" wrap="square" lIns="0" tIns="0" rIns="0" bIns="0" anchor="t" anchorCtr="0">
            <a:noAutofit/>
          </a:bodyPr>
          <a:lstStyle/>
          <a:p>
            <a:pPr>
              <a:lnSpc>
                <a:spcPct val="110000"/>
              </a:lnSpc>
              <a:buClr>
                <a:srgbClr val="000000"/>
              </a:buClr>
            </a:pPr>
            <a:r>
              <a:rPr lang="en-US" sz="4800" b="1">
                <a:sym typeface="Lora"/>
              </a:rPr>
              <a:t>Pathways Medical Care Directory</a:t>
            </a:r>
            <a:endParaRPr sz="4800" b="1">
              <a:sym typeface="Lora"/>
            </a:endParaRPr>
          </a:p>
        </p:txBody>
      </p:sp>
      <p:graphicFrame>
        <p:nvGraphicFramePr>
          <p:cNvPr id="5" name="Table 4">
            <a:extLst>
              <a:ext uri="{FF2B5EF4-FFF2-40B4-BE49-F238E27FC236}">
                <a16:creationId xmlns:a16="http://schemas.microsoft.com/office/drawing/2014/main" id="{1E6B3C3C-A82E-344A-9613-D9FEAF434753}"/>
              </a:ext>
            </a:extLst>
          </p:cNvPr>
          <p:cNvGraphicFramePr>
            <a:graphicFrameLocks noGrp="1"/>
          </p:cNvGraphicFramePr>
          <p:nvPr>
            <p:extLst>
              <p:ext uri="{D42A27DB-BD31-4B8C-83A1-F6EECF244321}">
                <p14:modId xmlns:p14="http://schemas.microsoft.com/office/powerpoint/2010/main" val="3467860316"/>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pic>
        <p:nvPicPr>
          <p:cNvPr id="2" name="Picture 1">
            <a:extLst>
              <a:ext uri="{FF2B5EF4-FFF2-40B4-BE49-F238E27FC236}">
                <a16:creationId xmlns:a16="http://schemas.microsoft.com/office/drawing/2014/main" id="{869EF97A-75CC-4112-8174-56FA3B8E1FC5}"/>
              </a:ext>
            </a:extLst>
          </p:cNvPr>
          <p:cNvPicPr>
            <a:picLocks noChangeAspect="1"/>
          </p:cNvPicPr>
          <p:nvPr/>
        </p:nvPicPr>
        <p:blipFill>
          <a:blip r:embed="rId3"/>
          <a:stretch>
            <a:fillRect/>
          </a:stretch>
        </p:blipFill>
        <p:spPr>
          <a:xfrm>
            <a:off x="6173830" y="5088058"/>
            <a:ext cx="5940340" cy="1499229"/>
          </a:xfrm>
          <a:prstGeom prst="rect">
            <a:avLst/>
          </a:prstGeom>
          <a:ln>
            <a:solidFill>
              <a:schemeClr val="tx1">
                <a:lumMod val="75000"/>
                <a:lumOff val="25000"/>
              </a:schemeClr>
            </a:solidFill>
          </a:ln>
        </p:spPr>
      </p:pic>
    </p:spTree>
    <p:extLst>
      <p:ext uri="{BB962C8B-B14F-4D97-AF65-F5344CB8AC3E}">
        <p14:creationId xmlns:p14="http://schemas.microsoft.com/office/powerpoint/2010/main" val="3274999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7" name="Google Shape;307;p27"/>
          <p:cNvSpPr txBox="1"/>
          <p:nvPr/>
        </p:nvSpPr>
        <p:spPr>
          <a:xfrm>
            <a:off x="795446" y="729804"/>
            <a:ext cx="16697108" cy="1086525"/>
          </a:xfrm>
          <a:prstGeom prst="rect">
            <a:avLst/>
          </a:prstGeom>
          <a:noFill/>
          <a:ln>
            <a:noFill/>
          </a:ln>
        </p:spPr>
        <p:txBody>
          <a:bodyPr spcFirstLastPara="1" wrap="square" lIns="0" tIns="0" rIns="0" bIns="0" anchor="t" anchorCtr="0">
            <a:noAutofit/>
          </a:bodyPr>
          <a:lstStyle/>
          <a:p>
            <a:pPr>
              <a:lnSpc>
                <a:spcPct val="110000"/>
              </a:lnSpc>
            </a:pPr>
            <a:endParaRPr lang="en-US" sz="7200">
              <a:solidFill>
                <a:srgbClr val="034092"/>
              </a:solidFill>
              <a:latin typeface="+mj-lt"/>
              <a:ea typeface="Lora"/>
              <a:cs typeface="Lora"/>
              <a:sym typeface="Lora"/>
            </a:endParaRPr>
          </a:p>
        </p:txBody>
      </p:sp>
      <p:graphicFrame>
        <p:nvGraphicFramePr>
          <p:cNvPr id="4" name="Table 3">
            <a:extLst>
              <a:ext uri="{FF2B5EF4-FFF2-40B4-BE49-F238E27FC236}">
                <a16:creationId xmlns:a16="http://schemas.microsoft.com/office/drawing/2014/main" id="{021401DD-CE34-3840-ADDD-7E5E5B1E889C}"/>
              </a:ext>
            </a:extLst>
          </p:cNvPr>
          <p:cNvGraphicFramePr>
            <a:graphicFrameLocks noGrp="1"/>
          </p:cNvGraphicFramePr>
          <p:nvPr>
            <p:extLst>
              <p:ext uri="{D42A27DB-BD31-4B8C-83A1-F6EECF244321}">
                <p14:modId xmlns:p14="http://schemas.microsoft.com/office/powerpoint/2010/main" val="2521013952"/>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2" name="TextBox 11">
            <a:extLst>
              <a:ext uri="{FF2B5EF4-FFF2-40B4-BE49-F238E27FC236}">
                <a16:creationId xmlns:a16="http://schemas.microsoft.com/office/drawing/2014/main" id="{66A46955-F5CD-4709-BCEC-25039E446E3F}"/>
              </a:ext>
            </a:extLst>
          </p:cNvPr>
          <p:cNvSpPr txBox="1"/>
          <p:nvPr/>
        </p:nvSpPr>
        <p:spPr>
          <a:xfrm>
            <a:off x="1030822" y="2390153"/>
            <a:ext cx="16474105" cy="1923604"/>
          </a:xfrm>
          <a:prstGeom prst="rect">
            <a:avLst/>
          </a:prstGeom>
          <a:noFill/>
        </p:spPr>
        <p:txBody>
          <a:bodyPr wrap="square" rtlCol="0">
            <a:spAutoFit/>
          </a:bodyPr>
          <a:lstStyle/>
          <a:p>
            <a:pPr marL="742950" indent="-742950">
              <a:spcAft>
                <a:spcPts val="1200"/>
              </a:spcAft>
              <a:buClr>
                <a:schemeClr val="bg2"/>
              </a:buClr>
              <a:buAutoNum type="arabicPeriod"/>
            </a:pPr>
            <a:r>
              <a:rPr lang="en-US" sz="3300">
                <a:solidFill>
                  <a:schemeClr val="bg2"/>
                </a:solidFill>
                <a:latin typeface="Arial" panose="020B0604020202020204" pitchFamily="34" charset="0"/>
                <a:cs typeface="Arial" panose="020B0604020202020204" pitchFamily="34" charset="0"/>
              </a:rPr>
              <a:t>Go to the internet using your browser.</a:t>
            </a:r>
          </a:p>
          <a:p>
            <a:pPr marL="742950" indent="-742950">
              <a:spcAft>
                <a:spcPts val="1200"/>
              </a:spcAft>
              <a:buClr>
                <a:schemeClr val="bg2"/>
              </a:buClr>
              <a:buAutoNum type="arabicPeriod"/>
            </a:pPr>
            <a:r>
              <a:rPr lang="en-US" sz="3300">
                <a:solidFill>
                  <a:schemeClr val="bg2"/>
                </a:solidFill>
                <a:latin typeface="Arial" panose="020B0604020202020204" pitchFamily="34" charset="0"/>
                <a:cs typeface="Arial" panose="020B0604020202020204" pitchFamily="34" charset="0"/>
              </a:rPr>
              <a:t>Type “Pathways medical care directory” in the search bar.</a:t>
            </a:r>
          </a:p>
          <a:p>
            <a:pPr marL="742950" indent="-742950">
              <a:buClr>
                <a:schemeClr val="bg2"/>
              </a:buClr>
              <a:buAutoNum type="arabicPeriod"/>
            </a:pPr>
            <a:r>
              <a:rPr lang="en-US" sz="3300">
                <a:solidFill>
                  <a:schemeClr val="bg2"/>
                </a:solidFill>
                <a:latin typeface="Arial" panose="020B0604020202020204" pitchFamily="34" charset="0"/>
                <a:cs typeface="Arial" panose="020B0604020202020204" pitchFamily="34" charset="0"/>
              </a:rPr>
              <a:t>Click “Google Search”.</a:t>
            </a:r>
          </a:p>
        </p:txBody>
      </p:sp>
      <p:sp>
        <p:nvSpPr>
          <p:cNvPr id="13" name="Google Shape;235;p22">
            <a:extLst>
              <a:ext uri="{FF2B5EF4-FFF2-40B4-BE49-F238E27FC236}">
                <a16:creationId xmlns:a16="http://schemas.microsoft.com/office/drawing/2014/main" id="{C76C1AA7-CC01-43E8-98DF-ABFBB61857A1}"/>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a:solidFill>
                  <a:srgbClr val="034092"/>
                </a:solidFill>
                <a:ea typeface="Lora"/>
                <a:cs typeface="Lora"/>
                <a:sym typeface="Lora"/>
              </a:rPr>
              <a:t>Pathways Medical Care Directory</a:t>
            </a:r>
          </a:p>
        </p:txBody>
      </p:sp>
      <p:pic>
        <p:nvPicPr>
          <p:cNvPr id="3" name="Picture 2">
            <a:extLst>
              <a:ext uri="{FF2B5EF4-FFF2-40B4-BE49-F238E27FC236}">
                <a16:creationId xmlns:a16="http://schemas.microsoft.com/office/drawing/2014/main" id="{E819D997-7AF5-45D8-A8CF-5BD7E707481B}"/>
              </a:ext>
            </a:extLst>
          </p:cNvPr>
          <p:cNvPicPr>
            <a:picLocks noChangeAspect="1"/>
          </p:cNvPicPr>
          <p:nvPr/>
        </p:nvPicPr>
        <p:blipFill>
          <a:blip r:embed="rId3"/>
          <a:stretch>
            <a:fillRect/>
          </a:stretch>
        </p:blipFill>
        <p:spPr>
          <a:xfrm>
            <a:off x="4675398" y="4589240"/>
            <a:ext cx="9232858" cy="4345735"/>
          </a:xfrm>
          <a:prstGeom prst="rect">
            <a:avLst/>
          </a:prstGeom>
          <a:ln>
            <a:solidFill>
              <a:schemeClr val="tx1">
                <a:lumMod val="75000"/>
                <a:lumOff val="25000"/>
              </a:schemeClr>
            </a:solidFill>
          </a:ln>
        </p:spPr>
      </p:pic>
      <p:sp>
        <p:nvSpPr>
          <p:cNvPr id="15" name="Oval 14">
            <a:extLst>
              <a:ext uri="{FF2B5EF4-FFF2-40B4-BE49-F238E27FC236}">
                <a16:creationId xmlns:a16="http://schemas.microsoft.com/office/drawing/2014/main" id="{E5A7F292-3F72-4FED-8A7D-98151C2AD57C}"/>
              </a:ext>
            </a:extLst>
          </p:cNvPr>
          <p:cNvSpPr/>
          <p:nvPr/>
        </p:nvSpPr>
        <p:spPr>
          <a:xfrm>
            <a:off x="6725264" y="7365349"/>
            <a:ext cx="2566563" cy="829836"/>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B213380B-951A-4451-9B99-9A3913E471AD}"/>
              </a:ext>
            </a:extLst>
          </p:cNvPr>
          <p:cNvSpPr/>
          <p:nvPr/>
        </p:nvSpPr>
        <p:spPr>
          <a:xfrm rot="1750557">
            <a:off x="2204800" y="5420667"/>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87A6C55C-62CA-4280-8182-E17DFBB48D4D}"/>
              </a:ext>
            </a:extLst>
          </p:cNvPr>
          <p:cNvSpPr/>
          <p:nvPr/>
        </p:nvSpPr>
        <p:spPr>
          <a:xfrm>
            <a:off x="3038166" y="7593690"/>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648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11" name="Google Shape;311;p27"/>
          <p:cNvSpPr txBox="1"/>
          <p:nvPr/>
        </p:nvSpPr>
        <p:spPr>
          <a:xfrm>
            <a:off x="1030822" y="2148618"/>
            <a:ext cx="16697108" cy="1252453"/>
          </a:xfrm>
          <a:prstGeom prst="rect">
            <a:avLst/>
          </a:prstGeom>
          <a:noFill/>
          <a:ln>
            <a:noFill/>
          </a:ln>
        </p:spPr>
        <p:txBody>
          <a:bodyPr spcFirstLastPara="1" wrap="square" lIns="0" tIns="0" rIns="0" bIns="0" anchor="t" anchorCtr="0">
            <a:noAutofit/>
          </a:bodyPr>
          <a:lstStyle/>
          <a:p>
            <a:pPr>
              <a:lnSpc>
                <a:spcPct val="139970"/>
              </a:lnSpc>
              <a:spcBef>
                <a:spcPts val="1601"/>
              </a:spcBef>
            </a:pPr>
            <a:r>
              <a:rPr lang="en-CA" sz="3600">
                <a:solidFill>
                  <a:srgbClr val="034092"/>
                </a:solidFill>
                <a:latin typeface="+mj-lt"/>
                <a:ea typeface="Lora"/>
                <a:cs typeface="Lora"/>
                <a:sym typeface="Lora"/>
              </a:rPr>
              <a:t>4. Click on “Pathways Medical Care Directory – PathwaysMedicalCare.ca”</a:t>
            </a:r>
            <a:endParaRPr sz="3600">
              <a:solidFill>
                <a:srgbClr val="034092"/>
              </a:solidFill>
              <a:latin typeface="+mj-lt"/>
              <a:ea typeface="Lora"/>
              <a:cs typeface="Lora"/>
              <a:sym typeface="Lora"/>
            </a:endParaRPr>
          </a:p>
        </p:txBody>
      </p:sp>
      <p:graphicFrame>
        <p:nvGraphicFramePr>
          <p:cNvPr id="4" name="Table 3">
            <a:extLst>
              <a:ext uri="{FF2B5EF4-FFF2-40B4-BE49-F238E27FC236}">
                <a16:creationId xmlns:a16="http://schemas.microsoft.com/office/drawing/2014/main" id="{021401DD-CE34-3840-ADDD-7E5E5B1E889C}"/>
              </a:ext>
            </a:extLst>
          </p:cNvPr>
          <p:cNvGraphicFramePr>
            <a:graphicFrameLocks noGrp="1"/>
          </p:cNvGraphicFramePr>
          <p:nvPr>
            <p:extLst>
              <p:ext uri="{D42A27DB-BD31-4B8C-83A1-F6EECF244321}">
                <p14:modId xmlns:p14="http://schemas.microsoft.com/office/powerpoint/2010/main" val="2122755321"/>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pic>
        <p:nvPicPr>
          <p:cNvPr id="2" name="Picture 1">
            <a:extLst>
              <a:ext uri="{FF2B5EF4-FFF2-40B4-BE49-F238E27FC236}">
                <a16:creationId xmlns:a16="http://schemas.microsoft.com/office/drawing/2014/main" id="{3F3CABB4-7CCF-4340-9D85-168CEE2A5448}"/>
              </a:ext>
            </a:extLst>
          </p:cNvPr>
          <p:cNvPicPr>
            <a:picLocks noChangeAspect="1"/>
          </p:cNvPicPr>
          <p:nvPr/>
        </p:nvPicPr>
        <p:blipFill>
          <a:blip r:embed="rId3"/>
          <a:stretch>
            <a:fillRect/>
          </a:stretch>
        </p:blipFill>
        <p:spPr>
          <a:xfrm>
            <a:off x="3464183" y="3560234"/>
            <a:ext cx="11359634" cy="5421944"/>
          </a:xfrm>
          <a:prstGeom prst="rect">
            <a:avLst/>
          </a:prstGeom>
          <a:ln>
            <a:solidFill>
              <a:schemeClr val="tx1">
                <a:lumMod val="75000"/>
                <a:lumOff val="25000"/>
              </a:schemeClr>
            </a:solidFill>
          </a:ln>
        </p:spPr>
      </p:pic>
      <p:sp>
        <p:nvSpPr>
          <p:cNvPr id="10" name="Google Shape;235;p22">
            <a:extLst>
              <a:ext uri="{FF2B5EF4-FFF2-40B4-BE49-F238E27FC236}">
                <a16:creationId xmlns:a16="http://schemas.microsoft.com/office/drawing/2014/main" id="{8FB9FD80-CFC6-426B-82C5-13A333759E3E}"/>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a:solidFill>
                  <a:srgbClr val="034092"/>
                </a:solidFill>
                <a:ea typeface="Lora"/>
                <a:cs typeface="Lora"/>
                <a:sym typeface="Lora"/>
              </a:rPr>
              <a:t>Pathways Medical Care Directory</a:t>
            </a:r>
          </a:p>
        </p:txBody>
      </p:sp>
      <p:sp>
        <p:nvSpPr>
          <p:cNvPr id="9" name="Arrow: Right 8">
            <a:extLst>
              <a:ext uri="{FF2B5EF4-FFF2-40B4-BE49-F238E27FC236}">
                <a16:creationId xmlns:a16="http://schemas.microsoft.com/office/drawing/2014/main" id="{9197E12B-0502-465C-8498-B20D8E7931B6}"/>
              </a:ext>
            </a:extLst>
          </p:cNvPr>
          <p:cNvSpPr/>
          <p:nvPr/>
        </p:nvSpPr>
        <p:spPr>
          <a:xfrm>
            <a:off x="1946789" y="6146221"/>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402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11" name="Google Shape;311;p27"/>
          <p:cNvSpPr txBox="1"/>
          <p:nvPr/>
        </p:nvSpPr>
        <p:spPr>
          <a:xfrm>
            <a:off x="1030822" y="2141226"/>
            <a:ext cx="16312609" cy="5933906"/>
          </a:xfrm>
          <a:prstGeom prst="rect">
            <a:avLst/>
          </a:prstGeom>
          <a:noFill/>
          <a:ln>
            <a:noFill/>
          </a:ln>
        </p:spPr>
        <p:txBody>
          <a:bodyPr spcFirstLastPara="1" wrap="square" lIns="0" tIns="0" rIns="0" bIns="0" anchor="t" anchorCtr="0">
            <a:noAutofit/>
          </a:bodyPr>
          <a:lstStyle/>
          <a:p>
            <a:pPr>
              <a:lnSpc>
                <a:spcPct val="139970"/>
              </a:lnSpc>
              <a:spcBef>
                <a:spcPts val="1601"/>
              </a:spcBef>
            </a:pPr>
            <a:r>
              <a:rPr lang="en-CA" sz="3600">
                <a:solidFill>
                  <a:schemeClr val="bg2"/>
                </a:solidFill>
                <a:latin typeface="+mj-lt"/>
                <a:ea typeface="Lora"/>
                <a:cs typeface="Lora"/>
                <a:sym typeface="Lora"/>
              </a:rPr>
              <a:t>5. </a:t>
            </a:r>
            <a:r>
              <a:rPr lang="en-US" sz="3600">
                <a:solidFill>
                  <a:schemeClr val="bg2"/>
                </a:solidFill>
              </a:rPr>
              <a:t>Enter the name of your provider/clinic OR enter a city to find a provider</a:t>
            </a:r>
            <a:endParaRPr sz="4000">
              <a:solidFill>
                <a:srgbClr val="034092"/>
              </a:solidFill>
              <a:latin typeface="+mj-lt"/>
              <a:ea typeface="Lora"/>
              <a:cs typeface="Lora"/>
              <a:sym typeface="Lora"/>
            </a:endParaRPr>
          </a:p>
        </p:txBody>
      </p:sp>
      <p:graphicFrame>
        <p:nvGraphicFramePr>
          <p:cNvPr id="4" name="Table 3">
            <a:extLst>
              <a:ext uri="{FF2B5EF4-FFF2-40B4-BE49-F238E27FC236}">
                <a16:creationId xmlns:a16="http://schemas.microsoft.com/office/drawing/2014/main" id="{021401DD-CE34-3840-ADDD-7E5E5B1E889C}"/>
              </a:ext>
            </a:extLst>
          </p:cNvPr>
          <p:cNvGraphicFramePr>
            <a:graphicFrameLocks noGrp="1"/>
          </p:cNvGraphicFramePr>
          <p:nvPr>
            <p:extLst>
              <p:ext uri="{D42A27DB-BD31-4B8C-83A1-F6EECF244321}">
                <p14:modId xmlns:p14="http://schemas.microsoft.com/office/powerpoint/2010/main" val="1035591860"/>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0" name="Google Shape;235;p22">
            <a:extLst>
              <a:ext uri="{FF2B5EF4-FFF2-40B4-BE49-F238E27FC236}">
                <a16:creationId xmlns:a16="http://schemas.microsoft.com/office/drawing/2014/main" id="{D052E1E3-A01D-48C4-A7BB-126DABD7A829}"/>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a:solidFill>
                  <a:srgbClr val="034092"/>
                </a:solidFill>
                <a:ea typeface="Lora"/>
                <a:cs typeface="Lora"/>
                <a:sym typeface="Lora"/>
              </a:rPr>
              <a:t>Pathways Medical Care Directory</a:t>
            </a:r>
          </a:p>
        </p:txBody>
      </p:sp>
      <p:pic>
        <p:nvPicPr>
          <p:cNvPr id="2" name="Picture 1">
            <a:extLst>
              <a:ext uri="{FF2B5EF4-FFF2-40B4-BE49-F238E27FC236}">
                <a16:creationId xmlns:a16="http://schemas.microsoft.com/office/drawing/2014/main" id="{059DB3F1-87E1-42CC-B400-241696AE8B1E}"/>
              </a:ext>
            </a:extLst>
          </p:cNvPr>
          <p:cNvPicPr>
            <a:picLocks noChangeAspect="1"/>
          </p:cNvPicPr>
          <p:nvPr/>
        </p:nvPicPr>
        <p:blipFill>
          <a:blip r:embed="rId3"/>
          <a:stretch>
            <a:fillRect/>
          </a:stretch>
        </p:blipFill>
        <p:spPr>
          <a:xfrm>
            <a:off x="3389533" y="3492366"/>
            <a:ext cx="11595186" cy="5284007"/>
          </a:xfrm>
          <a:prstGeom prst="rect">
            <a:avLst/>
          </a:prstGeom>
          <a:ln>
            <a:solidFill>
              <a:schemeClr val="tx1">
                <a:lumMod val="75000"/>
                <a:lumOff val="25000"/>
              </a:schemeClr>
            </a:solidFill>
          </a:ln>
        </p:spPr>
      </p:pic>
      <p:sp>
        <p:nvSpPr>
          <p:cNvPr id="9" name="Arrow: Right 8">
            <a:extLst>
              <a:ext uri="{FF2B5EF4-FFF2-40B4-BE49-F238E27FC236}">
                <a16:creationId xmlns:a16="http://schemas.microsoft.com/office/drawing/2014/main" id="{50932E94-7CE3-44C2-A450-3AF042261768}"/>
              </a:ext>
            </a:extLst>
          </p:cNvPr>
          <p:cNvSpPr/>
          <p:nvPr/>
        </p:nvSpPr>
        <p:spPr>
          <a:xfrm>
            <a:off x="2418376" y="6509276"/>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C49D0B7-F595-44BB-9538-4688A915C70F}"/>
              </a:ext>
            </a:extLst>
          </p:cNvPr>
          <p:cNvSpPr/>
          <p:nvPr/>
        </p:nvSpPr>
        <p:spPr>
          <a:xfrm>
            <a:off x="2418377" y="8145774"/>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90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11" name="Google Shape;311;p27"/>
          <p:cNvSpPr txBox="1"/>
          <p:nvPr/>
        </p:nvSpPr>
        <p:spPr>
          <a:xfrm>
            <a:off x="1030823" y="2014319"/>
            <a:ext cx="16742864" cy="1274821"/>
          </a:xfrm>
          <a:prstGeom prst="rect">
            <a:avLst/>
          </a:prstGeom>
          <a:noFill/>
          <a:ln>
            <a:noFill/>
          </a:ln>
        </p:spPr>
        <p:txBody>
          <a:bodyPr spcFirstLastPara="1" wrap="square" lIns="0" tIns="0" rIns="0" bIns="0" anchor="t" anchorCtr="0">
            <a:noAutofit/>
          </a:bodyPr>
          <a:lstStyle/>
          <a:p>
            <a:pPr>
              <a:lnSpc>
                <a:spcPct val="139970"/>
              </a:lnSpc>
              <a:spcBef>
                <a:spcPts val="1601"/>
              </a:spcBef>
            </a:pPr>
            <a:r>
              <a:rPr lang="en-CA" sz="3600">
                <a:solidFill>
                  <a:schemeClr val="bg2"/>
                </a:solidFill>
                <a:latin typeface="+mj-lt"/>
                <a:ea typeface="Lora"/>
                <a:cs typeface="Lora"/>
                <a:sym typeface="Lora"/>
              </a:rPr>
              <a:t>6. </a:t>
            </a:r>
            <a:r>
              <a:rPr lang="en-US" sz="3600">
                <a:solidFill>
                  <a:schemeClr val="bg2"/>
                </a:solidFill>
              </a:rPr>
              <a:t>Choose a provider or clinic and click on the hyperlink to view more information.</a:t>
            </a:r>
          </a:p>
        </p:txBody>
      </p:sp>
      <p:graphicFrame>
        <p:nvGraphicFramePr>
          <p:cNvPr id="4" name="Table 3">
            <a:extLst>
              <a:ext uri="{FF2B5EF4-FFF2-40B4-BE49-F238E27FC236}">
                <a16:creationId xmlns:a16="http://schemas.microsoft.com/office/drawing/2014/main" id="{021401DD-CE34-3840-ADDD-7E5E5B1E889C}"/>
              </a:ext>
            </a:extLst>
          </p:cNvPr>
          <p:cNvGraphicFramePr>
            <a:graphicFrameLocks noGrp="1"/>
          </p:cNvGraphicFramePr>
          <p:nvPr>
            <p:extLst>
              <p:ext uri="{D42A27DB-BD31-4B8C-83A1-F6EECF244321}">
                <p14:modId xmlns:p14="http://schemas.microsoft.com/office/powerpoint/2010/main" val="2453227763"/>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9" name="Google Shape;235;p22">
            <a:extLst>
              <a:ext uri="{FF2B5EF4-FFF2-40B4-BE49-F238E27FC236}">
                <a16:creationId xmlns:a16="http://schemas.microsoft.com/office/drawing/2014/main" id="{73A490D9-AD03-4247-958C-FB2D8851C60E}"/>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a:solidFill>
                  <a:srgbClr val="034092"/>
                </a:solidFill>
                <a:ea typeface="Lora"/>
                <a:cs typeface="Lora"/>
                <a:sym typeface="Lora"/>
              </a:rPr>
              <a:t>Pathways Medical Care Directory</a:t>
            </a:r>
          </a:p>
        </p:txBody>
      </p:sp>
      <p:pic>
        <p:nvPicPr>
          <p:cNvPr id="3" name="Picture 2">
            <a:extLst>
              <a:ext uri="{FF2B5EF4-FFF2-40B4-BE49-F238E27FC236}">
                <a16:creationId xmlns:a16="http://schemas.microsoft.com/office/drawing/2014/main" id="{44FE3577-B80C-4F71-9731-7B4162B737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8050" y="3352735"/>
            <a:ext cx="10631900" cy="5836941"/>
          </a:xfrm>
          <a:prstGeom prst="rect">
            <a:avLst/>
          </a:prstGeom>
          <a:ln>
            <a:solidFill>
              <a:schemeClr val="tx1">
                <a:lumMod val="75000"/>
                <a:lumOff val="25000"/>
              </a:schemeClr>
            </a:solidFill>
          </a:ln>
        </p:spPr>
      </p:pic>
      <p:sp>
        <p:nvSpPr>
          <p:cNvPr id="8" name="Arrow: Right 7">
            <a:extLst>
              <a:ext uri="{FF2B5EF4-FFF2-40B4-BE49-F238E27FC236}">
                <a16:creationId xmlns:a16="http://schemas.microsoft.com/office/drawing/2014/main" id="{71CD1E61-8C53-44EA-AB5D-BD6C5F1AF362}"/>
              </a:ext>
            </a:extLst>
          </p:cNvPr>
          <p:cNvSpPr/>
          <p:nvPr/>
        </p:nvSpPr>
        <p:spPr>
          <a:xfrm rot="892865">
            <a:off x="1358039" y="7399412"/>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308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11" name="Google Shape;311;p27"/>
          <p:cNvSpPr txBox="1"/>
          <p:nvPr/>
        </p:nvSpPr>
        <p:spPr>
          <a:xfrm>
            <a:off x="1030823" y="1726381"/>
            <a:ext cx="16311642" cy="1825062"/>
          </a:xfrm>
          <a:prstGeom prst="rect">
            <a:avLst/>
          </a:prstGeom>
          <a:noFill/>
          <a:ln>
            <a:noFill/>
          </a:ln>
        </p:spPr>
        <p:txBody>
          <a:bodyPr spcFirstLastPara="1" wrap="square" lIns="0" tIns="0" rIns="0" bIns="0" anchor="t" anchorCtr="0">
            <a:noAutofit/>
          </a:bodyPr>
          <a:lstStyle/>
          <a:p>
            <a:pPr marL="515938" indent="-515938">
              <a:lnSpc>
                <a:spcPct val="139970"/>
              </a:lnSpc>
              <a:spcBef>
                <a:spcPts val="1601"/>
              </a:spcBef>
            </a:pPr>
            <a:r>
              <a:rPr lang="en-CA" sz="3500">
                <a:solidFill>
                  <a:schemeClr val="bg2"/>
                </a:solidFill>
                <a:latin typeface="+mj-lt"/>
                <a:ea typeface="Lora"/>
                <a:cs typeface="Lora"/>
                <a:sym typeface="Lora"/>
              </a:rPr>
              <a:t>7. You can find </a:t>
            </a:r>
            <a:r>
              <a:rPr lang="en-US" sz="3500">
                <a:solidFill>
                  <a:schemeClr val="bg2"/>
                </a:solidFill>
              </a:rPr>
              <a:t>details on in-person and virtual care offerings,</a:t>
            </a:r>
            <a:r>
              <a:rPr lang="en-CA" sz="3500">
                <a:solidFill>
                  <a:schemeClr val="bg2"/>
                </a:solidFill>
                <a:latin typeface="+mj-lt"/>
                <a:ea typeface="Lora"/>
                <a:cs typeface="Lora"/>
                <a:sym typeface="Lora"/>
              </a:rPr>
              <a:t> ways</a:t>
            </a:r>
            <a:r>
              <a:rPr lang="en-US" sz="3500">
                <a:solidFill>
                  <a:schemeClr val="bg2"/>
                </a:solidFill>
              </a:rPr>
              <a:t> </a:t>
            </a:r>
            <a:r>
              <a:rPr lang="en-CA" sz="3500">
                <a:solidFill>
                  <a:schemeClr val="bg2"/>
                </a:solidFill>
                <a:latin typeface="+mj-lt"/>
                <a:ea typeface="Lora"/>
                <a:cs typeface="Lora"/>
                <a:sym typeface="Lora"/>
              </a:rPr>
              <a:t>to </a:t>
            </a:r>
            <a:r>
              <a:rPr lang="en-US" sz="3500">
                <a:solidFill>
                  <a:schemeClr val="bg2"/>
                </a:solidFill>
              </a:rPr>
              <a:t>book an appointment, and hours of operation.</a:t>
            </a:r>
            <a:endParaRPr sz="3500">
              <a:solidFill>
                <a:srgbClr val="034092"/>
              </a:solidFill>
              <a:latin typeface="+mj-lt"/>
              <a:ea typeface="Lora"/>
              <a:cs typeface="Lora"/>
              <a:sym typeface="Lora"/>
            </a:endParaRPr>
          </a:p>
        </p:txBody>
      </p:sp>
      <p:graphicFrame>
        <p:nvGraphicFramePr>
          <p:cNvPr id="4" name="Table 3">
            <a:extLst>
              <a:ext uri="{FF2B5EF4-FFF2-40B4-BE49-F238E27FC236}">
                <a16:creationId xmlns:a16="http://schemas.microsoft.com/office/drawing/2014/main" id="{021401DD-CE34-3840-ADDD-7E5E5B1E889C}"/>
              </a:ext>
            </a:extLst>
          </p:cNvPr>
          <p:cNvGraphicFramePr>
            <a:graphicFrameLocks noGrp="1"/>
          </p:cNvGraphicFramePr>
          <p:nvPr>
            <p:extLst>
              <p:ext uri="{D42A27DB-BD31-4B8C-83A1-F6EECF244321}">
                <p14:modId xmlns:p14="http://schemas.microsoft.com/office/powerpoint/2010/main" val="2704578740"/>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35;p22">
            <a:extLst>
              <a:ext uri="{FF2B5EF4-FFF2-40B4-BE49-F238E27FC236}">
                <a16:creationId xmlns:a16="http://schemas.microsoft.com/office/drawing/2014/main" id="{5668F2E2-73EC-44DE-B36D-6D7D31E32F0B}"/>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nSpc>
                <a:spcPct val="110000"/>
              </a:lnSpc>
            </a:pPr>
            <a:r>
              <a:rPr lang="en-US" sz="7200">
                <a:solidFill>
                  <a:srgbClr val="034092"/>
                </a:solidFill>
                <a:ea typeface="Lora"/>
                <a:cs typeface="Lora"/>
                <a:sym typeface="Lora"/>
              </a:rPr>
              <a:t>Pathways Medical Care Directory</a:t>
            </a:r>
          </a:p>
        </p:txBody>
      </p:sp>
      <p:grpSp>
        <p:nvGrpSpPr>
          <p:cNvPr id="11" name="Group 10">
            <a:extLst>
              <a:ext uri="{FF2B5EF4-FFF2-40B4-BE49-F238E27FC236}">
                <a16:creationId xmlns:a16="http://schemas.microsoft.com/office/drawing/2014/main" id="{0F198EEE-4576-4650-96B8-91864A0708E8}"/>
              </a:ext>
            </a:extLst>
          </p:cNvPr>
          <p:cNvGrpSpPr/>
          <p:nvPr/>
        </p:nvGrpSpPr>
        <p:grpSpPr>
          <a:xfrm>
            <a:off x="7003777" y="3534724"/>
            <a:ext cx="9956867" cy="5724018"/>
            <a:chOff x="7003777" y="3274437"/>
            <a:chExt cx="9956867" cy="5724018"/>
          </a:xfrm>
        </p:grpSpPr>
        <p:grpSp>
          <p:nvGrpSpPr>
            <p:cNvPr id="9" name="Group 8">
              <a:extLst>
                <a:ext uri="{FF2B5EF4-FFF2-40B4-BE49-F238E27FC236}">
                  <a16:creationId xmlns:a16="http://schemas.microsoft.com/office/drawing/2014/main" id="{27E9E101-B92A-4695-B687-084E3403C24C}"/>
                </a:ext>
              </a:extLst>
            </p:cNvPr>
            <p:cNvGrpSpPr/>
            <p:nvPr/>
          </p:nvGrpSpPr>
          <p:grpSpPr>
            <a:xfrm>
              <a:off x="7115017" y="3414250"/>
              <a:ext cx="9511455" cy="5584205"/>
              <a:chOff x="6926335" y="1230158"/>
              <a:chExt cx="10342772" cy="6072275"/>
            </a:xfrm>
          </p:grpSpPr>
          <p:pic>
            <p:nvPicPr>
              <p:cNvPr id="2" name="Picture 1">
                <a:extLst>
                  <a:ext uri="{FF2B5EF4-FFF2-40B4-BE49-F238E27FC236}">
                    <a16:creationId xmlns:a16="http://schemas.microsoft.com/office/drawing/2014/main" id="{40E93858-4ADE-4F50-B229-C5E8FB67EC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6335" y="1230158"/>
                <a:ext cx="10342772" cy="4788650"/>
              </a:xfrm>
              <a:prstGeom prst="rect">
                <a:avLst/>
              </a:prstGeom>
              <a:ln>
                <a:noFill/>
              </a:ln>
            </p:spPr>
          </p:pic>
          <p:pic>
            <p:nvPicPr>
              <p:cNvPr id="6" name="Picture 5">
                <a:extLst>
                  <a:ext uri="{FF2B5EF4-FFF2-40B4-BE49-F238E27FC236}">
                    <a16:creationId xmlns:a16="http://schemas.microsoft.com/office/drawing/2014/main" id="{950E5717-C9C6-4F39-8445-FBF28E6EEE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10485" y="5902976"/>
                <a:ext cx="5810101" cy="1399456"/>
              </a:xfrm>
              <a:prstGeom prst="rect">
                <a:avLst/>
              </a:prstGeom>
            </p:spPr>
          </p:pic>
        </p:grpSp>
        <p:sp>
          <p:nvSpPr>
            <p:cNvPr id="14" name="Rectangle 13">
              <a:extLst>
                <a:ext uri="{FF2B5EF4-FFF2-40B4-BE49-F238E27FC236}">
                  <a16:creationId xmlns:a16="http://schemas.microsoft.com/office/drawing/2014/main" id="{1A9922FC-18A3-4865-AA5C-9AC505F10309}"/>
                </a:ext>
              </a:extLst>
            </p:cNvPr>
            <p:cNvSpPr/>
            <p:nvPr/>
          </p:nvSpPr>
          <p:spPr>
            <a:xfrm>
              <a:off x="7003777" y="3274437"/>
              <a:ext cx="9956867" cy="572401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Arrow: Right 15">
            <a:extLst>
              <a:ext uri="{FF2B5EF4-FFF2-40B4-BE49-F238E27FC236}">
                <a16:creationId xmlns:a16="http://schemas.microsoft.com/office/drawing/2014/main" id="{D6DE41A0-5046-4D43-B01D-CD7230F1447C}"/>
              </a:ext>
            </a:extLst>
          </p:cNvPr>
          <p:cNvSpPr/>
          <p:nvPr/>
        </p:nvSpPr>
        <p:spPr>
          <a:xfrm>
            <a:off x="5406791" y="6164447"/>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6C782DA8-06BA-4C5B-B239-DCDE8C1CCA41}"/>
              </a:ext>
            </a:extLst>
          </p:cNvPr>
          <p:cNvSpPr/>
          <p:nvPr/>
        </p:nvSpPr>
        <p:spPr>
          <a:xfrm>
            <a:off x="5406791" y="6887239"/>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E6927726-167B-4934-93D9-A6E009EE7D17}"/>
              </a:ext>
            </a:extLst>
          </p:cNvPr>
          <p:cNvSpPr/>
          <p:nvPr/>
        </p:nvSpPr>
        <p:spPr>
          <a:xfrm>
            <a:off x="5406791" y="7909519"/>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476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850081" y="1801163"/>
            <a:ext cx="13664697" cy="95627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endParaRPr sz="7000">
              <a:latin typeface="+mj-lt"/>
            </a:endParaRPr>
          </a:p>
        </p:txBody>
      </p:sp>
      <p:sp>
        <p:nvSpPr>
          <p:cNvPr id="5" name="Google Shape;325;p28">
            <a:extLst>
              <a:ext uri="{FF2B5EF4-FFF2-40B4-BE49-F238E27FC236}">
                <a16:creationId xmlns:a16="http://schemas.microsoft.com/office/drawing/2014/main" id="{4C55D826-6C2B-5D49-B8DB-A40700BB0320}"/>
              </a:ext>
            </a:extLst>
          </p:cNvPr>
          <p:cNvSpPr txBox="1"/>
          <p:nvPr/>
        </p:nvSpPr>
        <p:spPr>
          <a:xfrm>
            <a:off x="991104" y="2191334"/>
            <a:ext cx="13104225" cy="566100"/>
          </a:xfrm>
          <a:prstGeom prst="rect">
            <a:avLst/>
          </a:prstGeom>
          <a:noFill/>
          <a:ln>
            <a:noFill/>
          </a:ln>
        </p:spPr>
        <p:txBody>
          <a:bodyPr spcFirstLastPara="1" wrap="square" lIns="0" tIns="0" rIns="0" bIns="0" anchor="t" anchorCtr="0">
            <a:noAutofit/>
          </a:bodyPr>
          <a:lstStyle/>
          <a:p>
            <a:pPr marL="0" marR="0" lvl="0" indent="0" algn="l" rtl="0">
              <a:lnSpc>
                <a:spcPct val="139970"/>
              </a:lnSpc>
              <a:spcBef>
                <a:spcPts val="0"/>
              </a:spcBef>
              <a:spcAft>
                <a:spcPts val="0"/>
              </a:spcAft>
              <a:buNone/>
            </a:pPr>
            <a:endParaRPr sz="4000">
              <a:solidFill>
                <a:schemeClr val="tx1"/>
              </a:solidFill>
              <a:latin typeface="+mj-lt"/>
            </a:endParaRPr>
          </a:p>
        </p:txBody>
      </p:sp>
      <p:sp>
        <p:nvSpPr>
          <p:cNvPr id="6" name="Google Shape;327;p28">
            <a:extLst>
              <a:ext uri="{FF2B5EF4-FFF2-40B4-BE49-F238E27FC236}">
                <a16:creationId xmlns:a16="http://schemas.microsoft.com/office/drawing/2014/main" id="{27A63867-BA44-624A-9003-3065F6BC0E82}"/>
              </a:ext>
            </a:extLst>
          </p:cNvPr>
          <p:cNvSpPr txBox="1"/>
          <p:nvPr/>
        </p:nvSpPr>
        <p:spPr>
          <a:xfrm>
            <a:off x="991104" y="900757"/>
            <a:ext cx="12222872" cy="108652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b="1">
              <a:solidFill>
                <a:schemeClr val="bg1"/>
              </a:solidFill>
              <a:latin typeface="+mj-lt"/>
            </a:endParaRPr>
          </a:p>
        </p:txBody>
      </p:sp>
      <p:graphicFrame>
        <p:nvGraphicFramePr>
          <p:cNvPr id="7" name="Table 6">
            <a:extLst>
              <a:ext uri="{FF2B5EF4-FFF2-40B4-BE49-F238E27FC236}">
                <a16:creationId xmlns:a16="http://schemas.microsoft.com/office/drawing/2014/main" id="{C5385F4D-4A86-684A-AE0B-C22655B7DEE5}"/>
              </a:ext>
            </a:extLst>
          </p:cNvPr>
          <p:cNvGraphicFramePr>
            <a:graphicFrameLocks noGrp="1"/>
          </p:cNvGraphicFramePr>
          <p:nvPr>
            <p:extLst>
              <p:ext uri="{D42A27DB-BD31-4B8C-83A1-F6EECF244321}">
                <p14:modId xmlns:p14="http://schemas.microsoft.com/office/powerpoint/2010/main" val="486143610"/>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i="0" u="none" strike="noStrike" cap="none">
                          <a:solidFill>
                            <a:schemeClr val="tx1">
                              <a:lumMod val="50000"/>
                              <a:lumOff val="50000"/>
                            </a:schemeClr>
                          </a:solidFill>
                          <a:latin typeface="Arial" panose="020B0604020202020204" pitchFamily="34" charset="0"/>
                          <a:ea typeface="+mn-ea"/>
                          <a:cs typeface="Arial" panose="020B0604020202020204" pitchFamily="34" charset="0"/>
                          <a:sym typeface="Arial"/>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i="0" u="none" strike="noStrike" cap="none">
                          <a:solidFill>
                            <a:schemeClr val="bg2"/>
                          </a:solidFill>
                          <a:latin typeface="Arial" panose="020B0604020202020204" pitchFamily="34" charset="0"/>
                          <a:ea typeface="+mn-ea"/>
                          <a:cs typeface="Arial" panose="020B0604020202020204" pitchFamily="34" charset="0"/>
                          <a:sym typeface="Arial"/>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0" name="Google Shape;271;p24">
            <a:extLst>
              <a:ext uri="{FF2B5EF4-FFF2-40B4-BE49-F238E27FC236}">
                <a16:creationId xmlns:a16="http://schemas.microsoft.com/office/drawing/2014/main" id="{D3D3AF02-B3AA-47FD-8EE9-075C4C4D394E}"/>
              </a:ext>
            </a:extLst>
          </p:cNvPr>
          <p:cNvSpPr txBox="1"/>
          <p:nvPr/>
        </p:nvSpPr>
        <p:spPr>
          <a:xfrm>
            <a:off x="1440302" y="989699"/>
            <a:ext cx="13664697" cy="2564662"/>
          </a:xfrm>
          <a:prstGeom prst="rect">
            <a:avLst/>
          </a:prstGeom>
          <a:noFill/>
          <a:ln>
            <a:noFill/>
          </a:ln>
        </p:spPr>
        <p:txBody>
          <a:bodyPr spcFirstLastPara="1" wrap="square" lIns="0" tIns="0" rIns="0" bIns="0" anchor="t" anchorCtr="0">
            <a:noAutofit/>
          </a:bodyPr>
          <a:lstStyle/>
          <a:p>
            <a:pPr lvl="0">
              <a:lnSpc>
                <a:spcPct val="140011"/>
              </a:lnSpc>
            </a:pPr>
            <a:r>
              <a:rPr lang="en-US" sz="7000" b="1">
                <a:solidFill>
                  <a:srgbClr val="FFFFFF"/>
                </a:solidFill>
                <a:sym typeface="Lora"/>
              </a:rPr>
              <a:t>Protecting Your Privacy:</a:t>
            </a:r>
          </a:p>
        </p:txBody>
      </p:sp>
      <p:sp>
        <p:nvSpPr>
          <p:cNvPr id="11" name="Google Shape;298;p26">
            <a:extLst>
              <a:ext uri="{FF2B5EF4-FFF2-40B4-BE49-F238E27FC236}">
                <a16:creationId xmlns:a16="http://schemas.microsoft.com/office/drawing/2014/main" id="{44698F6E-8EBA-48CE-A3AE-0E4E9427A4A2}"/>
              </a:ext>
            </a:extLst>
          </p:cNvPr>
          <p:cNvSpPr txBox="1"/>
          <p:nvPr/>
        </p:nvSpPr>
        <p:spPr>
          <a:xfrm>
            <a:off x="1440301" y="2700065"/>
            <a:ext cx="15424193" cy="1499229"/>
          </a:xfrm>
          <a:prstGeom prst="rect">
            <a:avLst/>
          </a:prstGeom>
          <a:noFill/>
          <a:ln>
            <a:noFill/>
          </a:ln>
        </p:spPr>
        <p:txBody>
          <a:bodyPr spcFirstLastPara="1" wrap="square" lIns="0" tIns="0" rIns="0" bIns="0" anchor="t" anchorCtr="0">
            <a:noAutofit/>
          </a:bodyPr>
          <a:lstStyle/>
          <a:p>
            <a:pPr>
              <a:lnSpc>
                <a:spcPct val="110000"/>
              </a:lnSpc>
            </a:pPr>
            <a:r>
              <a:rPr lang="en-US" sz="4800" b="1">
                <a:sym typeface="Lora"/>
              </a:rPr>
              <a:t>Virtual Care Guidelines</a:t>
            </a:r>
          </a:p>
        </p:txBody>
      </p:sp>
      <p:pic>
        <p:nvPicPr>
          <p:cNvPr id="6146" name="Picture 2" descr="Open Clinic - Transparent Background Doctor Icon Png Clipart (640x639), Png Download">
            <a:extLst>
              <a:ext uri="{FF2B5EF4-FFF2-40B4-BE49-F238E27FC236}">
                <a16:creationId xmlns:a16="http://schemas.microsoft.com/office/drawing/2014/main" id="{442E87AF-E519-4AF3-B0DC-199BF99207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9735" y="3944532"/>
            <a:ext cx="5068529" cy="50606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CFEC10B-27AD-42C4-B12C-08B1E18B4901}"/>
              </a:ext>
            </a:extLst>
          </p:cNvPr>
          <p:cNvSpPr/>
          <p:nvPr/>
        </p:nvSpPr>
        <p:spPr>
          <a:xfrm>
            <a:off x="8146770" y="8524905"/>
            <a:ext cx="1994457" cy="307777"/>
          </a:xfrm>
          <a:prstGeom prst="rect">
            <a:avLst/>
          </a:prstGeom>
        </p:spPr>
        <p:txBody>
          <a:bodyPr wrap="none">
            <a:spAutoFit/>
          </a:bodyPr>
          <a:lstStyle/>
          <a:p>
            <a:r>
              <a:rPr lang="en-US">
                <a:solidFill>
                  <a:srgbClr val="58C4DA"/>
                </a:solidFill>
              </a:rPr>
              <a:t>(Author unknown, n.d.)</a:t>
            </a:r>
          </a:p>
        </p:txBody>
      </p:sp>
    </p:spTree>
    <p:extLst>
      <p:ext uri="{BB962C8B-B14F-4D97-AF65-F5344CB8AC3E}">
        <p14:creationId xmlns:p14="http://schemas.microsoft.com/office/powerpoint/2010/main" val="2847324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1"/>
        <p:cNvGrpSpPr/>
        <p:nvPr/>
      </p:nvGrpSpPr>
      <p:grpSpPr>
        <a:xfrm>
          <a:off x="0" y="0"/>
          <a:ext cx="0" cy="0"/>
          <a:chOff x="0" y="0"/>
          <a:chExt cx="0" cy="0"/>
        </a:xfrm>
      </p:grpSpPr>
      <p:sp>
        <p:nvSpPr>
          <p:cNvPr id="393" name="Google Shape;393;p32"/>
          <p:cNvSpPr txBox="1"/>
          <p:nvPr/>
        </p:nvSpPr>
        <p:spPr>
          <a:xfrm>
            <a:off x="1028699" y="765019"/>
            <a:ext cx="12886083" cy="111667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7200">
                <a:solidFill>
                  <a:srgbClr val="034092"/>
                </a:solidFill>
                <a:latin typeface="+mj-lt"/>
                <a:ea typeface="Lora"/>
                <a:cs typeface="Lora"/>
                <a:sym typeface="Lora"/>
              </a:rPr>
              <a:t>Protecting Your Privacy</a:t>
            </a:r>
            <a:endParaRPr sz="7200">
              <a:latin typeface="+mj-lt"/>
            </a:endParaRPr>
          </a:p>
        </p:txBody>
      </p:sp>
      <p:sp>
        <p:nvSpPr>
          <p:cNvPr id="399" name="Google Shape;399;p32"/>
          <p:cNvSpPr txBox="1"/>
          <p:nvPr/>
        </p:nvSpPr>
        <p:spPr>
          <a:xfrm>
            <a:off x="1028699" y="2295651"/>
            <a:ext cx="15220765" cy="5989200"/>
          </a:xfrm>
          <a:prstGeom prst="rect">
            <a:avLst/>
          </a:prstGeom>
          <a:noFill/>
          <a:ln>
            <a:noFill/>
          </a:ln>
        </p:spPr>
        <p:txBody>
          <a:bodyPr spcFirstLastPara="1" wrap="square" lIns="91425" tIns="91425" rIns="91425" bIns="91425" anchor="t" anchorCtr="0">
            <a:noAutofit/>
          </a:bodyPr>
          <a:lstStyle/>
          <a:p>
            <a:pPr marL="603250" lvl="0" indent="-571500">
              <a:spcAft>
                <a:spcPts val="600"/>
              </a:spcAft>
              <a:buClrTx/>
              <a:buSzPct val="110000"/>
              <a:buFont typeface="Arial" panose="020B0604020202020204" pitchFamily="34" charset="0"/>
              <a:buChar char="•"/>
            </a:pPr>
            <a:r>
              <a:rPr lang="en-US" sz="3600">
                <a:solidFill>
                  <a:schemeClr val="tx1"/>
                </a:solidFill>
                <a:latin typeface="+mj-lt"/>
                <a:ea typeface="Lora"/>
                <a:cs typeface="Lora"/>
                <a:sym typeface="Lora"/>
              </a:rPr>
              <a:t>Health care providers follow requirements of their colleges, associations, and B.C. laws regarding in-person and virtual care.</a:t>
            </a:r>
            <a:endParaRPr sz="3600">
              <a:solidFill>
                <a:schemeClr val="tx1"/>
              </a:solidFill>
              <a:latin typeface="+mj-lt"/>
            </a:endParaRPr>
          </a:p>
          <a:p>
            <a:pPr marL="571500" lvl="0" indent="-571500" algn="l" rtl="0">
              <a:spcBef>
                <a:spcPts val="0"/>
              </a:spcBef>
              <a:spcAft>
                <a:spcPts val="0"/>
              </a:spcAft>
              <a:buClrTx/>
              <a:buSzPct val="110000"/>
              <a:buFont typeface="Arial" panose="020B0604020202020204" pitchFamily="34" charset="0"/>
              <a:buChar char="•"/>
            </a:pPr>
            <a:endParaRPr sz="3600">
              <a:solidFill>
                <a:schemeClr val="tx1"/>
              </a:solidFill>
              <a:latin typeface="+mj-lt"/>
            </a:endParaRPr>
          </a:p>
          <a:p>
            <a:pPr marL="0" lvl="0" indent="0" algn="l" rtl="0">
              <a:spcBef>
                <a:spcPts val="0"/>
              </a:spcBef>
              <a:spcAft>
                <a:spcPts val="0"/>
              </a:spcAft>
              <a:buClr>
                <a:schemeClr val="dk1"/>
              </a:buClr>
              <a:buSzPts val="1100"/>
              <a:buFont typeface="Arial"/>
              <a:buNone/>
            </a:pPr>
            <a:endParaRPr sz="3100">
              <a:latin typeface="Lora"/>
              <a:ea typeface="Lora"/>
              <a:cs typeface="Lora"/>
              <a:sym typeface="Lora"/>
            </a:endParaRPr>
          </a:p>
          <a:p>
            <a:pPr marL="0" lvl="0" indent="0" algn="l" rtl="0">
              <a:spcBef>
                <a:spcPts val="0"/>
              </a:spcBef>
              <a:spcAft>
                <a:spcPts val="0"/>
              </a:spcAft>
              <a:buNone/>
            </a:pPr>
            <a:endParaRPr sz="3100">
              <a:latin typeface="Lora"/>
              <a:ea typeface="Lora"/>
              <a:cs typeface="Lora"/>
              <a:sym typeface="Lora"/>
            </a:endParaRPr>
          </a:p>
        </p:txBody>
      </p:sp>
      <p:graphicFrame>
        <p:nvGraphicFramePr>
          <p:cNvPr id="5" name="Table 4">
            <a:extLst>
              <a:ext uri="{FF2B5EF4-FFF2-40B4-BE49-F238E27FC236}">
                <a16:creationId xmlns:a16="http://schemas.microsoft.com/office/drawing/2014/main" id="{B364C132-2735-7443-B460-8172AB069A3F}"/>
              </a:ext>
            </a:extLst>
          </p:cNvPr>
          <p:cNvGraphicFramePr>
            <a:graphicFrameLocks noGrp="1"/>
          </p:cNvGraphicFramePr>
          <p:nvPr>
            <p:extLst>
              <p:ext uri="{D42A27DB-BD31-4B8C-83A1-F6EECF244321}">
                <p14:modId xmlns:p14="http://schemas.microsoft.com/office/powerpoint/2010/main" val="1586667030"/>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3664697" cy="95627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i="0" u="none" strike="noStrike" cap="none">
                <a:solidFill>
                  <a:schemeClr val="bg1"/>
                </a:solidFill>
                <a:latin typeface="+mj-lt"/>
                <a:ea typeface="Lora"/>
                <a:cs typeface="Lora"/>
                <a:sym typeface="Lora"/>
              </a:rPr>
              <a:t>What is Virtual Care?</a:t>
            </a:r>
            <a:endParaRPr sz="7000" b="1">
              <a:solidFill>
                <a:schemeClr val="bg1"/>
              </a:solidFill>
              <a:latin typeface="+mj-lt"/>
            </a:endParaRPr>
          </a:p>
        </p:txBody>
      </p:sp>
      <p:graphicFrame>
        <p:nvGraphicFramePr>
          <p:cNvPr id="5" name="Table 4">
            <a:extLst>
              <a:ext uri="{FF2B5EF4-FFF2-40B4-BE49-F238E27FC236}">
                <a16:creationId xmlns:a16="http://schemas.microsoft.com/office/drawing/2014/main" id="{98A7263B-8529-1940-A763-8FBFDD0CE3D9}"/>
              </a:ext>
            </a:extLst>
          </p:cNvPr>
          <p:cNvGraphicFramePr>
            <a:graphicFrameLocks noGrp="1"/>
          </p:cNvGraphicFramePr>
          <p:nvPr>
            <p:extLst>
              <p:ext uri="{D42A27DB-BD31-4B8C-83A1-F6EECF244321}">
                <p14:modId xmlns:p14="http://schemas.microsoft.com/office/powerpoint/2010/main" val="3448614791"/>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1">
                          <a:solidFill>
                            <a:srgbClr val="003366"/>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pic>
        <p:nvPicPr>
          <p:cNvPr id="1028" name="Picture 4" descr="Side View of a Person Holding an Ipad">
            <a:extLst>
              <a:ext uri="{FF2B5EF4-FFF2-40B4-BE49-F238E27FC236}">
                <a16:creationId xmlns:a16="http://schemas.microsoft.com/office/drawing/2014/main" id="{24312367-A45C-4044-B283-ABC082A9CF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0827" y="3179331"/>
            <a:ext cx="8066345" cy="5377563"/>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B851122-BC46-4B18-B206-FF346313BA5A}"/>
              </a:ext>
            </a:extLst>
          </p:cNvPr>
          <p:cNvSpPr/>
          <p:nvPr/>
        </p:nvSpPr>
        <p:spPr>
          <a:xfrm>
            <a:off x="11445929" y="8204873"/>
            <a:ext cx="1745991" cy="307777"/>
          </a:xfrm>
          <a:prstGeom prst="rect">
            <a:avLst/>
          </a:prstGeom>
        </p:spPr>
        <p:txBody>
          <a:bodyPr wrap="none">
            <a:spAutoFit/>
          </a:bodyPr>
          <a:lstStyle/>
          <a:p>
            <a:r>
              <a:rPr lang="en-US">
                <a:solidFill>
                  <a:schemeClr val="bg1">
                    <a:lumMod val="75000"/>
                  </a:schemeClr>
                </a:solidFill>
              </a:rPr>
              <a:t>(Tankilevitch, 2020)</a:t>
            </a:r>
          </a:p>
        </p:txBody>
      </p:sp>
    </p:spTree>
    <p:extLst>
      <p:ext uri="{BB962C8B-B14F-4D97-AF65-F5344CB8AC3E}">
        <p14:creationId xmlns:p14="http://schemas.microsoft.com/office/powerpoint/2010/main" val="10636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32"/>
          <p:cNvSpPr txBox="1"/>
          <p:nvPr/>
        </p:nvSpPr>
        <p:spPr>
          <a:xfrm>
            <a:off x="1028699" y="765019"/>
            <a:ext cx="12886083" cy="111667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7200">
                <a:solidFill>
                  <a:srgbClr val="034092"/>
                </a:solidFill>
                <a:latin typeface="+mj-lt"/>
                <a:ea typeface="Lora"/>
                <a:cs typeface="Lora"/>
                <a:sym typeface="Lora"/>
              </a:rPr>
              <a:t>Protecting Your Privacy</a:t>
            </a:r>
            <a:endParaRPr sz="7200">
              <a:latin typeface="+mj-lt"/>
            </a:endParaRPr>
          </a:p>
        </p:txBody>
      </p:sp>
      <p:sp>
        <p:nvSpPr>
          <p:cNvPr id="399" name="Google Shape;399;p32"/>
          <p:cNvSpPr txBox="1"/>
          <p:nvPr/>
        </p:nvSpPr>
        <p:spPr>
          <a:xfrm>
            <a:off x="1028699" y="2295651"/>
            <a:ext cx="15220765" cy="5989200"/>
          </a:xfrm>
          <a:prstGeom prst="rect">
            <a:avLst/>
          </a:prstGeom>
          <a:noFill/>
          <a:ln>
            <a:noFill/>
          </a:ln>
        </p:spPr>
        <p:txBody>
          <a:bodyPr spcFirstLastPara="1" wrap="square" lIns="91425" tIns="91425" rIns="91425" bIns="91425" anchor="t" anchorCtr="0">
            <a:noAutofit/>
          </a:bodyPr>
          <a:lstStyle/>
          <a:p>
            <a:pPr marL="603250" lvl="0" indent="-571500">
              <a:spcAft>
                <a:spcPts val="600"/>
              </a:spcAft>
              <a:buClrTx/>
              <a:buSzPct val="110000"/>
              <a:buFont typeface="Arial" panose="020B0604020202020204" pitchFamily="34" charset="0"/>
              <a:buChar char="•"/>
            </a:pPr>
            <a:r>
              <a:rPr lang="en-US" sz="3600">
                <a:solidFill>
                  <a:schemeClr val="tx1"/>
                </a:solidFill>
                <a:latin typeface="+mj-lt"/>
                <a:ea typeface="Lora"/>
                <a:cs typeface="Lora"/>
                <a:sym typeface="Lora"/>
              </a:rPr>
              <a:t>Health care providers follow requirements of their colleges, associations, and B.C. laws regarding in-person and virtual care.</a:t>
            </a:r>
            <a:endParaRPr sz="3600">
              <a:solidFill>
                <a:schemeClr val="tx1"/>
              </a:solidFill>
              <a:latin typeface="+mj-lt"/>
            </a:endParaRPr>
          </a:p>
          <a:p>
            <a:pPr marL="571500" lvl="0" indent="-571500" algn="l" rtl="0">
              <a:spcBef>
                <a:spcPts val="0"/>
              </a:spcBef>
              <a:spcAft>
                <a:spcPts val="0"/>
              </a:spcAft>
              <a:buClrTx/>
              <a:buSzPct val="110000"/>
              <a:buFont typeface="Arial" panose="020B0604020202020204" pitchFamily="34" charset="0"/>
              <a:buChar char="•"/>
            </a:pPr>
            <a:endParaRPr sz="3600">
              <a:solidFill>
                <a:schemeClr val="tx1"/>
              </a:solidFill>
              <a:latin typeface="+mj-lt"/>
            </a:endParaRPr>
          </a:p>
          <a:p>
            <a:pPr marL="603250" lvl="0" indent="-571500" algn="l" rtl="0">
              <a:spcBef>
                <a:spcPts val="0"/>
              </a:spcBef>
              <a:spcAft>
                <a:spcPts val="1800"/>
              </a:spcAft>
              <a:buClrTx/>
              <a:buSzPct val="110000"/>
              <a:buFont typeface="Arial" panose="020B0604020202020204" pitchFamily="34" charset="0"/>
              <a:buChar char="•"/>
            </a:pPr>
            <a:r>
              <a:rPr lang="en-US" sz="3600">
                <a:solidFill>
                  <a:schemeClr val="tx1"/>
                </a:solidFill>
                <a:latin typeface="+mj-lt"/>
                <a:ea typeface="Lora"/>
                <a:cs typeface="Lora"/>
                <a:sym typeface="Lora"/>
              </a:rPr>
              <a:t>For example, British Columbia Medical Association provides guidelines for physicians providing virtual care, including resources that:</a:t>
            </a:r>
            <a:endParaRPr sz="3600">
              <a:solidFill>
                <a:schemeClr val="tx1"/>
              </a:solidFill>
              <a:latin typeface="+mj-lt"/>
              <a:ea typeface="Lora"/>
              <a:cs typeface="Lora"/>
              <a:sym typeface="Lora"/>
            </a:endParaRPr>
          </a:p>
          <a:p>
            <a:pPr marL="0" lvl="0" indent="0" algn="l" rtl="0">
              <a:spcBef>
                <a:spcPts val="0"/>
              </a:spcBef>
              <a:spcAft>
                <a:spcPts val="0"/>
              </a:spcAft>
              <a:buClr>
                <a:schemeClr val="dk1"/>
              </a:buClr>
              <a:buSzPts val="1100"/>
              <a:buFont typeface="Arial"/>
              <a:buNone/>
            </a:pPr>
            <a:endParaRPr sz="3100">
              <a:latin typeface="Lora"/>
              <a:ea typeface="Lora"/>
              <a:cs typeface="Lora"/>
              <a:sym typeface="Lora"/>
            </a:endParaRPr>
          </a:p>
          <a:p>
            <a:pPr marL="0" lvl="0" indent="0" algn="l" rtl="0">
              <a:spcBef>
                <a:spcPts val="0"/>
              </a:spcBef>
              <a:spcAft>
                <a:spcPts val="0"/>
              </a:spcAft>
              <a:buNone/>
            </a:pPr>
            <a:endParaRPr sz="3100">
              <a:latin typeface="Lora"/>
              <a:ea typeface="Lora"/>
              <a:cs typeface="Lora"/>
              <a:sym typeface="Lora"/>
            </a:endParaRPr>
          </a:p>
        </p:txBody>
      </p:sp>
      <p:graphicFrame>
        <p:nvGraphicFramePr>
          <p:cNvPr id="5" name="Table 4">
            <a:extLst>
              <a:ext uri="{FF2B5EF4-FFF2-40B4-BE49-F238E27FC236}">
                <a16:creationId xmlns:a16="http://schemas.microsoft.com/office/drawing/2014/main" id="{B364C132-2735-7443-B460-8172AB069A3F}"/>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1667162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32"/>
          <p:cNvSpPr txBox="1"/>
          <p:nvPr/>
        </p:nvSpPr>
        <p:spPr>
          <a:xfrm>
            <a:off x="1028699" y="765019"/>
            <a:ext cx="12886083" cy="111667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7200">
                <a:solidFill>
                  <a:srgbClr val="034092"/>
                </a:solidFill>
                <a:latin typeface="+mj-lt"/>
                <a:ea typeface="Lora"/>
                <a:cs typeface="Lora"/>
                <a:sym typeface="Lora"/>
              </a:rPr>
              <a:t>Protecting Your Privacy</a:t>
            </a:r>
            <a:endParaRPr sz="7200">
              <a:latin typeface="+mj-lt"/>
            </a:endParaRPr>
          </a:p>
        </p:txBody>
      </p:sp>
      <p:sp>
        <p:nvSpPr>
          <p:cNvPr id="399" name="Google Shape;399;p32"/>
          <p:cNvSpPr txBox="1"/>
          <p:nvPr/>
        </p:nvSpPr>
        <p:spPr>
          <a:xfrm>
            <a:off x="1028699" y="2295651"/>
            <a:ext cx="15220765" cy="5989200"/>
          </a:xfrm>
          <a:prstGeom prst="rect">
            <a:avLst/>
          </a:prstGeom>
          <a:noFill/>
          <a:ln>
            <a:noFill/>
          </a:ln>
        </p:spPr>
        <p:txBody>
          <a:bodyPr spcFirstLastPara="1" wrap="square" lIns="91425" tIns="91425" rIns="91425" bIns="91425" anchor="t" anchorCtr="0">
            <a:noAutofit/>
          </a:bodyPr>
          <a:lstStyle/>
          <a:p>
            <a:pPr marL="603250" lvl="0" indent="-571500">
              <a:spcAft>
                <a:spcPts val="600"/>
              </a:spcAft>
              <a:buClrTx/>
              <a:buSzPct val="110000"/>
              <a:buFont typeface="Arial" panose="020B0604020202020204" pitchFamily="34" charset="0"/>
              <a:buChar char="•"/>
            </a:pPr>
            <a:r>
              <a:rPr lang="en-US" sz="3600">
                <a:solidFill>
                  <a:schemeClr val="tx1"/>
                </a:solidFill>
                <a:latin typeface="+mj-lt"/>
                <a:ea typeface="Lora"/>
                <a:cs typeface="Lora"/>
                <a:sym typeface="Lora"/>
              </a:rPr>
              <a:t>Health care providers follow requirements of their colleges, associations, and B.C. laws regarding in-person and virtual care.</a:t>
            </a:r>
            <a:endParaRPr sz="3600">
              <a:solidFill>
                <a:schemeClr val="tx1"/>
              </a:solidFill>
              <a:latin typeface="+mj-lt"/>
            </a:endParaRPr>
          </a:p>
          <a:p>
            <a:pPr marL="571500" lvl="0" indent="-571500" algn="l" rtl="0">
              <a:spcBef>
                <a:spcPts val="0"/>
              </a:spcBef>
              <a:spcAft>
                <a:spcPts val="0"/>
              </a:spcAft>
              <a:buClrTx/>
              <a:buSzPct val="110000"/>
              <a:buFont typeface="Arial" panose="020B0604020202020204" pitchFamily="34" charset="0"/>
              <a:buChar char="•"/>
            </a:pPr>
            <a:endParaRPr sz="3600">
              <a:solidFill>
                <a:schemeClr val="tx1"/>
              </a:solidFill>
              <a:latin typeface="+mj-lt"/>
            </a:endParaRPr>
          </a:p>
          <a:p>
            <a:pPr marL="603250" lvl="0" indent="-571500" algn="l" rtl="0">
              <a:spcBef>
                <a:spcPts val="0"/>
              </a:spcBef>
              <a:spcAft>
                <a:spcPts val="2400"/>
              </a:spcAft>
              <a:buClrTx/>
              <a:buSzPct val="110000"/>
              <a:buFont typeface="Arial" panose="020B0604020202020204" pitchFamily="34" charset="0"/>
              <a:buChar char="•"/>
            </a:pPr>
            <a:r>
              <a:rPr lang="en-US" sz="3600">
                <a:solidFill>
                  <a:schemeClr val="tx1"/>
                </a:solidFill>
                <a:latin typeface="+mj-lt"/>
                <a:ea typeface="Lora"/>
                <a:cs typeface="Lora"/>
                <a:sym typeface="Lora"/>
              </a:rPr>
              <a:t>For example, British Columbia Medical Association provides guidelines for physicians providing virtual care, including resources that:</a:t>
            </a:r>
            <a:endParaRPr sz="3600">
              <a:solidFill>
                <a:schemeClr val="tx1"/>
              </a:solidFill>
              <a:latin typeface="+mj-lt"/>
              <a:ea typeface="Lora"/>
              <a:cs typeface="Lora"/>
              <a:sym typeface="Lora"/>
            </a:endParaRPr>
          </a:p>
          <a:p>
            <a:pPr marL="1517650" lvl="0" indent="-571500">
              <a:spcAft>
                <a:spcPts val="600"/>
              </a:spcAft>
              <a:buClr>
                <a:srgbClr val="695D46"/>
              </a:buClr>
              <a:buSzPct val="110000"/>
              <a:buFont typeface="Arial" panose="020B0604020202020204" pitchFamily="34" charset="0"/>
              <a:buChar char="•"/>
            </a:pPr>
            <a:r>
              <a:rPr lang="en-US" sz="3200">
                <a:solidFill>
                  <a:schemeClr val="tx1"/>
                </a:solidFill>
                <a:latin typeface="+mj-lt"/>
              </a:rPr>
              <a:t>Identify security safeguards to use when providing virtual care</a:t>
            </a:r>
          </a:p>
          <a:p>
            <a:pPr marL="0" lvl="0" indent="0" algn="l" rtl="0">
              <a:spcBef>
                <a:spcPts val="0"/>
              </a:spcBef>
              <a:spcAft>
                <a:spcPts val="0"/>
              </a:spcAft>
              <a:buClr>
                <a:schemeClr val="dk1"/>
              </a:buClr>
              <a:buSzPts val="1100"/>
              <a:buFont typeface="Arial"/>
              <a:buNone/>
            </a:pPr>
            <a:endParaRPr sz="3100">
              <a:latin typeface="Lora"/>
              <a:ea typeface="Lora"/>
              <a:cs typeface="Lora"/>
              <a:sym typeface="Lora"/>
            </a:endParaRPr>
          </a:p>
          <a:p>
            <a:pPr marL="0" lvl="0" indent="0" algn="l" rtl="0">
              <a:spcBef>
                <a:spcPts val="0"/>
              </a:spcBef>
              <a:spcAft>
                <a:spcPts val="0"/>
              </a:spcAft>
              <a:buNone/>
            </a:pPr>
            <a:endParaRPr sz="3100">
              <a:latin typeface="Lora"/>
              <a:ea typeface="Lora"/>
              <a:cs typeface="Lora"/>
              <a:sym typeface="Lora"/>
            </a:endParaRPr>
          </a:p>
        </p:txBody>
      </p:sp>
      <p:graphicFrame>
        <p:nvGraphicFramePr>
          <p:cNvPr id="5" name="Table 4">
            <a:extLst>
              <a:ext uri="{FF2B5EF4-FFF2-40B4-BE49-F238E27FC236}">
                <a16:creationId xmlns:a16="http://schemas.microsoft.com/office/drawing/2014/main" id="{B364C132-2735-7443-B460-8172AB069A3F}"/>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2535542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32"/>
          <p:cNvSpPr txBox="1"/>
          <p:nvPr/>
        </p:nvSpPr>
        <p:spPr>
          <a:xfrm>
            <a:off x="1028699" y="765019"/>
            <a:ext cx="12886083" cy="111667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7200">
                <a:solidFill>
                  <a:srgbClr val="034092"/>
                </a:solidFill>
                <a:latin typeface="+mj-lt"/>
                <a:ea typeface="Lora"/>
                <a:cs typeface="Lora"/>
                <a:sym typeface="Lora"/>
              </a:rPr>
              <a:t>Protecting Your Privacy</a:t>
            </a:r>
            <a:endParaRPr sz="7200">
              <a:latin typeface="+mj-lt"/>
            </a:endParaRPr>
          </a:p>
        </p:txBody>
      </p:sp>
      <p:sp>
        <p:nvSpPr>
          <p:cNvPr id="399" name="Google Shape;399;p32"/>
          <p:cNvSpPr txBox="1"/>
          <p:nvPr/>
        </p:nvSpPr>
        <p:spPr>
          <a:xfrm>
            <a:off x="1028699" y="2295651"/>
            <a:ext cx="15220765" cy="5989200"/>
          </a:xfrm>
          <a:prstGeom prst="rect">
            <a:avLst/>
          </a:prstGeom>
          <a:noFill/>
          <a:ln>
            <a:noFill/>
          </a:ln>
        </p:spPr>
        <p:txBody>
          <a:bodyPr spcFirstLastPara="1" wrap="square" lIns="91425" tIns="91425" rIns="91425" bIns="91425" anchor="t" anchorCtr="0">
            <a:noAutofit/>
          </a:bodyPr>
          <a:lstStyle/>
          <a:p>
            <a:pPr marL="603250" lvl="0" indent="-571500">
              <a:spcAft>
                <a:spcPts val="600"/>
              </a:spcAft>
              <a:buClrTx/>
              <a:buSzPct val="110000"/>
              <a:buFont typeface="Arial" panose="020B0604020202020204" pitchFamily="34" charset="0"/>
              <a:buChar char="•"/>
            </a:pPr>
            <a:r>
              <a:rPr lang="en-US" sz="3600">
                <a:solidFill>
                  <a:schemeClr val="tx1"/>
                </a:solidFill>
                <a:latin typeface="+mj-lt"/>
                <a:ea typeface="Lora"/>
                <a:cs typeface="Lora"/>
                <a:sym typeface="Lora"/>
              </a:rPr>
              <a:t>Health care providers follow requirements of their colleges, associations, and B.C. laws regarding in-person and virtual care.</a:t>
            </a:r>
            <a:endParaRPr sz="3600">
              <a:solidFill>
                <a:schemeClr val="tx1"/>
              </a:solidFill>
              <a:latin typeface="+mj-lt"/>
            </a:endParaRPr>
          </a:p>
          <a:p>
            <a:pPr marL="571500" lvl="0" indent="-571500" algn="l" rtl="0">
              <a:spcBef>
                <a:spcPts val="0"/>
              </a:spcBef>
              <a:spcAft>
                <a:spcPts val="0"/>
              </a:spcAft>
              <a:buClrTx/>
              <a:buSzPct val="110000"/>
              <a:buFont typeface="Arial" panose="020B0604020202020204" pitchFamily="34" charset="0"/>
              <a:buChar char="•"/>
            </a:pPr>
            <a:endParaRPr sz="3600">
              <a:solidFill>
                <a:schemeClr val="tx1"/>
              </a:solidFill>
              <a:latin typeface="+mj-lt"/>
            </a:endParaRPr>
          </a:p>
          <a:p>
            <a:pPr marL="603250" lvl="0" indent="-571500" algn="l" rtl="0">
              <a:spcBef>
                <a:spcPts val="0"/>
              </a:spcBef>
              <a:spcAft>
                <a:spcPts val="2400"/>
              </a:spcAft>
              <a:buClrTx/>
              <a:buSzPct val="110000"/>
              <a:buFont typeface="Arial" panose="020B0604020202020204" pitchFamily="34" charset="0"/>
              <a:buChar char="•"/>
            </a:pPr>
            <a:r>
              <a:rPr lang="en-US" sz="3600">
                <a:solidFill>
                  <a:schemeClr val="tx1"/>
                </a:solidFill>
                <a:latin typeface="+mj-lt"/>
                <a:ea typeface="Lora"/>
                <a:cs typeface="Lora"/>
                <a:sym typeface="Lora"/>
              </a:rPr>
              <a:t>For example, British Columbia Medical Association provides guidelines for physicians providing virtual care, including resources that:</a:t>
            </a:r>
            <a:endParaRPr sz="3600">
              <a:solidFill>
                <a:schemeClr val="tx1"/>
              </a:solidFill>
              <a:latin typeface="+mj-lt"/>
              <a:ea typeface="Lora"/>
              <a:cs typeface="Lora"/>
              <a:sym typeface="Lora"/>
            </a:endParaRPr>
          </a:p>
          <a:p>
            <a:pPr marL="1517650" lvl="0" indent="-571500">
              <a:spcAft>
                <a:spcPts val="1200"/>
              </a:spcAft>
              <a:buClr>
                <a:srgbClr val="695D46"/>
              </a:buClr>
              <a:buSzPct val="110000"/>
              <a:buFont typeface="Arial" panose="020B0604020202020204" pitchFamily="34" charset="0"/>
              <a:buChar char="•"/>
            </a:pPr>
            <a:r>
              <a:rPr lang="en-US" sz="3200">
                <a:solidFill>
                  <a:schemeClr val="tx1"/>
                </a:solidFill>
                <a:latin typeface="+mj-lt"/>
              </a:rPr>
              <a:t>Identify security safeguards to use when providing virtual care</a:t>
            </a:r>
          </a:p>
          <a:p>
            <a:pPr marL="1517650" lvl="0" indent="-571500">
              <a:spcAft>
                <a:spcPts val="1200"/>
              </a:spcAft>
              <a:buClr>
                <a:srgbClr val="695D46"/>
              </a:buClr>
              <a:buSzPct val="110000"/>
              <a:buFont typeface="Arial" panose="020B0604020202020204" pitchFamily="34" charset="0"/>
              <a:buChar char="•"/>
            </a:pPr>
            <a:r>
              <a:rPr lang="en-US" sz="3200">
                <a:solidFill>
                  <a:schemeClr val="tx1"/>
                </a:solidFill>
                <a:latin typeface="+mj-lt"/>
              </a:rPr>
              <a:t>Summarize the risks and benefits of using mobile devices to provide health care services</a:t>
            </a:r>
            <a:endParaRPr sz="3100">
              <a:latin typeface="Lora"/>
              <a:ea typeface="Lora"/>
              <a:cs typeface="Lora"/>
              <a:sym typeface="Lora"/>
            </a:endParaRPr>
          </a:p>
          <a:p>
            <a:pPr marL="0" lvl="0" indent="0" algn="l" rtl="0">
              <a:spcBef>
                <a:spcPts val="0"/>
              </a:spcBef>
              <a:spcAft>
                <a:spcPts val="0"/>
              </a:spcAft>
              <a:buNone/>
            </a:pPr>
            <a:endParaRPr sz="3100">
              <a:latin typeface="Lora"/>
              <a:ea typeface="Lora"/>
              <a:cs typeface="Lora"/>
              <a:sym typeface="Lora"/>
            </a:endParaRPr>
          </a:p>
        </p:txBody>
      </p:sp>
      <p:graphicFrame>
        <p:nvGraphicFramePr>
          <p:cNvPr id="5" name="Table 4">
            <a:extLst>
              <a:ext uri="{FF2B5EF4-FFF2-40B4-BE49-F238E27FC236}">
                <a16:creationId xmlns:a16="http://schemas.microsoft.com/office/drawing/2014/main" id="{B364C132-2735-7443-B460-8172AB069A3F}"/>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1364398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32"/>
          <p:cNvSpPr txBox="1"/>
          <p:nvPr/>
        </p:nvSpPr>
        <p:spPr>
          <a:xfrm>
            <a:off x="1028699" y="765019"/>
            <a:ext cx="12886083" cy="111667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7200">
                <a:solidFill>
                  <a:srgbClr val="034092"/>
                </a:solidFill>
                <a:latin typeface="+mj-lt"/>
                <a:ea typeface="Lora"/>
                <a:cs typeface="Lora"/>
                <a:sym typeface="Lora"/>
              </a:rPr>
              <a:t>Protecting Your Privacy</a:t>
            </a:r>
            <a:endParaRPr sz="7200">
              <a:latin typeface="+mj-lt"/>
            </a:endParaRPr>
          </a:p>
        </p:txBody>
      </p:sp>
      <p:sp>
        <p:nvSpPr>
          <p:cNvPr id="399" name="Google Shape;399;p32"/>
          <p:cNvSpPr txBox="1"/>
          <p:nvPr/>
        </p:nvSpPr>
        <p:spPr>
          <a:xfrm>
            <a:off x="1028699" y="2295651"/>
            <a:ext cx="15220765" cy="5989200"/>
          </a:xfrm>
          <a:prstGeom prst="rect">
            <a:avLst/>
          </a:prstGeom>
          <a:noFill/>
          <a:ln>
            <a:noFill/>
          </a:ln>
        </p:spPr>
        <p:txBody>
          <a:bodyPr spcFirstLastPara="1" wrap="square" lIns="91425" tIns="91425" rIns="91425" bIns="91425" anchor="t" anchorCtr="0">
            <a:noAutofit/>
          </a:bodyPr>
          <a:lstStyle/>
          <a:p>
            <a:pPr marL="603250" lvl="0" indent="-571500">
              <a:spcAft>
                <a:spcPts val="600"/>
              </a:spcAft>
              <a:buClrTx/>
              <a:buSzPct val="110000"/>
              <a:buFont typeface="Arial" panose="020B0604020202020204" pitchFamily="34" charset="0"/>
              <a:buChar char="•"/>
            </a:pPr>
            <a:r>
              <a:rPr lang="en-US" sz="3600">
                <a:solidFill>
                  <a:schemeClr val="tx1"/>
                </a:solidFill>
                <a:latin typeface="+mj-lt"/>
                <a:ea typeface="Lora"/>
                <a:cs typeface="Lora"/>
                <a:sym typeface="Lora"/>
              </a:rPr>
              <a:t>Health care providers follow requirements of their colleges, associations, and B.C. laws regarding in-person and virtual care.</a:t>
            </a:r>
            <a:endParaRPr sz="3600">
              <a:solidFill>
                <a:schemeClr val="tx1"/>
              </a:solidFill>
              <a:latin typeface="+mj-lt"/>
            </a:endParaRPr>
          </a:p>
          <a:p>
            <a:pPr marL="571500" lvl="0" indent="-571500" algn="l" rtl="0">
              <a:spcBef>
                <a:spcPts val="0"/>
              </a:spcBef>
              <a:spcAft>
                <a:spcPts val="0"/>
              </a:spcAft>
              <a:buClrTx/>
              <a:buSzPct val="110000"/>
              <a:buFont typeface="Arial" panose="020B0604020202020204" pitchFamily="34" charset="0"/>
              <a:buChar char="•"/>
            </a:pPr>
            <a:endParaRPr sz="3600">
              <a:solidFill>
                <a:schemeClr val="tx1"/>
              </a:solidFill>
              <a:latin typeface="+mj-lt"/>
            </a:endParaRPr>
          </a:p>
          <a:p>
            <a:pPr marL="603250" lvl="0" indent="-571500" algn="l" rtl="0">
              <a:spcBef>
                <a:spcPts val="0"/>
              </a:spcBef>
              <a:spcAft>
                <a:spcPts val="2400"/>
              </a:spcAft>
              <a:buClrTx/>
              <a:buSzPct val="110000"/>
              <a:buFont typeface="Arial" panose="020B0604020202020204" pitchFamily="34" charset="0"/>
              <a:buChar char="•"/>
            </a:pPr>
            <a:r>
              <a:rPr lang="en-US" sz="3600">
                <a:solidFill>
                  <a:schemeClr val="tx1"/>
                </a:solidFill>
                <a:latin typeface="+mj-lt"/>
                <a:ea typeface="Lora"/>
                <a:cs typeface="Lora"/>
                <a:sym typeface="Lora"/>
              </a:rPr>
              <a:t>For example, British Columbia Medical Association provides guidelines for physicians providing virtual care, including resources that:</a:t>
            </a:r>
            <a:endParaRPr sz="3600">
              <a:solidFill>
                <a:schemeClr val="tx1"/>
              </a:solidFill>
              <a:latin typeface="+mj-lt"/>
              <a:ea typeface="Lora"/>
              <a:cs typeface="Lora"/>
              <a:sym typeface="Lora"/>
            </a:endParaRPr>
          </a:p>
          <a:p>
            <a:pPr marL="1517650" lvl="0" indent="-571500">
              <a:spcAft>
                <a:spcPts val="1200"/>
              </a:spcAft>
              <a:buClr>
                <a:srgbClr val="695D46"/>
              </a:buClr>
              <a:buSzPct val="110000"/>
              <a:buFont typeface="Arial" panose="020B0604020202020204" pitchFamily="34" charset="0"/>
              <a:buChar char="•"/>
            </a:pPr>
            <a:r>
              <a:rPr lang="en-US" sz="3200">
                <a:solidFill>
                  <a:schemeClr val="tx1"/>
                </a:solidFill>
                <a:latin typeface="+mj-lt"/>
              </a:rPr>
              <a:t>Identify security safeguards to use when providing virtual care</a:t>
            </a:r>
          </a:p>
          <a:p>
            <a:pPr marL="1517650" lvl="0" indent="-571500">
              <a:spcAft>
                <a:spcPts val="1200"/>
              </a:spcAft>
              <a:buClr>
                <a:srgbClr val="695D46"/>
              </a:buClr>
              <a:buSzPct val="110000"/>
              <a:buFont typeface="Arial" panose="020B0604020202020204" pitchFamily="34" charset="0"/>
              <a:buChar char="•"/>
            </a:pPr>
            <a:r>
              <a:rPr lang="en-US" sz="3200">
                <a:solidFill>
                  <a:schemeClr val="tx1"/>
                </a:solidFill>
                <a:latin typeface="+mj-lt"/>
              </a:rPr>
              <a:t>Summarize the risks and benefits of using mobile devices to provide health care services</a:t>
            </a:r>
          </a:p>
          <a:p>
            <a:pPr marL="1517650" lvl="0" indent="-571500">
              <a:spcAft>
                <a:spcPts val="1200"/>
              </a:spcAft>
              <a:buClr>
                <a:srgbClr val="695D46"/>
              </a:buClr>
              <a:buSzPct val="110000"/>
              <a:buFont typeface="Arial" panose="020B0604020202020204" pitchFamily="34" charset="0"/>
              <a:buChar char="•"/>
            </a:pPr>
            <a:r>
              <a:rPr lang="en-US" sz="3200">
                <a:solidFill>
                  <a:schemeClr val="tx1"/>
                </a:solidFill>
                <a:latin typeface="+mj-lt"/>
              </a:rPr>
              <a:t>Identify requirements and best practices for using mobile devices </a:t>
            </a:r>
            <a:endParaRPr sz="3200">
              <a:latin typeface="+mj-lt"/>
              <a:ea typeface="Lora"/>
              <a:cs typeface="Lora"/>
              <a:sym typeface="Lora"/>
            </a:endParaRPr>
          </a:p>
          <a:p>
            <a:pPr marL="0" lvl="0" indent="0" algn="l" rtl="0">
              <a:spcBef>
                <a:spcPts val="0"/>
              </a:spcBef>
              <a:spcAft>
                <a:spcPts val="0"/>
              </a:spcAft>
              <a:buClr>
                <a:schemeClr val="dk1"/>
              </a:buClr>
              <a:buSzPts val="1100"/>
              <a:buFont typeface="Arial"/>
              <a:buNone/>
            </a:pPr>
            <a:endParaRPr sz="3100">
              <a:latin typeface="Lora"/>
              <a:ea typeface="Lora"/>
              <a:cs typeface="Lora"/>
              <a:sym typeface="Lora"/>
            </a:endParaRPr>
          </a:p>
          <a:p>
            <a:pPr marL="0" lvl="0" indent="0" algn="l" rtl="0">
              <a:spcBef>
                <a:spcPts val="0"/>
              </a:spcBef>
              <a:spcAft>
                <a:spcPts val="0"/>
              </a:spcAft>
              <a:buNone/>
            </a:pPr>
            <a:endParaRPr sz="3100">
              <a:latin typeface="Lora"/>
              <a:ea typeface="Lora"/>
              <a:cs typeface="Lora"/>
              <a:sym typeface="Lora"/>
            </a:endParaRPr>
          </a:p>
        </p:txBody>
      </p:sp>
      <p:graphicFrame>
        <p:nvGraphicFramePr>
          <p:cNvPr id="5" name="Table 4">
            <a:extLst>
              <a:ext uri="{FF2B5EF4-FFF2-40B4-BE49-F238E27FC236}">
                <a16:creationId xmlns:a16="http://schemas.microsoft.com/office/drawing/2014/main" id="{B364C132-2735-7443-B460-8172AB069A3F}"/>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376683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5385F4D-4A86-684A-AE0B-C22655B7DEE5}"/>
              </a:ext>
            </a:extLst>
          </p:cNvPr>
          <p:cNvGraphicFramePr>
            <a:graphicFrameLocks noGrp="1"/>
          </p:cNvGraphicFramePr>
          <p:nvPr>
            <p:extLst>
              <p:ext uri="{D42A27DB-BD31-4B8C-83A1-F6EECF244321}">
                <p14:modId xmlns:p14="http://schemas.microsoft.com/office/powerpoint/2010/main" val="1802906055"/>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71;p24">
            <a:extLst>
              <a:ext uri="{FF2B5EF4-FFF2-40B4-BE49-F238E27FC236}">
                <a16:creationId xmlns:a16="http://schemas.microsoft.com/office/drawing/2014/main" id="{0AA7852E-D848-4918-812D-1668C79B2D9A}"/>
              </a:ext>
            </a:extLst>
          </p:cNvPr>
          <p:cNvSpPr txBox="1"/>
          <p:nvPr/>
        </p:nvSpPr>
        <p:spPr>
          <a:xfrm>
            <a:off x="1469613" y="999338"/>
            <a:ext cx="13664697" cy="1537385"/>
          </a:xfrm>
          <a:prstGeom prst="rect">
            <a:avLst/>
          </a:prstGeom>
          <a:noFill/>
          <a:ln>
            <a:noFill/>
          </a:ln>
        </p:spPr>
        <p:txBody>
          <a:bodyPr spcFirstLastPara="1" wrap="square" lIns="0" tIns="0" rIns="0" bIns="0" anchor="t" anchorCtr="0">
            <a:noAutofit/>
          </a:bodyPr>
          <a:lstStyle/>
          <a:p>
            <a:pPr lvl="0">
              <a:lnSpc>
                <a:spcPct val="140011"/>
              </a:lnSpc>
            </a:pPr>
            <a:r>
              <a:rPr lang="en-US" sz="7000" b="1">
                <a:solidFill>
                  <a:srgbClr val="FFFFFF"/>
                </a:solidFill>
                <a:sym typeface="Lora"/>
              </a:rPr>
              <a:t>Summary:</a:t>
            </a:r>
          </a:p>
        </p:txBody>
      </p:sp>
      <p:pic>
        <p:nvPicPr>
          <p:cNvPr id="2050" name="Picture 2" descr="Online Consultation, Virtual, Laptop, Doctor, Screen">
            <a:extLst>
              <a:ext uri="{FF2B5EF4-FFF2-40B4-BE49-F238E27FC236}">
                <a16:creationId xmlns:a16="http://schemas.microsoft.com/office/drawing/2014/main" id="{A365280A-E003-4B08-8BCA-92160C778A3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7910" y="2901045"/>
            <a:ext cx="7492180" cy="5712015"/>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D98EEC0-D556-4889-A5C5-0FF862AA7272}"/>
              </a:ext>
            </a:extLst>
          </p:cNvPr>
          <p:cNvSpPr/>
          <p:nvPr/>
        </p:nvSpPr>
        <p:spPr>
          <a:xfrm>
            <a:off x="11010406" y="8275787"/>
            <a:ext cx="1895071" cy="307777"/>
          </a:xfrm>
          <a:prstGeom prst="rect">
            <a:avLst/>
          </a:prstGeom>
        </p:spPr>
        <p:txBody>
          <a:bodyPr wrap="none">
            <a:spAutoFit/>
          </a:bodyPr>
          <a:lstStyle/>
          <a:p>
            <a:r>
              <a:rPr lang="en-US">
                <a:solidFill>
                  <a:schemeClr val="bg1">
                    <a:lumMod val="65000"/>
                  </a:schemeClr>
                </a:solidFill>
              </a:rPr>
              <a:t>(Kamleshverm, 2021)</a:t>
            </a:r>
          </a:p>
        </p:txBody>
      </p:sp>
    </p:spTree>
    <p:extLst>
      <p:ext uri="{BB962C8B-B14F-4D97-AF65-F5344CB8AC3E}">
        <p14:creationId xmlns:p14="http://schemas.microsoft.com/office/powerpoint/2010/main" val="1840153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9" name="Picture 38">
            <a:extLst>
              <a:ext uri="{FF2B5EF4-FFF2-40B4-BE49-F238E27FC236}">
                <a16:creationId xmlns:a16="http://schemas.microsoft.com/office/drawing/2014/main" id="{AF29DFBD-D292-46D8-A940-58E43F52BEF0}"/>
              </a:ext>
            </a:extLst>
          </p:cNvPr>
          <p:cNvPicPr>
            <a:picLocks noChangeAspect="1"/>
          </p:cNvPicPr>
          <p:nvPr/>
        </p:nvPicPr>
        <p:blipFill>
          <a:blip r:embed="rId3"/>
          <a:stretch>
            <a:fillRect/>
          </a:stretch>
        </p:blipFill>
        <p:spPr>
          <a:xfrm>
            <a:off x="14387278" y="4040961"/>
            <a:ext cx="2838846" cy="1066949"/>
          </a:xfrm>
          <a:prstGeom prst="rect">
            <a:avLst/>
          </a:prstGeom>
          <a:ln>
            <a:solidFill>
              <a:schemeClr val="tx1">
                <a:lumMod val="75000"/>
                <a:lumOff val="25000"/>
              </a:schemeClr>
            </a:solidFill>
          </a:ln>
        </p:spPr>
      </p:pic>
      <p:sp>
        <p:nvSpPr>
          <p:cNvPr id="378" name="Google Shape;378;p31"/>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rtl="0">
              <a:lnSpc>
                <a:spcPct val="110000"/>
              </a:lnSpc>
              <a:spcBef>
                <a:spcPts val="0"/>
              </a:spcBef>
              <a:spcAft>
                <a:spcPts val="0"/>
              </a:spcAft>
              <a:buNone/>
            </a:pPr>
            <a:r>
              <a:rPr lang="en-US" sz="7200">
                <a:solidFill>
                  <a:srgbClr val="034092"/>
                </a:solidFill>
                <a:latin typeface="+mj-lt"/>
                <a:ea typeface="Lora"/>
                <a:cs typeface="Lora"/>
                <a:sym typeface="Lora"/>
              </a:rPr>
              <a:t>Summary</a:t>
            </a:r>
            <a:endParaRPr sz="7200">
              <a:latin typeface="+mj-lt"/>
            </a:endParaRPr>
          </a:p>
        </p:txBody>
      </p:sp>
      <p:sp>
        <p:nvSpPr>
          <p:cNvPr id="8" name="Google Shape;385;p31">
            <a:extLst>
              <a:ext uri="{FF2B5EF4-FFF2-40B4-BE49-F238E27FC236}">
                <a16:creationId xmlns:a16="http://schemas.microsoft.com/office/drawing/2014/main" id="{DE21E026-1472-9248-B9B0-ACF953F9BD98}"/>
              </a:ext>
            </a:extLst>
          </p:cNvPr>
          <p:cNvSpPr txBox="1"/>
          <p:nvPr/>
        </p:nvSpPr>
        <p:spPr>
          <a:xfrm>
            <a:off x="496957" y="2258456"/>
            <a:ext cx="12277536" cy="1340153"/>
          </a:xfrm>
          <a:prstGeom prst="rect">
            <a:avLst/>
          </a:prstGeom>
          <a:noFill/>
          <a:ln>
            <a:noFill/>
          </a:ln>
        </p:spPr>
        <p:txBody>
          <a:bodyPr spcFirstLastPara="1" wrap="square" lIns="0" tIns="0" rIns="0" bIns="0" anchor="t" anchorCtr="0">
            <a:noAutofit/>
          </a:bodyPr>
          <a:lstStyle/>
          <a:p>
            <a:pPr marL="542925" lvl="1">
              <a:lnSpc>
                <a:spcPct val="120000"/>
              </a:lnSpc>
              <a:spcAft>
                <a:spcPts val="600"/>
              </a:spcAft>
              <a:buClr>
                <a:srgbClr val="434343"/>
              </a:buClr>
              <a:buSzPct val="110000"/>
            </a:pPr>
            <a:r>
              <a:rPr lang="en-CA" sz="4000" b="1">
                <a:solidFill>
                  <a:schemeClr val="tx1"/>
                </a:solidFill>
                <a:latin typeface="+mj-lt"/>
              </a:rPr>
              <a:t>You can access virtual care through:</a:t>
            </a:r>
            <a:endParaRPr sz="4000" b="1">
              <a:solidFill>
                <a:schemeClr val="tx1"/>
              </a:solidFill>
              <a:latin typeface="+mj-lt"/>
            </a:endParaRPr>
          </a:p>
          <a:p>
            <a:pPr marL="457200" marR="0" lvl="0" indent="0" algn="l" rtl="0">
              <a:lnSpc>
                <a:spcPct val="150016"/>
              </a:lnSpc>
              <a:spcBef>
                <a:spcPts val="0"/>
              </a:spcBef>
              <a:spcAft>
                <a:spcPts val="0"/>
              </a:spcAft>
              <a:buNone/>
            </a:pPr>
            <a:endParaRPr sz="2250">
              <a:solidFill>
                <a:srgbClr val="434343"/>
              </a:solidFill>
              <a:latin typeface="+mj-lt"/>
            </a:endParaRPr>
          </a:p>
        </p:txBody>
      </p:sp>
      <p:graphicFrame>
        <p:nvGraphicFramePr>
          <p:cNvPr id="5" name="Table 4">
            <a:extLst>
              <a:ext uri="{FF2B5EF4-FFF2-40B4-BE49-F238E27FC236}">
                <a16:creationId xmlns:a16="http://schemas.microsoft.com/office/drawing/2014/main" id="{16EE3B0A-217B-1144-AD2B-4F473E00970F}"/>
              </a:ext>
            </a:extLst>
          </p:cNvPr>
          <p:cNvGraphicFramePr>
            <a:graphicFrameLocks noGrp="1"/>
          </p:cNvGraphicFramePr>
          <p:nvPr>
            <p:extLst>
              <p:ext uri="{D42A27DB-BD31-4B8C-83A1-F6EECF244321}">
                <p14:modId xmlns:p14="http://schemas.microsoft.com/office/powerpoint/2010/main" val="3693058704"/>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34" name="Rectangle 33">
            <a:extLst>
              <a:ext uri="{FF2B5EF4-FFF2-40B4-BE49-F238E27FC236}">
                <a16:creationId xmlns:a16="http://schemas.microsoft.com/office/drawing/2014/main" id="{7E4F429A-8843-47A9-818F-FD167EA65670}"/>
              </a:ext>
            </a:extLst>
          </p:cNvPr>
          <p:cNvSpPr/>
          <p:nvPr/>
        </p:nvSpPr>
        <p:spPr>
          <a:xfrm>
            <a:off x="10406655" y="6580583"/>
            <a:ext cx="3438431" cy="1415772"/>
          </a:xfrm>
          <a:prstGeom prst="rect">
            <a:avLst/>
          </a:prstGeom>
        </p:spPr>
        <p:txBody>
          <a:bodyPr wrap="square">
            <a:spAutoFit/>
          </a:bodyPr>
          <a:lstStyle/>
          <a:p>
            <a:r>
              <a:rPr lang="en-US" sz="3600" dirty="0">
                <a:ea typeface="Lora"/>
                <a:cs typeface="Lora"/>
                <a:sym typeface="Lora"/>
              </a:rPr>
              <a:t>UPCC and Walk-in Clinics</a:t>
            </a:r>
          </a:p>
          <a:p>
            <a:endParaRPr lang="en-US" dirty="0"/>
          </a:p>
        </p:txBody>
      </p:sp>
      <p:sp>
        <p:nvSpPr>
          <p:cNvPr id="35" name="Rectangle 34">
            <a:extLst>
              <a:ext uri="{FF2B5EF4-FFF2-40B4-BE49-F238E27FC236}">
                <a16:creationId xmlns:a16="http://schemas.microsoft.com/office/drawing/2014/main" id="{BFAD08C8-71D8-4E91-B26F-84BDCC60BC06}"/>
              </a:ext>
            </a:extLst>
          </p:cNvPr>
          <p:cNvSpPr/>
          <p:nvPr/>
        </p:nvSpPr>
        <p:spPr>
          <a:xfrm>
            <a:off x="739860" y="3974273"/>
            <a:ext cx="7150534" cy="1200329"/>
          </a:xfrm>
          <a:prstGeom prst="rect">
            <a:avLst/>
          </a:prstGeom>
        </p:spPr>
        <p:txBody>
          <a:bodyPr wrap="square">
            <a:spAutoFit/>
          </a:bodyPr>
          <a:lstStyle/>
          <a:p>
            <a:r>
              <a:rPr lang="en-US" sz="3500">
                <a:ea typeface="Lora"/>
                <a:cs typeface="Lora"/>
                <a:sym typeface="Lora"/>
              </a:rPr>
              <a:t>Family Physicians </a:t>
            </a:r>
            <a:br>
              <a:rPr lang="en-US" sz="3500">
                <a:ea typeface="Lora"/>
                <a:cs typeface="Lora"/>
                <a:sym typeface="Lora"/>
              </a:rPr>
            </a:br>
            <a:r>
              <a:rPr lang="en-US" sz="3500">
                <a:ea typeface="Lora"/>
                <a:cs typeface="Lora"/>
                <a:sym typeface="Lora"/>
              </a:rPr>
              <a:t>(or other Primary Care Providers)</a:t>
            </a:r>
          </a:p>
        </p:txBody>
      </p:sp>
      <p:sp>
        <p:nvSpPr>
          <p:cNvPr id="36" name="Rectangle 35">
            <a:extLst>
              <a:ext uri="{FF2B5EF4-FFF2-40B4-BE49-F238E27FC236}">
                <a16:creationId xmlns:a16="http://schemas.microsoft.com/office/drawing/2014/main" id="{CD968273-0D6F-4467-B3EE-E188775C771E}"/>
              </a:ext>
            </a:extLst>
          </p:cNvPr>
          <p:cNvSpPr/>
          <p:nvPr/>
        </p:nvSpPr>
        <p:spPr>
          <a:xfrm>
            <a:off x="10396102" y="3974273"/>
            <a:ext cx="4333147" cy="1200329"/>
          </a:xfrm>
          <a:prstGeom prst="rect">
            <a:avLst/>
          </a:prstGeom>
        </p:spPr>
        <p:txBody>
          <a:bodyPr wrap="square">
            <a:spAutoFit/>
          </a:bodyPr>
          <a:lstStyle/>
          <a:p>
            <a:r>
              <a:rPr lang="en-US" sz="3600">
                <a:ea typeface="Lora"/>
                <a:cs typeface="Lora"/>
                <a:sym typeface="Lora"/>
              </a:rPr>
              <a:t>Pathways Medical Care Directory</a:t>
            </a:r>
          </a:p>
        </p:txBody>
      </p:sp>
      <p:sp>
        <p:nvSpPr>
          <p:cNvPr id="37" name="Rectangle 36">
            <a:extLst>
              <a:ext uri="{FF2B5EF4-FFF2-40B4-BE49-F238E27FC236}">
                <a16:creationId xmlns:a16="http://schemas.microsoft.com/office/drawing/2014/main" id="{6D5DD122-359A-4EB6-8E9D-E8B4192921AD}"/>
              </a:ext>
            </a:extLst>
          </p:cNvPr>
          <p:cNvSpPr/>
          <p:nvPr/>
        </p:nvSpPr>
        <p:spPr>
          <a:xfrm>
            <a:off x="739861" y="6718950"/>
            <a:ext cx="4053366" cy="1200329"/>
          </a:xfrm>
          <a:prstGeom prst="rect">
            <a:avLst/>
          </a:prstGeom>
        </p:spPr>
        <p:txBody>
          <a:bodyPr wrap="square">
            <a:spAutoFit/>
          </a:bodyPr>
          <a:lstStyle/>
          <a:p>
            <a:r>
              <a:rPr lang="en-US" sz="3600">
                <a:ea typeface="Lora"/>
                <a:cs typeface="Lora"/>
                <a:sym typeface="Lora"/>
              </a:rPr>
              <a:t>HealthLink B.C. Directory</a:t>
            </a:r>
          </a:p>
        </p:txBody>
      </p:sp>
      <p:pic>
        <p:nvPicPr>
          <p:cNvPr id="38" name="Graphic 37" descr="Doctor">
            <a:extLst>
              <a:ext uri="{FF2B5EF4-FFF2-40B4-BE49-F238E27FC236}">
                <a16:creationId xmlns:a16="http://schemas.microsoft.com/office/drawing/2014/main" id="{001901F0-820B-4A50-9162-1B0EA1EAFB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778" y="3361118"/>
            <a:ext cx="2426637" cy="2426637"/>
          </a:xfrm>
          <a:prstGeom prst="rect">
            <a:avLst/>
          </a:prstGeom>
        </p:spPr>
      </p:pic>
      <p:pic>
        <p:nvPicPr>
          <p:cNvPr id="6" name="Picture 5">
            <a:extLst>
              <a:ext uri="{FF2B5EF4-FFF2-40B4-BE49-F238E27FC236}">
                <a16:creationId xmlns:a16="http://schemas.microsoft.com/office/drawing/2014/main" id="{187A53A8-94A3-43A2-BBA0-58B832315B60}"/>
              </a:ext>
            </a:extLst>
          </p:cNvPr>
          <p:cNvPicPr>
            <a:picLocks noChangeAspect="1"/>
          </p:cNvPicPr>
          <p:nvPr/>
        </p:nvPicPr>
        <p:blipFill>
          <a:blip r:embed="rId6"/>
          <a:stretch>
            <a:fillRect/>
          </a:stretch>
        </p:blipFill>
        <p:spPr>
          <a:xfrm>
            <a:off x="4699074" y="6718950"/>
            <a:ext cx="3467584" cy="1095528"/>
          </a:xfrm>
          <a:prstGeom prst="rect">
            <a:avLst/>
          </a:prstGeom>
        </p:spPr>
      </p:pic>
      <p:pic>
        <p:nvPicPr>
          <p:cNvPr id="41" name="Graphic 40" descr="Schoolhouse">
            <a:extLst>
              <a:ext uri="{FF2B5EF4-FFF2-40B4-BE49-F238E27FC236}">
                <a16:creationId xmlns:a16="http://schemas.microsoft.com/office/drawing/2014/main" id="{1CBBE10C-F38E-40DE-BB15-60871DC898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07237" y="6126871"/>
            <a:ext cx="2123536" cy="2123536"/>
          </a:xfrm>
          <a:prstGeom prst="rect">
            <a:avLst/>
          </a:prstGeom>
        </p:spPr>
      </p:pic>
      <p:sp>
        <p:nvSpPr>
          <p:cNvPr id="42" name="Rectangle 41">
            <a:extLst>
              <a:ext uri="{FF2B5EF4-FFF2-40B4-BE49-F238E27FC236}">
                <a16:creationId xmlns:a16="http://schemas.microsoft.com/office/drawing/2014/main" id="{00F4122A-4214-44D7-A824-CB2162C6A586}"/>
              </a:ext>
            </a:extLst>
          </p:cNvPr>
          <p:cNvSpPr/>
          <p:nvPr/>
        </p:nvSpPr>
        <p:spPr>
          <a:xfrm>
            <a:off x="634181" y="3598609"/>
            <a:ext cx="9026013" cy="208591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D57094F-0709-47F3-905D-3B2539CE95BE}"/>
              </a:ext>
            </a:extLst>
          </p:cNvPr>
          <p:cNvSpPr/>
          <p:nvPr/>
        </p:nvSpPr>
        <p:spPr>
          <a:xfrm>
            <a:off x="594856" y="6302476"/>
            <a:ext cx="9065338" cy="208591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CD26EEB-4E72-4F14-90E1-57296F356168}"/>
              </a:ext>
            </a:extLst>
          </p:cNvPr>
          <p:cNvSpPr/>
          <p:nvPr/>
        </p:nvSpPr>
        <p:spPr>
          <a:xfrm>
            <a:off x="10146890" y="3576889"/>
            <a:ext cx="7742904" cy="208591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08C4975-DAB9-419F-BF9B-F342289F4D62}"/>
              </a:ext>
            </a:extLst>
          </p:cNvPr>
          <p:cNvSpPr/>
          <p:nvPr/>
        </p:nvSpPr>
        <p:spPr>
          <a:xfrm>
            <a:off x="10146890" y="6313782"/>
            <a:ext cx="7742904" cy="208591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001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4" name="Google Shape;384;p31"/>
          <p:cNvSpPr txBox="1"/>
          <p:nvPr/>
        </p:nvSpPr>
        <p:spPr>
          <a:xfrm>
            <a:off x="982674" y="2289647"/>
            <a:ext cx="16612598" cy="847500"/>
          </a:xfrm>
          <a:prstGeom prst="rect">
            <a:avLst/>
          </a:prstGeom>
          <a:noFill/>
          <a:ln>
            <a:noFill/>
          </a:ln>
        </p:spPr>
        <p:txBody>
          <a:bodyPr spcFirstLastPara="1" wrap="square" lIns="0" tIns="0" rIns="0" bIns="0" anchor="t" anchorCtr="0">
            <a:noAutofit/>
          </a:bodyPr>
          <a:lstStyle/>
          <a:p>
            <a:pPr marL="31750" marR="0" lvl="0" algn="l" rtl="0">
              <a:spcBef>
                <a:spcPts val="0"/>
              </a:spcBef>
              <a:spcAft>
                <a:spcPts val="0"/>
              </a:spcAft>
              <a:buClr>
                <a:schemeClr val="dk2"/>
              </a:buClr>
              <a:buSzPct val="110000"/>
            </a:pPr>
            <a:r>
              <a:rPr lang="en-US" sz="3600" b="1">
                <a:solidFill>
                  <a:schemeClr val="tx1"/>
                </a:solidFill>
                <a:latin typeface="+mj-lt"/>
                <a:ea typeface="Lora"/>
                <a:cs typeface="Lora"/>
                <a:sym typeface="Lora"/>
              </a:rPr>
              <a:t>For any health issue usually addressed by your primary care provider:</a:t>
            </a:r>
            <a:endParaRPr sz="3600" b="1">
              <a:solidFill>
                <a:schemeClr val="tx1"/>
              </a:solidFill>
              <a:latin typeface="+mj-lt"/>
            </a:endParaRPr>
          </a:p>
        </p:txBody>
      </p:sp>
      <p:sp>
        <p:nvSpPr>
          <p:cNvPr id="385" name="Google Shape;385;p31"/>
          <p:cNvSpPr txBox="1"/>
          <p:nvPr/>
        </p:nvSpPr>
        <p:spPr>
          <a:xfrm>
            <a:off x="1031665" y="3727558"/>
            <a:ext cx="12522104" cy="5755651"/>
          </a:xfrm>
          <a:prstGeom prst="rect">
            <a:avLst/>
          </a:prstGeom>
          <a:noFill/>
          <a:ln>
            <a:noFill/>
          </a:ln>
        </p:spPr>
        <p:txBody>
          <a:bodyPr spcFirstLastPara="1" wrap="square" lIns="0" tIns="0" rIns="0" bIns="0" anchor="t" anchorCtr="0">
            <a:noAutofit/>
          </a:bodyPr>
          <a:lstStyle/>
          <a:p>
            <a:pPr marL="1000125" lvl="1" indent="-457200">
              <a:spcAft>
                <a:spcPts val="4800"/>
              </a:spcAft>
              <a:buClr>
                <a:srgbClr val="434343"/>
              </a:buClr>
              <a:buSzPct val="110000"/>
              <a:buFont typeface="Arial" panose="020B0604020202020204" pitchFamily="34" charset="0"/>
              <a:buChar char="•"/>
            </a:pPr>
            <a:r>
              <a:rPr lang="en-US" sz="3600">
                <a:solidFill>
                  <a:schemeClr val="tx1"/>
                </a:solidFill>
                <a:latin typeface="+mj-lt"/>
              </a:rPr>
              <a:t>Call or email to book an appointment with your provider</a:t>
            </a:r>
          </a:p>
          <a:p>
            <a:pPr marL="457200" marR="0" lvl="0" indent="0" algn="l" rtl="0">
              <a:spcBef>
                <a:spcPts val="0"/>
              </a:spcBef>
              <a:spcAft>
                <a:spcPts val="0"/>
              </a:spcAft>
              <a:buNone/>
            </a:pPr>
            <a:endParaRPr sz="2250">
              <a:solidFill>
                <a:srgbClr val="434343"/>
              </a:solidFill>
              <a:latin typeface="+mj-lt"/>
            </a:endParaRPr>
          </a:p>
        </p:txBody>
      </p:sp>
      <p:graphicFrame>
        <p:nvGraphicFramePr>
          <p:cNvPr id="7" name="Table 6">
            <a:extLst>
              <a:ext uri="{FF2B5EF4-FFF2-40B4-BE49-F238E27FC236}">
                <a16:creationId xmlns:a16="http://schemas.microsoft.com/office/drawing/2014/main" id="{E96145C9-E820-1743-8C11-01F34E998154}"/>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rtl="0">
              <a:lnSpc>
                <a:spcPct val="110000"/>
              </a:lnSpc>
              <a:spcBef>
                <a:spcPts val="0"/>
              </a:spcBef>
              <a:spcAft>
                <a:spcPts val="0"/>
              </a:spcAft>
              <a:buNone/>
            </a:pPr>
            <a:r>
              <a:rPr lang="en-US" sz="7200">
                <a:solidFill>
                  <a:srgbClr val="034092"/>
                </a:solidFill>
                <a:latin typeface="+mj-lt"/>
                <a:ea typeface="Lora"/>
                <a:cs typeface="Lora"/>
                <a:sym typeface="Lora"/>
              </a:rPr>
              <a:t>Summary</a:t>
            </a:r>
            <a:endParaRPr sz="7200">
              <a:latin typeface="+mj-lt"/>
            </a:endParaRPr>
          </a:p>
        </p:txBody>
      </p:sp>
      <p:pic>
        <p:nvPicPr>
          <p:cNvPr id="8" name="Graphic 7" descr="Daily calendar">
            <a:extLst>
              <a:ext uri="{FF2B5EF4-FFF2-40B4-BE49-F238E27FC236}">
                <a16:creationId xmlns:a16="http://schemas.microsoft.com/office/drawing/2014/main" id="{AC0882D2-5A44-4F9C-A99E-512C6DA3C1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03365" y="3283343"/>
            <a:ext cx="1387846" cy="1387846"/>
          </a:xfrm>
          <a:prstGeom prst="rect">
            <a:avLst/>
          </a:prstGeom>
        </p:spPr>
      </p:pic>
    </p:spTree>
    <p:extLst>
      <p:ext uri="{BB962C8B-B14F-4D97-AF65-F5344CB8AC3E}">
        <p14:creationId xmlns:p14="http://schemas.microsoft.com/office/powerpoint/2010/main" val="3384189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4" name="Google Shape;384;p31"/>
          <p:cNvSpPr txBox="1"/>
          <p:nvPr/>
        </p:nvSpPr>
        <p:spPr>
          <a:xfrm>
            <a:off x="982674" y="2289647"/>
            <a:ext cx="16612598" cy="847500"/>
          </a:xfrm>
          <a:prstGeom prst="rect">
            <a:avLst/>
          </a:prstGeom>
          <a:noFill/>
          <a:ln>
            <a:noFill/>
          </a:ln>
        </p:spPr>
        <p:txBody>
          <a:bodyPr spcFirstLastPara="1" wrap="square" lIns="0" tIns="0" rIns="0" bIns="0" anchor="t" anchorCtr="0">
            <a:noAutofit/>
          </a:bodyPr>
          <a:lstStyle/>
          <a:p>
            <a:pPr marL="31750" marR="0" lvl="0" algn="l" rtl="0">
              <a:spcBef>
                <a:spcPts val="0"/>
              </a:spcBef>
              <a:spcAft>
                <a:spcPts val="0"/>
              </a:spcAft>
              <a:buClr>
                <a:schemeClr val="dk2"/>
              </a:buClr>
              <a:buSzPct val="110000"/>
            </a:pPr>
            <a:r>
              <a:rPr lang="en-US" sz="3600" b="1">
                <a:solidFill>
                  <a:schemeClr val="tx1"/>
                </a:solidFill>
                <a:latin typeface="+mj-lt"/>
                <a:ea typeface="Lora"/>
                <a:cs typeface="Lora"/>
                <a:sym typeface="Lora"/>
              </a:rPr>
              <a:t>For any health issue usually addressed by your primary care provider:</a:t>
            </a:r>
            <a:endParaRPr sz="3600" b="1">
              <a:solidFill>
                <a:schemeClr val="tx1"/>
              </a:solidFill>
              <a:latin typeface="+mj-lt"/>
            </a:endParaRPr>
          </a:p>
        </p:txBody>
      </p:sp>
      <p:sp>
        <p:nvSpPr>
          <p:cNvPr id="385" name="Google Shape;385;p31"/>
          <p:cNvSpPr txBox="1"/>
          <p:nvPr/>
        </p:nvSpPr>
        <p:spPr>
          <a:xfrm>
            <a:off x="1031665" y="3727558"/>
            <a:ext cx="12522104" cy="5755651"/>
          </a:xfrm>
          <a:prstGeom prst="rect">
            <a:avLst/>
          </a:prstGeom>
          <a:noFill/>
          <a:ln>
            <a:noFill/>
          </a:ln>
        </p:spPr>
        <p:txBody>
          <a:bodyPr spcFirstLastPara="1" wrap="square" lIns="0" tIns="0" rIns="0" bIns="0" anchor="t" anchorCtr="0">
            <a:noAutofit/>
          </a:bodyPr>
          <a:lstStyle/>
          <a:p>
            <a:pPr marL="1000125" lvl="1" indent="-457200">
              <a:spcAft>
                <a:spcPts val="4800"/>
              </a:spcAft>
              <a:buClr>
                <a:srgbClr val="434343"/>
              </a:buClr>
              <a:buSzPct val="110000"/>
              <a:buFont typeface="Arial" panose="020B0604020202020204" pitchFamily="34" charset="0"/>
              <a:buChar char="•"/>
            </a:pPr>
            <a:r>
              <a:rPr lang="en-US" sz="3600">
                <a:solidFill>
                  <a:schemeClr val="tx1"/>
                </a:solidFill>
                <a:latin typeface="+mj-lt"/>
              </a:rPr>
              <a:t>Call or email to book an appointment with your provider</a:t>
            </a:r>
          </a:p>
          <a:p>
            <a:pPr marL="1000125" lvl="1" indent="-457200">
              <a:spcAft>
                <a:spcPts val="4800"/>
              </a:spcAft>
              <a:buClr>
                <a:srgbClr val="434343"/>
              </a:buClr>
              <a:buSzPct val="110000"/>
              <a:buFont typeface="Arial" panose="020B0604020202020204" pitchFamily="34" charset="0"/>
              <a:buChar char="•"/>
            </a:pPr>
            <a:r>
              <a:rPr lang="en-US" sz="3600">
                <a:solidFill>
                  <a:schemeClr val="tx1"/>
                </a:solidFill>
                <a:latin typeface="+mj-lt"/>
              </a:rPr>
              <a:t>If virtual care is offered, your provider will share details on how to join your appointment (for example, clicking a link or receiving a phone call from your doctor)</a:t>
            </a:r>
          </a:p>
          <a:p>
            <a:pPr marL="457200" marR="0" lvl="0" indent="0" algn="l" rtl="0">
              <a:spcBef>
                <a:spcPts val="0"/>
              </a:spcBef>
              <a:spcAft>
                <a:spcPts val="0"/>
              </a:spcAft>
              <a:buNone/>
            </a:pPr>
            <a:endParaRPr sz="2250">
              <a:solidFill>
                <a:srgbClr val="434343"/>
              </a:solidFill>
              <a:latin typeface="+mj-lt"/>
            </a:endParaRPr>
          </a:p>
        </p:txBody>
      </p:sp>
      <p:graphicFrame>
        <p:nvGraphicFramePr>
          <p:cNvPr id="7" name="Table 6">
            <a:extLst>
              <a:ext uri="{FF2B5EF4-FFF2-40B4-BE49-F238E27FC236}">
                <a16:creationId xmlns:a16="http://schemas.microsoft.com/office/drawing/2014/main" id="{E96145C9-E820-1743-8C11-01F34E998154}"/>
              </a:ext>
            </a:extLst>
          </p:cNvPr>
          <p:cNvGraphicFramePr>
            <a:graphicFrameLocks noGrp="1"/>
          </p:cNvGraphicFramePr>
          <p:nvPr>
            <p:extLst>
              <p:ext uri="{D42A27DB-BD31-4B8C-83A1-F6EECF244321}">
                <p14:modId xmlns:p14="http://schemas.microsoft.com/office/powerpoint/2010/main" val="1563837802"/>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rtl="0">
              <a:lnSpc>
                <a:spcPct val="110000"/>
              </a:lnSpc>
              <a:spcBef>
                <a:spcPts val="0"/>
              </a:spcBef>
              <a:spcAft>
                <a:spcPts val="0"/>
              </a:spcAft>
              <a:buNone/>
            </a:pPr>
            <a:r>
              <a:rPr lang="en-US" sz="7200">
                <a:solidFill>
                  <a:srgbClr val="034092"/>
                </a:solidFill>
                <a:latin typeface="+mj-lt"/>
                <a:ea typeface="Lora"/>
                <a:cs typeface="Lora"/>
                <a:sym typeface="Lora"/>
              </a:rPr>
              <a:t>Summary</a:t>
            </a:r>
            <a:endParaRPr sz="7200">
              <a:latin typeface="+mj-lt"/>
            </a:endParaRPr>
          </a:p>
        </p:txBody>
      </p:sp>
      <p:pic>
        <p:nvPicPr>
          <p:cNvPr id="8" name="Graphic 7" descr="Daily calendar">
            <a:extLst>
              <a:ext uri="{FF2B5EF4-FFF2-40B4-BE49-F238E27FC236}">
                <a16:creationId xmlns:a16="http://schemas.microsoft.com/office/drawing/2014/main" id="{18E1E6F3-CB0D-4944-A212-534BAE479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03365" y="3283343"/>
            <a:ext cx="1387846" cy="1387846"/>
          </a:xfrm>
          <a:prstGeom prst="rect">
            <a:avLst/>
          </a:prstGeom>
        </p:spPr>
      </p:pic>
      <p:pic>
        <p:nvPicPr>
          <p:cNvPr id="9" name="Graphic 8" descr="Receiver">
            <a:extLst>
              <a:ext uri="{FF2B5EF4-FFF2-40B4-BE49-F238E27FC236}">
                <a16:creationId xmlns:a16="http://schemas.microsoft.com/office/drawing/2014/main" id="{DC0DBE00-1B41-4C53-86CA-8C7618E471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17737" y="5080728"/>
            <a:ext cx="1494471" cy="149447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4" name="Google Shape;384;p31"/>
          <p:cNvSpPr txBox="1"/>
          <p:nvPr/>
        </p:nvSpPr>
        <p:spPr>
          <a:xfrm>
            <a:off x="982674" y="2289647"/>
            <a:ext cx="16612598" cy="847500"/>
          </a:xfrm>
          <a:prstGeom prst="rect">
            <a:avLst/>
          </a:prstGeom>
          <a:noFill/>
          <a:ln>
            <a:noFill/>
          </a:ln>
        </p:spPr>
        <p:txBody>
          <a:bodyPr spcFirstLastPara="1" wrap="square" lIns="0" tIns="0" rIns="0" bIns="0" anchor="t" anchorCtr="0">
            <a:noAutofit/>
          </a:bodyPr>
          <a:lstStyle/>
          <a:p>
            <a:pPr marL="31750" marR="0" lvl="0" algn="l" rtl="0">
              <a:spcBef>
                <a:spcPts val="0"/>
              </a:spcBef>
              <a:spcAft>
                <a:spcPts val="0"/>
              </a:spcAft>
              <a:buClr>
                <a:schemeClr val="dk2"/>
              </a:buClr>
              <a:buSzPct val="110000"/>
            </a:pPr>
            <a:r>
              <a:rPr lang="en-US" sz="3600" b="1">
                <a:solidFill>
                  <a:schemeClr val="tx1"/>
                </a:solidFill>
                <a:latin typeface="+mj-lt"/>
                <a:ea typeface="Lora"/>
                <a:cs typeface="Lora"/>
                <a:sym typeface="Lora"/>
              </a:rPr>
              <a:t>For any health issue usually addressed by your primary care provider:</a:t>
            </a:r>
            <a:endParaRPr sz="3600" b="1">
              <a:solidFill>
                <a:schemeClr val="tx1"/>
              </a:solidFill>
              <a:latin typeface="+mj-lt"/>
            </a:endParaRPr>
          </a:p>
        </p:txBody>
      </p:sp>
      <p:sp>
        <p:nvSpPr>
          <p:cNvPr id="385" name="Google Shape;385;p31"/>
          <p:cNvSpPr txBox="1"/>
          <p:nvPr/>
        </p:nvSpPr>
        <p:spPr>
          <a:xfrm>
            <a:off x="1031665" y="3727558"/>
            <a:ext cx="12522104" cy="5755651"/>
          </a:xfrm>
          <a:prstGeom prst="rect">
            <a:avLst/>
          </a:prstGeom>
          <a:noFill/>
          <a:ln>
            <a:noFill/>
          </a:ln>
        </p:spPr>
        <p:txBody>
          <a:bodyPr spcFirstLastPara="1" wrap="square" lIns="0" tIns="0" rIns="0" bIns="0" anchor="t" anchorCtr="0">
            <a:noAutofit/>
          </a:bodyPr>
          <a:lstStyle/>
          <a:p>
            <a:pPr marL="1000125" lvl="1" indent="-457200">
              <a:spcAft>
                <a:spcPts val="4800"/>
              </a:spcAft>
              <a:buClr>
                <a:srgbClr val="434343"/>
              </a:buClr>
              <a:buSzPct val="110000"/>
              <a:buFont typeface="Arial" panose="020B0604020202020204" pitchFamily="34" charset="0"/>
              <a:buChar char="•"/>
            </a:pPr>
            <a:r>
              <a:rPr lang="en-US" sz="3600">
                <a:solidFill>
                  <a:schemeClr val="tx1"/>
                </a:solidFill>
                <a:latin typeface="+mj-lt"/>
              </a:rPr>
              <a:t>Call or email to book an appointment with your provider</a:t>
            </a:r>
          </a:p>
          <a:p>
            <a:pPr marL="1000125" lvl="1" indent="-457200">
              <a:spcAft>
                <a:spcPts val="4800"/>
              </a:spcAft>
              <a:buClr>
                <a:srgbClr val="434343"/>
              </a:buClr>
              <a:buSzPct val="110000"/>
              <a:buFont typeface="Arial" panose="020B0604020202020204" pitchFamily="34" charset="0"/>
              <a:buChar char="•"/>
            </a:pPr>
            <a:r>
              <a:rPr lang="en-US" sz="3600">
                <a:solidFill>
                  <a:schemeClr val="tx1"/>
                </a:solidFill>
                <a:latin typeface="+mj-lt"/>
              </a:rPr>
              <a:t>If virtual care is offered, your provider will share details on how to join your appointment (for example, clicking a link or receiving a phone call from your doctor)</a:t>
            </a:r>
          </a:p>
          <a:p>
            <a:pPr marL="1000125" lvl="1" indent="-457200">
              <a:spcAft>
                <a:spcPts val="4800"/>
              </a:spcAft>
              <a:buClr>
                <a:srgbClr val="434343"/>
              </a:buClr>
              <a:buSzPct val="110000"/>
              <a:buFont typeface="Arial" panose="020B0604020202020204" pitchFamily="34" charset="0"/>
              <a:buChar char="•"/>
            </a:pPr>
            <a:r>
              <a:rPr lang="en-US" sz="3600">
                <a:solidFill>
                  <a:schemeClr val="tx1"/>
                </a:solidFill>
                <a:latin typeface="+mj-lt"/>
              </a:rPr>
              <a:t>Although some health care needs can be met virtually, if you prefer to see your provider in-person, you should tell your provider</a:t>
            </a:r>
          </a:p>
          <a:p>
            <a:pPr marL="457200" marR="0" lvl="0" indent="0" algn="l" rtl="0">
              <a:spcBef>
                <a:spcPts val="0"/>
              </a:spcBef>
              <a:spcAft>
                <a:spcPts val="0"/>
              </a:spcAft>
              <a:buNone/>
            </a:pPr>
            <a:endParaRPr sz="2250">
              <a:solidFill>
                <a:srgbClr val="434343"/>
              </a:solidFill>
              <a:latin typeface="+mj-lt"/>
            </a:endParaRPr>
          </a:p>
        </p:txBody>
      </p:sp>
      <p:graphicFrame>
        <p:nvGraphicFramePr>
          <p:cNvPr id="7" name="Table 6">
            <a:extLst>
              <a:ext uri="{FF2B5EF4-FFF2-40B4-BE49-F238E27FC236}">
                <a16:creationId xmlns:a16="http://schemas.microsoft.com/office/drawing/2014/main" id="{E96145C9-E820-1743-8C11-01F34E998154}"/>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rtl="0">
              <a:lnSpc>
                <a:spcPct val="110000"/>
              </a:lnSpc>
              <a:spcBef>
                <a:spcPts val="0"/>
              </a:spcBef>
              <a:spcAft>
                <a:spcPts val="0"/>
              </a:spcAft>
              <a:buNone/>
            </a:pPr>
            <a:r>
              <a:rPr lang="en-US" sz="7200">
                <a:solidFill>
                  <a:srgbClr val="034092"/>
                </a:solidFill>
                <a:latin typeface="+mj-lt"/>
                <a:ea typeface="Lora"/>
                <a:cs typeface="Lora"/>
                <a:sym typeface="Lora"/>
              </a:rPr>
              <a:t>Summary</a:t>
            </a:r>
            <a:endParaRPr sz="7200">
              <a:latin typeface="+mj-lt"/>
            </a:endParaRPr>
          </a:p>
        </p:txBody>
      </p:sp>
      <p:pic>
        <p:nvPicPr>
          <p:cNvPr id="4" name="Graphic 3" descr="Daily calendar">
            <a:extLst>
              <a:ext uri="{FF2B5EF4-FFF2-40B4-BE49-F238E27FC236}">
                <a16:creationId xmlns:a16="http://schemas.microsoft.com/office/drawing/2014/main" id="{C9D9B347-FD33-40E6-B742-69F4A5C91A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03365" y="3283343"/>
            <a:ext cx="1387846" cy="1387846"/>
          </a:xfrm>
          <a:prstGeom prst="rect">
            <a:avLst/>
          </a:prstGeom>
        </p:spPr>
      </p:pic>
      <p:pic>
        <p:nvPicPr>
          <p:cNvPr id="13" name="Graphic 12" descr="Receiver">
            <a:extLst>
              <a:ext uri="{FF2B5EF4-FFF2-40B4-BE49-F238E27FC236}">
                <a16:creationId xmlns:a16="http://schemas.microsoft.com/office/drawing/2014/main" id="{B0F51AB6-E075-49E9-99F8-6398DD09C9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17737" y="5080728"/>
            <a:ext cx="1494471" cy="1494471"/>
          </a:xfrm>
          <a:prstGeom prst="rect">
            <a:avLst/>
          </a:prstGeom>
        </p:spPr>
      </p:pic>
      <p:pic>
        <p:nvPicPr>
          <p:cNvPr id="6" name="Graphic 5" descr="Boardroom">
            <a:extLst>
              <a:ext uri="{FF2B5EF4-FFF2-40B4-BE49-F238E27FC236}">
                <a16:creationId xmlns:a16="http://schemas.microsoft.com/office/drawing/2014/main" id="{A5B69197-AD04-4090-B61A-23AFDDC74B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89109" y="7012413"/>
            <a:ext cx="1899205" cy="1899205"/>
          </a:xfrm>
          <a:prstGeom prst="rect">
            <a:avLst/>
          </a:prstGeom>
        </p:spPr>
      </p:pic>
    </p:spTree>
    <p:extLst>
      <p:ext uri="{BB962C8B-B14F-4D97-AF65-F5344CB8AC3E}">
        <p14:creationId xmlns:p14="http://schemas.microsoft.com/office/powerpoint/2010/main" val="2294803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2331517"/>
            <a:ext cx="11464965" cy="566100"/>
          </a:xfrm>
          <a:prstGeom prst="rect">
            <a:avLst/>
          </a:prstGeom>
          <a:noFill/>
          <a:ln>
            <a:noFill/>
          </a:ln>
        </p:spPr>
        <p:txBody>
          <a:bodyPr spcFirstLastPara="1" wrap="square" lIns="0" tIns="0" rIns="0" bIns="0" anchor="t" anchorCtr="0">
            <a:noAutofit/>
          </a:bodyPr>
          <a:lstStyle/>
          <a:p>
            <a:pPr marL="488950" marR="0" lvl="0" indent="-457200" algn="l" rtl="0">
              <a:spcBef>
                <a:spcPts val="0"/>
              </a:spcBef>
              <a:spcAft>
                <a:spcPts val="0"/>
              </a:spcAft>
              <a:buClr>
                <a:schemeClr val="dk2"/>
              </a:buClr>
              <a:buSzPct val="110000"/>
              <a:buFont typeface="Arial" panose="020B0604020202020204" pitchFamily="34" charset="0"/>
              <a:buChar char="•"/>
            </a:pPr>
            <a:r>
              <a:rPr lang="en-US" sz="3600" b="1">
                <a:solidFill>
                  <a:schemeClr val="tx1"/>
                </a:solidFill>
                <a:latin typeface="+mj-lt"/>
                <a:ea typeface="Lora"/>
                <a:cs typeface="Lora"/>
                <a:sym typeface="Lora"/>
              </a:rPr>
              <a:t>Remember, in case of a medical emergency:</a:t>
            </a:r>
            <a:endParaRPr sz="3600" b="1">
              <a:solidFill>
                <a:schemeClr val="tx1"/>
              </a:solidFill>
              <a:latin typeface="+mj-lt"/>
            </a:endParaRPr>
          </a:p>
        </p:txBody>
      </p:sp>
      <p:sp>
        <p:nvSpPr>
          <p:cNvPr id="387" name="Google Shape;387;p31"/>
          <p:cNvSpPr txBox="1"/>
          <p:nvPr/>
        </p:nvSpPr>
        <p:spPr>
          <a:xfrm>
            <a:off x="982674" y="3196592"/>
            <a:ext cx="13626374" cy="1685123"/>
          </a:xfrm>
          <a:prstGeom prst="rect">
            <a:avLst/>
          </a:prstGeom>
          <a:noFill/>
          <a:ln>
            <a:noFill/>
          </a:ln>
        </p:spPr>
        <p:txBody>
          <a:bodyPr spcFirstLastPara="1" wrap="square" lIns="0" tIns="0" rIns="0" bIns="0" anchor="t" anchorCtr="0">
            <a:noAutofit/>
          </a:bodyPr>
          <a:lstStyle/>
          <a:p>
            <a:pPr marL="1339914" indent="-342900">
              <a:spcAft>
                <a:spcPts val="1200"/>
              </a:spcAft>
              <a:buClr>
                <a:srgbClr val="434343"/>
              </a:buClr>
              <a:buSzPct val="110000"/>
              <a:buFont typeface="Arial" panose="020B0604020202020204" pitchFamily="34" charset="0"/>
              <a:buChar char="•"/>
            </a:pPr>
            <a:r>
              <a:rPr lang="en-US" sz="3600">
                <a:solidFill>
                  <a:schemeClr val="tx1"/>
                </a:solidFill>
                <a:latin typeface="+mj-lt"/>
              </a:rPr>
              <a:t>Seek IMMEDIATE assistance</a:t>
            </a:r>
            <a:endParaRPr sz="3600">
              <a:solidFill>
                <a:schemeClr val="tx1"/>
              </a:solidFill>
              <a:latin typeface="+mj-lt"/>
            </a:endParaRPr>
          </a:p>
          <a:p>
            <a:pPr marL="1339914" marR="0" lvl="1" indent="-342900" algn="l" rtl="0">
              <a:spcBef>
                <a:spcPts val="0"/>
              </a:spcBef>
              <a:spcAft>
                <a:spcPts val="1200"/>
              </a:spcAft>
              <a:buClr>
                <a:srgbClr val="434343"/>
              </a:buClr>
              <a:buSzPct val="110000"/>
              <a:buFont typeface="Arial" panose="020B0604020202020204" pitchFamily="34" charset="0"/>
              <a:buChar char="•"/>
            </a:pPr>
            <a:r>
              <a:rPr lang="en-US" sz="3600">
                <a:solidFill>
                  <a:schemeClr val="tx1"/>
                </a:solidFill>
                <a:latin typeface="+mj-lt"/>
              </a:rPr>
              <a:t>Go to the Emergency Room OR call 911</a:t>
            </a:r>
            <a:endParaRPr sz="3600">
              <a:solidFill>
                <a:schemeClr val="tx1"/>
              </a:solidFill>
              <a:latin typeface="+mj-lt"/>
            </a:endParaRPr>
          </a:p>
        </p:txBody>
      </p:sp>
      <p:graphicFrame>
        <p:nvGraphicFramePr>
          <p:cNvPr id="7" name="Table 6">
            <a:extLst>
              <a:ext uri="{FF2B5EF4-FFF2-40B4-BE49-F238E27FC236}">
                <a16:creationId xmlns:a16="http://schemas.microsoft.com/office/drawing/2014/main" id="{E96145C9-E820-1743-8C11-01F34E998154}"/>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rtl="0">
              <a:lnSpc>
                <a:spcPct val="110000"/>
              </a:lnSpc>
              <a:spcBef>
                <a:spcPts val="0"/>
              </a:spcBef>
              <a:spcAft>
                <a:spcPts val="0"/>
              </a:spcAft>
              <a:buNone/>
            </a:pPr>
            <a:r>
              <a:rPr lang="en-US" sz="7200">
                <a:solidFill>
                  <a:srgbClr val="034092"/>
                </a:solidFill>
                <a:latin typeface="+mj-lt"/>
                <a:ea typeface="Lora"/>
                <a:cs typeface="Lora"/>
                <a:sym typeface="Lora"/>
              </a:rPr>
              <a:t>Summary</a:t>
            </a:r>
            <a:endParaRPr sz="7200">
              <a:latin typeface="+mj-lt"/>
            </a:endParaRPr>
          </a:p>
        </p:txBody>
      </p:sp>
      <p:pic>
        <p:nvPicPr>
          <p:cNvPr id="8" name="Graphic 7" descr="Ambulance">
            <a:extLst>
              <a:ext uri="{FF2B5EF4-FFF2-40B4-BE49-F238E27FC236}">
                <a16:creationId xmlns:a16="http://schemas.microsoft.com/office/drawing/2014/main" id="{DE871841-5B0F-4E80-B8CB-9B70A61842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7230" y="4473541"/>
            <a:ext cx="4813539" cy="4813539"/>
          </a:xfrm>
          <a:prstGeom prst="rect">
            <a:avLst/>
          </a:prstGeom>
        </p:spPr>
      </p:pic>
    </p:spTree>
    <p:extLst>
      <p:ext uri="{BB962C8B-B14F-4D97-AF65-F5344CB8AC3E}">
        <p14:creationId xmlns:p14="http://schemas.microsoft.com/office/powerpoint/2010/main" val="223757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50" y="1057236"/>
            <a:ext cx="9678536"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a:solidFill>
                  <a:srgbClr val="034092"/>
                </a:solidFill>
                <a:latin typeface="+mj-lt"/>
                <a:ea typeface="Lora"/>
                <a:cs typeface="Lora"/>
                <a:sym typeface="Lora"/>
              </a:rPr>
              <a:t>Virtual Care</a:t>
            </a:r>
            <a:endParaRPr sz="7200" i="0" u="none" strike="noStrike" cap="none">
              <a:solidFill>
                <a:srgbClr val="034092"/>
              </a:solidFill>
              <a:latin typeface="+mj-lt"/>
              <a:ea typeface="Lora"/>
              <a:cs typeface="Lora"/>
              <a:sym typeface="Lora"/>
            </a:endParaRPr>
          </a:p>
        </p:txBody>
      </p:sp>
      <p:sp>
        <p:nvSpPr>
          <p:cNvPr id="174" name="Google Shape;174;p19"/>
          <p:cNvSpPr txBox="1"/>
          <p:nvPr/>
        </p:nvSpPr>
        <p:spPr>
          <a:xfrm>
            <a:off x="938096" y="2932140"/>
            <a:ext cx="15688375" cy="5657687"/>
          </a:xfrm>
          <a:prstGeom prst="rect">
            <a:avLst/>
          </a:prstGeom>
          <a:noFill/>
          <a:ln>
            <a:noFill/>
          </a:ln>
        </p:spPr>
        <p:txBody>
          <a:bodyPr spcFirstLastPara="1" wrap="square" lIns="0" tIns="0" rIns="0" bIns="0" anchor="t" anchorCtr="0">
            <a:noAutofit/>
          </a:bodyPr>
          <a:lstStyle/>
          <a:p>
            <a:pPr marL="628714" lvl="0" indent="-571500">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Virtual care is the direct delivery of care between a patient and a provider, at distance, using information and communication technology.</a:t>
            </a:r>
            <a:br>
              <a:rPr lang="en-US" sz="3600">
                <a:solidFill>
                  <a:schemeClr val="tx1"/>
                </a:solidFill>
                <a:latin typeface="+mj-lt"/>
                <a:ea typeface="Lora"/>
                <a:cs typeface="Lora"/>
                <a:sym typeface="Lora"/>
              </a:rPr>
            </a:br>
            <a:endParaRPr lang="en-US" sz="3600">
              <a:solidFill>
                <a:schemeClr val="tx1"/>
              </a:solidFill>
              <a:latin typeface="+mj-lt"/>
              <a:ea typeface="Lora"/>
              <a:cs typeface="Lora"/>
              <a:sym typeface="Lora"/>
            </a:endParaRPr>
          </a:p>
        </p:txBody>
      </p:sp>
      <p:graphicFrame>
        <p:nvGraphicFramePr>
          <p:cNvPr id="6" name="Table 5">
            <a:extLst>
              <a:ext uri="{FF2B5EF4-FFF2-40B4-BE49-F238E27FC236}">
                <a16:creationId xmlns:a16="http://schemas.microsoft.com/office/drawing/2014/main" id="{9ADF21CD-BD56-1741-9B12-B9599E3E5E50}"/>
              </a:ext>
            </a:extLst>
          </p:cNvPr>
          <p:cNvGraphicFramePr>
            <a:graphicFrameLocks noGrp="1"/>
          </p:cNvGraphicFramePr>
          <p:nvPr>
            <p:extLst>
              <p:ext uri="{D42A27DB-BD31-4B8C-83A1-F6EECF244321}">
                <p14:modId xmlns:p14="http://schemas.microsoft.com/office/powerpoint/2010/main" val="2400369440"/>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1">
                          <a:solidFill>
                            <a:srgbClr val="003366"/>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3561378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3162519"/>
            <a:ext cx="13809959" cy="3931455"/>
          </a:xfrm>
          <a:prstGeom prst="rect">
            <a:avLst/>
          </a:prstGeom>
          <a:noFill/>
          <a:ln>
            <a:noFill/>
          </a:ln>
        </p:spPr>
        <p:txBody>
          <a:bodyPr spcFirstLastPara="1" wrap="square" lIns="0" tIns="0" rIns="0" bIns="0" anchor="t" anchorCtr="0">
            <a:noAutofit/>
          </a:bodyPr>
          <a:lstStyle/>
          <a:p>
            <a:pPr marL="488950" lvl="0" indent="-457200">
              <a:buClr>
                <a:schemeClr val="dk2"/>
              </a:buClr>
              <a:buSzPct val="110000"/>
              <a:buFont typeface="Arial" panose="020B0604020202020204" pitchFamily="34" charset="0"/>
              <a:buChar char="•"/>
            </a:pPr>
            <a:r>
              <a:rPr lang="en-US" sz="3600">
                <a:solidFill>
                  <a:schemeClr val="tx1"/>
                </a:solidFill>
                <a:latin typeface="+mj-lt"/>
              </a:rPr>
              <a:t>HealthLink B.C. Directory</a:t>
            </a:r>
            <a:br>
              <a:rPr lang="en-US" sz="3600">
                <a:solidFill>
                  <a:schemeClr val="tx1"/>
                </a:solidFill>
                <a:latin typeface="+mj-lt"/>
              </a:rPr>
            </a:br>
            <a:r>
              <a:rPr lang="en-US" sz="3600">
                <a:solidFill>
                  <a:schemeClr val="tx1"/>
                </a:solidFill>
                <a:latin typeface="+mj-lt"/>
                <a:hlinkClick r:id="rId3"/>
              </a:rPr>
              <a:t>https://www.healthlinkbc.ca/services-and-resources/find-services</a:t>
            </a:r>
            <a:r>
              <a:rPr lang="en-US" sz="3600">
                <a:solidFill>
                  <a:schemeClr val="tx1"/>
                </a:solidFill>
                <a:latin typeface="+mj-lt"/>
              </a:rPr>
              <a:t> </a:t>
            </a: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a:solidFill>
                <a:schemeClr val="tx1"/>
              </a:solidFill>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a:solidFill>
                <a:schemeClr val="tx1"/>
              </a:solidFill>
              <a:latin typeface="+mj-lt"/>
            </a:endParaRPr>
          </a:p>
          <a:p>
            <a:pPr marL="488950" indent="-457200">
              <a:buClr>
                <a:schemeClr val="dk2"/>
              </a:buClr>
              <a:buSzPct val="110000"/>
              <a:buFont typeface="Arial" panose="020B0604020202020204" pitchFamily="34" charset="0"/>
              <a:buChar char="•"/>
            </a:pPr>
            <a:r>
              <a:rPr lang="en-US" sz="3600">
                <a:ea typeface="Lora"/>
                <a:cs typeface="Lora"/>
                <a:sym typeface="Lora"/>
              </a:rPr>
              <a:t>Pathways Medical Care Directory</a:t>
            </a:r>
            <a:br>
              <a:rPr lang="en-US" sz="3600">
                <a:ea typeface="Lora"/>
                <a:cs typeface="Lora"/>
                <a:sym typeface="Lora"/>
              </a:rPr>
            </a:br>
            <a:r>
              <a:rPr lang="en-US" sz="3600">
                <a:ea typeface="Lora"/>
                <a:cs typeface="Lora"/>
                <a:sym typeface="Lora"/>
                <a:hlinkClick r:id="rId4"/>
              </a:rPr>
              <a:t>https://pathwaysmedicalcare.ca/</a:t>
            </a:r>
            <a:r>
              <a:rPr lang="en-US" sz="3600">
                <a:ea typeface="Lora"/>
                <a:cs typeface="Lora"/>
                <a:sym typeface="Lora"/>
              </a:rPr>
              <a:t> </a:t>
            </a:r>
          </a:p>
          <a:p>
            <a:pPr marL="488950" marR="0" lvl="0" indent="-457200" algn="l" rtl="0">
              <a:spcBef>
                <a:spcPts val="0"/>
              </a:spcBef>
              <a:spcAft>
                <a:spcPts val="0"/>
              </a:spcAft>
              <a:buClr>
                <a:schemeClr val="dk2"/>
              </a:buClr>
              <a:buSzPct val="110000"/>
              <a:buFont typeface="Arial" panose="020B0604020202020204" pitchFamily="34" charset="0"/>
              <a:buChar char="•"/>
            </a:pPr>
            <a:endParaRPr sz="3600" b="1">
              <a:solidFill>
                <a:schemeClr val="tx1"/>
              </a:solidFill>
              <a:latin typeface="+mj-lt"/>
            </a:endParaRPr>
          </a:p>
        </p:txBody>
      </p:sp>
      <p:graphicFrame>
        <p:nvGraphicFramePr>
          <p:cNvPr id="7" name="Table 6">
            <a:extLst>
              <a:ext uri="{FF2B5EF4-FFF2-40B4-BE49-F238E27FC236}">
                <a16:creationId xmlns:a16="http://schemas.microsoft.com/office/drawing/2014/main" id="{E96145C9-E820-1743-8C11-01F34E998154}"/>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bg2"/>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rtl="0">
              <a:lnSpc>
                <a:spcPct val="110000"/>
              </a:lnSpc>
              <a:spcBef>
                <a:spcPts val="0"/>
              </a:spcBef>
              <a:spcAft>
                <a:spcPts val="0"/>
              </a:spcAft>
              <a:buNone/>
            </a:pPr>
            <a:r>
              <a:rPr lang="en-US" sz="7200">
                <a:solidFill>
                  <a:srgbClr val="034092"/>
                </a:solidFill>
                <a:latin typeface="+mj-lt"/>
                <a:ea typeface="Lora"/>
                <a:cs typeface="Lora"/>
                <a:sym typeface="Lora"/>
              </a:rPr>
              <a:t>Questions?</a:t>
            </a:r>
            <a:endParaRPr sz="7200">
              <a:latin typeface="+mj-lt"/>
            </a:endParaRPr>
          </a:p>
        </p:txBody>
      </p:sp>
      <p:pic>
        <p:nvPicPr>
          <p:cNvPr id="9" name="Picture 8">
            <a:extLst>
              <a:ext uri="{FF2B5EF4-FFF2-40B4-BE49-F238E27FC236}">
                <a16:creationId xmlns:a16="http://schemas.microsoft.com/office/drawing/2014/main" id="{6F672513-0658-4168-92E8-A3A2EB9A09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5020" y="2709210"/>
            <a:ext cx="3096399" cy="978258"/>
          </a:xfrm>
          <a:prstGeom prst="rect">
            <a:avLst/>
          </a:prstGeom>
        </p:spPr>
      </p:pic>
      <p:pic>
        <p:nvPicPr>
          <p:cNvPr id="10" name="Picture 9">
            <a:extLst>
              <a:ext uri="{FF2B5EF4-FFF2-40B4-BE49-F238E27FC236}">
                <a16:creationId xmlns:a16="http://schemas.microsoft.com/office/drawing/2014/main" id="{0276435B-4F9A-48FA-8896-0BCC9319B37E}"/>
              </a:ext>
            </a:extLst>
          </p:cNvPr>
          <p:cNvPicPr>
            <a:picLocks noChangeAspect="1"/>
          </p:cNvPicPr>
          <p:nvPr/>
        </p:nvPicPr>
        <p:blipFill>
          <a:blip r:embed="rId6"/>
          <a:stretch>
            <a:fillRect/>
          </a:stretch>
        </p:blipFill>
        <p:spPr>
          <a:xfrm>
            <a:off x="8638976" y="5350997"/>
            <a:ext cx="2838846" cy="1066949"/>
          </a:xfrm>
          <a:prstGeom prst="rect">
            <a:avLst/>
          </a:prstGeom>
          <a:ln>
            <a:solidFill>
              <a:schemeClr val="tx1">
                <a:lumMod val="75000"/>
                <a:lumOff val="25000"/>
              </a:schemeClr>
            </a:solidFill>
          </a:ln>
        </p:spPr>
      </p:pic>
    </p:spTree>
    <p:extLst>
      <p:ext uri="{BB962C8B-B14F-4D97-AF65-F5344CB8AC3E}">
        <p14:creationId xmlns:p14="http://schemas.microsoft.com/office/powerpoint/2010/main" val="1800913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23920C3-779A-454D-BBF1-00D61948EEF9}"/>
              </a:ext>
            </a:extLst>
          </p:cNvPr>
          <p:cNvSpPr txBox="1">
            <a:spLocks/>
          </p:cNvSpPr>
          <p:nvPr/>
        </p:nvSpPr>
        <p:spPr>
          <a:xfrm>
            <a:off x="928887" y="2183404"/>
            <a:ext cx="16833724" cy="78343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550863" indent="-533400">
              <a:spcAft>
                <a:spcPts val="1200"/>
              </a:spcAft>
              <a:buNone/>
            </a:pPr>
            <a:r>
              <a:rPr lang="en-US" sz="2200">
                <a:solidFill>
                  <a:schemeClr val="bg2"/>
                </a:solidFill>
                <a:latin typeface="+mj-lt"/>
                <a:cs typeface="Arial" panose="020B0604020202020204" pitchFamily="34" charset="0"/>
              </a:rPr>
              <a:t>Fairytale, E. (2020). </a:t>
            </a:r>
            <a:r>
              <a:rPr lang="en-US" sz="2200" i="1">
                <a:solidFill>
                  <a:schemeClr val="bg2"/>
                </a:solidFill>
                <a:latin typeface="+mj-lt"/>
                <a:cs typeface="Arial" panose="020B0604020202020204" pitchFamily="34" charset="0"/>
              </a:rPr>
              <a:t>Portrait Of A Mother And Daughter Together</a:t>
            </a:r>
            <a:r>
              <a:rPr lang="en-US" sz="2200">
                <a:solidFill>
                  <a:schemeClr val="bg2"/>
                </a:solidFill>
                <a:latin typeface="+mj-lt"/>
                <a:cs typeface="Arial" panose="020B0604020202020204" pitchFamily="34" charset="0"/>
              </a:rPr>
              <a:t>. Retrieved from: </a:t>
            </a:r>
            <a:r>
              <a:rPr lang="en-US" sz="2200">
                <a:solidFill>
                  <a:schemeClr val="bg2"/>
                </a:solidFill>
                <a:latin typeface="+mj-lt"/>
                <a:cs typeface="Arial" panose="020B0604020202020204" pitchFamily="34" charset="0"/>
                <a:hlinkClick r:id="rId3"/>
              </a:rPr>
              <a:t>https://www.pexels.com/photo/portrait-of-a-mother-and-daughter-together-3893723/</a:t>
            </a:r>
            <a:endParaRPr lang="en-US" sz="2200">
              <a:solidFill>
                <a:schemeClr val="bg2"/>
              </a:solidFill>
              <a:latin typeface="+mj-lt"/>
              <a:cs typeface="Arial" panose="020B0604020202020204" pitchFamily="34" charset="0"/>
            </a:endParaRPr>
          </a:p>
          <a:p>
            <a:pPr marL="550863" indent="-533400">
              <a:spcAft>
                <a:spcPts val="1200"/>
              </a:spcAft>
              <a:buNone/>
            </a:pPr>
            <a:r>
              <a:rPr lang="en-US" sz="2200">
                <a:solidFill>
                  <a:schemeClr val="bg2"/>
                </a:solidFill>
                <a:latin typeface="+mj-lt"/>
                <a:cs typeface="Arial" panose="020B0604020202020204" pitchFamily="34" charset="0"/>
              </a:rPr>
              <a:t>Hanlon, K. (2017). [No title]. Retrieved from: </a:t>
            </a:r>
            <a:r>
              <a:rPr lang="en-US" sz="2200">
                <a:solidFill>
                  <a:schemeClr val="bg2"/>
                </a:solidFill>
                <a:latin typeface="+mj-lt"/>
                <a:cs typeface="Arial" panose="020B0604020202020204" pitchFamily="34" charset="0"/>
                <a:hlinkClick r:id="rId4"/>
              </a:rPr>
              <a:t>https://unsplash.com/photos/9-Hgi9w9bDM</a:t>
            </a:r>
            <a:endParaRPr lang="en-US" sz="2200">
              <a:solidFill>
                <a:schemeClr val="bg2"/>
              </a:solidFill>
              <a:latin typeface="+mj-lt"/>
              <a:cs typeface="Arial" panose="020B0604020202020204" pitchFamily="34" charset="0"/>
            </a:endParaRPr>
          </a:p>
          <a:p>
            <a:pPr marL="550863" indent="-533400">
              <a:spcAft>
                <a:spcPts val="1200"/>
              </a:spcAft>
              <a:buNone/>
            </a:pPr>
            <a:r>
              <a:rPr lang="en-US" sz="2200">
                <a:solidFill>
                  <a:schemeClr val="bg2"/>
                </a:solidFill>
                <a:latin typeface="+mj-lt"/>
                <a:cs typeface="Arial" panose="020B0604020202020204" pitchFamily="34" charset="0"/>
              </a:rPr>
              <a:t>Kamleshverm. (2021). [No title]. Retrieved from: </a:t>
            </a:r>
            <a:r>
              <a:rPr lang="en-US" sz="2200">
                <a:solidFill>
                  <a:schemeClr val="bg2"/>
                </a:solidFill>
                <a:latin typeface="+mj-lt"/>
                <a:cs typeface="Arial" panose="020B0604020202020204" pitchFamily="34" charset="0"/>
                <a:hlinkClick r:id="rId5"/>
              </a:rPr>
              <a:t>https://pixabay.com/photos/online-consultation-virtual-laptop-5901524/</a:t>
            </a:r>
            <a:endParaRPr lang="en-US" sz="2200">
              <a:solidFill>
                <a:schemeClr val="bg2"/>
              </a:solidFill>
              <a:latin typeface="+mj-lt"/>
              <a:cs typeface="Arial" panose="020B0604020202020204" pitchFamily="34" charset="0"/>
            </a:endParaRPr>
          </a:p>
          <a:p>
            <a:pPr marL="550863" indent="-533400">
              <a:spcAft>
                <a:spcPts val="1200"/>
              </a:spcAft>
              <a:buNone/>
            </a:pPr>
            <a:r>
              <a:rPr lang="en-US" sz="2200">
                <a:solidFill>
                  <a:schemeClr val="bg2"/>
                </a:solidFill>
                <a:latin typeface="+mj-lt"/>
                <a:cs typeface="Arial" panose="020B0604020202020204" pitchFamily="34" charset="0"/>
              </a:rPr>
              <a:t>Pixabay. (2015). Emergency Signage. Retrieved from: </a:t>
            </a:r>
            <a:r>
              <a:rPr lang="en-US" sz="2200">
                <a:solidFill>
                  <a:schemeClr val="bg2"/>
                </a:solidFill>
                <a:latin typeface="+mj-lt"/>
                <a:cs typeface="Arial" panose="020B0604020202020204" pitchFamily="34" charset="0"/>
                <a:hlinkClick r:id="rId6"/>
              </a:rPr>
              <a:t>https://www.pexels.com/photo/ambulance-architecture-building-business-263402/</a:t>
            </a:r>
            <a:endParaRPr lang="en-US" sz="2200">
              <a:solidFill>
                <a:schemeClr val="bg2"/>
              </a:solidFill>
              <a:latin typeface="+mj-lt"/>
              <a:cs typeface="Arial" panose="020B0604020202020204" pitchFamily="34" charset="0"/>
            </a:endParaRPr>
          </a:p>
          <a:p>
            <a:pPr marL="550863" indent="-533400">
              <a:spcAft>
                <a:spcPts val="1200"/>
              </a:spcAft>
              <a:buNone/>
            </a:pPr>
            <a:r>
              <a:rPr lang="en-US" sz="2200">
                <a:solidFill>
                  <a:schemeClr val="bg2"/>
                </a:solidFill>
                <a:latin typeface="+mj-lt"/>
                <a:cs typeface="Arial" panose="020B0604020202020204" pitchFamily="34" charset="0"/>
              </a:rPr>
              <a:t>Tankilevitch, P. (2020). Side View of a Person Holding an iPad. Retrieved from: </a:t>
            </a:r>
            <a:r>
              <a:rPr lang="en-US" sz="2200">
                <a:solidFill>
                  <a:schemeClr val="bg2"/>
                </a:solidFill>
                <a:latin typeface="+mj-lt"/>
                <a:cs typeface="Arial" panose="020B0604020202020204" pitchFamily="34" charset="0"/>
                <a:hlinkClick r:id="rId7"/>
              </a:rPr>
              <a:t>https://www.pexels.com/photo/side-view-of-a-person-holding-an-ipad-5234505/</a:t>
            </a:r>
            <a:endParaRPr lang="en-US" sz="2200">
              <a:solidFill>
                <a:schemeClr val="bg2"/>
              </a:solidFill>
              <a:latin typeface="+mj-lt"/>
              <a:cs typeface="Arial" panose="020B0604020202020204" pitchFamily="34" charset="0"/>
            </a:endParaRPr>
          </a:p>
          <a:p>
            <a:pPr marL="550863" indent="-533400">
              <a:spcAft>
                <a:spcPts val="1200"/>
              </a:spcAft>
              <a:buNone/>
            </a:pPr>
            <a:r>
              <a:rPr lang="en-US" sz="2200">
                <a:solidFill>
                  <a:schemeClr val="bg2"/>
                </a:solidFill>
                <a:latin typeface="+mj-lt"/>
                <a:cs typeface="Arial" panose="020B0604020202020204" pitchFamily="34" charset="0"/>
              </a:rPr>
              <a:t>Author unknown. (n.d.). Talk To Doctor On Mobile Clipart. Retrieved from: </a:t>
            </a:r>
            <a:r>
              <a:rPr lang="en-US" sz="2200">
                <a:solidFill>
                  <a:schemeClr val="bg2"/>
                </a:solidFill>
                <a:latin typeface="+mj-lt"/>
                <a:cs typeface="Arial" panose="020B0604020202020204" pitchFamily="34" charset="0"/>
                <a:hlinkClick r:id="rId8"/>
              </a:rPr>
              <a:t>https://www.pinclipart.com/pindetail/ibiTRxm_talk-to-doctor-on-mobile-clipart/</a:t>
            </a:r>
            <a:endParaRPr lang="en-US" sz="2200">
              <a:solidFill>
                <a:schemeClr val="bg2"/>
              </a:solidFill>
              <a:latin typeface="+mj-lt"/>
              <a:cs typeface="Arial" panose="020B0604020202020204" pitchFamily="34" charset="0"/>
            </a:endParaRPr>
          </a:p>
          <a:p>
            <a:pPr marL="550863" indent="-533400">
              <a:spcAft>
                <a:spcPts val="1200"/>
              </a:spcAft>
              <a:buNone/>
            </a:pPr>
            <a:r>
              <a:rPr lang="en-US" sz="2200">
                <a:solidFill>
                  <a:schemeClr val="bg2"/>
                </a:solidFill>
                <a:latin typeface="+mj-lt"/>
                <a:cs typeface="Arial" panose="020B0604020202020204" pitchFamily="34" charset="0"/>
              </a:rPr>
              <a:t>Author unknown. (n.d.). Clinical Trial Icon Clipart. Retrieved from: </a:t>
            </a:r>
            <a:r>
              <a:rPr lang="en-US" sz="2200">
                <a:solidFill>
                  <a:schemeClr val="bg2"/>
                </a:solidFill>
                <a:latin typeface="+mj-lt"/>
                <a:cs typeface="Arial" panose="020B0604020202020204" pitchFamily="34" charset="0"/>
                <a:hlinkClick r:id="rId9"/>
              </a:rPr>
              <a:t>https://www.pinclipart.com/pindetail/ibxbwRR_clinical-trial-icon-clipart/</a:t>
            </a:r>
            <a:endParaRPr lang="en-US" sz="2200">
              <a:solidFill>
                <a:schemeClr val="bg2"/>
              </a:solidFill>
              <a:latin typeface="+mj-lt"/>
              <a:cs typeface="Arial" panose="020B0604020202020204" pitchFamily="34" charset="0"/>
            </a:endParaRPr>
          </a:p>
          <a:p>
            <a:pPr marL="550863" indent="-533400">
              <a:spcAft>
                <a:spcPts val="1200"/>
              </a:spcAft>
              <a:buNone/>
            </a:pPr>
            <a:r>
              <a:rPr lang="en-US" sz="2200">
                <a:solidFill>
                  <a:schemeClr val="bg2"/>
                </a:solidFill>
                <a:latin typeface="+mj-lt"/>
                <a:cs typeface="Arial" panose="020B0604020202020204" pitchFamily="34" charset="0"/>
              </a:rPr>
              <a:t>Author unknown. (n.d.). Open Clinic - Transparent Background Doctor Icon </a:t>
            </a:r>
            <a:r>
              <a:rPr lang="en-US" sz="2200" err="1">
                <a:solidFill>
                  <a:schemeClr val="bg2"/>
                </a:solidFill>
                <a:latin typeface="+mj-lt"/>
                <a:cs typeface="Arial" panose="020B0604020202020204" pitchFamily="34" charset="0"/>
              </a:rPr>
              <a:t>Png</a:t>
            </a:r>
            <a:r>
              <a:rPr lang="en-US" sz="2200">
                <a:solidFill>
                  <a:schemeClr val="bg2"/>
                </a:solidFill>
                <a:latin typeface="+mj-lt"/>
                <a:cs typeface="Arial" panose="020B0604020202020204" pitchFamily="34" charset="0"/>
              </a:rPr>
              <a:t> Clipart. Retrieved from: </a:t>
            </a:r>
            <a:r>
              <a:rPr lang="en-US" sz="2200">
                <a:solidFill>
                  <a:schemeClr val="bg2"/>
                </a:solidFill>
                <a:latin typeface="+mj-lt"/>
                <a:cs typeface="Arial" panose="020B0604020202020204" pitchFamily="34" charset="0"/>
                <a:hlinkClick r:id="rId10"/>
              </a:rPr>
              <a:t>https://www.pinclipart.com/pindetail/ibTmToh_open-clinic-transparent-background-doctor-icon-png-clipart/</a:t>
            </a:r>
            <a:endParaRPr lang="en-US" sz="2200">
              <a:solidFill>
                <a:schemeClr val="bg2"/>
              </a:solidFill>
              <a:latin typeface="+mj-lt"/>
              <a:cs typeface="Arial" panose="020B0604020202020204" pitchFamily="34" charset="0"/>
            </a:endParaRPr>
          </a:p>
          <a:p>
            <a:pPr marL="550863" indent="-533400">
              <a:spcAft>
                <a:spcPts val="1200"/>
              </a:spcAft>
              <a:buNone/>
            </a:pPr>
            <a:r>
              <a:rPr lang="en-US" sz="2200">
                <a:solidFill>
                  <a:schemeClr val="bg2"/>
                </a:solidFill>
                <a:latin typeface="+mj-lt"/>
                <a:cs typeface="Arial" panose="020B0604020202020204" pitchFamily="34" charset="0"/>
              </a:rPr>
              <a:t>Author unknown. (n.d.). Learn Icon - Easy To Learn Icon Clipart. Retrieved from: </a:t>
            </a:r>
            <a:r>
              <a:rPr lang="en-US" sz="2200">
                <a:solidFill>
                  <a:schemeClr val="bg2"/>
                </a:solidFill>
                <a:latin typeface="+mj-lt"/>
                <a:cs typeface="Arial" panose="020B0604020202020204" pitchFamily="34" charset="0"/>
                <a:hlinkClick r:id="rId11"/>
              </a:rPr>
              <a:t>https://www.pinclipart.com/pindetail/iTJoTxx_learn-icon-easy-to-learn-icon-clipart/</a:t>
            </a:r>
            <a:endParaRPr lang="en-US" sz="2200">
              <a:solidFill>
                <a:schemeClr val="bg2"/>
              </a:solidFill>
              <a:latin typeface="+mj-lt"/>
              <a:cs typeface="Arial" panose="020B0604020202020204" pitchFamily="34" charset="0"/>
            </a:endParaRPr>
          </a:p>
          <a:p>
            <a:pPr marL="550863" indent="-533400">
              <a:spcAft>
                <a:spcPts val="1200"/>
              </a:spcAft>
              <a:buNone/>
            </a:pPr>
            <a:r>
              <a:rPr lang="en-US" sz="2200">
                <a:solidFill>
                  <a:schemeClr val="bg2"/>
                </a:solidFill>
                <a:latin typeface="+mj-lt"/>
                <a:cs typeface="Arial" panose="020B0604020202020204" pitchFamily="34" charset="0"/>
              </a:rPr>
              <a:t>Note: screen captures were provided by </a:t>
            </a:r>
            <a:r>
              <a:rPr lang="en-US" sz="2200" err="1">
                <a:solidFill>
                  <a:schemeClr val="bg2"/>
                </a:solidFill>
                <a:latin typeface="+mj-lt"/>
                <a:cs typeface="Arial" panose="020B0604020202020204" pitchFamily="34" charset="0"/>
              </a:rPr>
              <a:t>iCON</a:t>
            </a:r>
            <a:r>
              <a:rPr lang="en-US" sz="2200">
                <a:solidFill>
                  <a:schemeClr val="bg2"/>
                </a:solidFill>
                <a:latin typeface="+mj-lt"/>
                <a:cs typeface="Arial" panose="020B0604020202020204" pitchFamily="34" charset="0"/>
              </a:rPr>
              <a:t> on slides 24-35, 43, 48.</a:t>
            </a:r>
          </a:p>
        </p:txBody>
      </p:sp>
      <p:sp>
        <p:nvSpPr>
          <p:cNvPr id="5" name="Google Shape;378;p31">
            <a:extLst>
              <a:ext uri="{FF2B5EF4-FFF2-40B4-BE49-F238E27FC236}">
                <a16:creationId xmlns:a16="http://schemas.microsoft.com/office/drawing/2014/main" id="{BDB90021-34EE-4050-B9C6-6B7FBA035D69}"/>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lvl="0">
              <a:lnSpc>
                <a:spcPct val="110000"/>
              </a:lnSpc>
            </a:pPr>
            <a:r>
              <a:rPr lang="en-US" sz="7200">
                <a:solidFill>
                  <a:srgbClr val="034092"/>
                </a:solidFill>
                <a:latin typeface="+mj-lt"/>
                <a:ea typeface="Lora"/>
                <a:cs typeface="Lora"/>
                <a:sym typeface="Lora"/>
              </a:rPr>
              <a:t>Image Credits</a:t>
            </a:r>
          </a:p>
        </p:txBody>
      </p:sp>
    </p:spTree>
    <p:extLst>
      <p:ext uri="{BB962C8B-B14F-4D97-AF65-F5344CB8AC3E}">
        <p14:creationId xmlns:p14="http://schemas.microsoft.com/office/powerpoint/2010/main" val="24300041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BDB9F-52D0-4EA0-8BCA-F2D343A48E45}"/>
              </a:ext>
            </a:extLst>
          </p:cNvPr>
          <p:cNvSpPr txBox="1"/>
          <p:nvPr/>
        </p:nvSpPr>
        <p:spPr>
          <a:xfrm>
            <a:off x="1449659" y="639081"/>
            <a:ext cx="11918647" cy="1477328"/>
          </a:xfrm>
          <a:prstGeom prst="rect">
            <a:avLst/>
          </a:prstGeom>
          <a:noFill/>
        </p:spPr>
        <p:txBody>
          <a:bodyPr wrap="none" rtlCol="0">
            <a:spAutoFit/>
          </a:bodyPr>
          <a:lstStyle/>
          <a:p>
            <a:r>
              <a:rPr lang="en-US" sz="9000">
                <a:solidFill>
                  <a:srgbClr val="003366"/>
                </a:solidFill>
                <a:latin typeface="Arial" panose="020B0604020202020204" pitchFamily="34" charset="0"/>
                <a:cs typeface="Arial" panose="020B0604020202020204" pitchFamily="34" charset="0"/>
              </a:rPr>
              <a:t>Thank  you  again  to : </a:t>
            </a:r>
          </a:p>
        </p:txBody>
      </p:sp>
      <p:sp>
        <p:nvSpPr>
          <p:cNvPr id="9" name="TextBox 8">
            <a:extLst>
              <a:ext uri="{FF2B5EF4-FFF2-40B4-BE49-F238E27FC236}">
                <a16:creationId xmlns:a16="http://schemas.microsoft.com/office/drawing/2014/main" id="{A00FF4F4-9798-4C85-A892-F4675104B611}"/>
              </a:ext>
            </a:extLst>
          </p:cNvPr>
          <p:cNvSpPr txBox="1"/>
          <p:nvPr/>
        </p:nvSpPr>
        <p:spPr>
          <a:xfrm>
            <a:off x="0" y="9733002"/>
            <a:ext cx="18288000" cy="415498"/>
          </a:xfrm>
          <a:prstGeom prst="rect">
            <a:avLst/>
          </a:prstGeom>
          <a:solidFill>
            <a:srgbClr val="002060"/>
          </a:solidFill>
        </p:spPr>
        <p:txBody>
          <a:bodyPr wrap="square" rtlCol="0">
            <a:spAutoFit/>
          </a:bodyPr>
          <a:lstStyle/>
          <a:p>
            <a:pPr algn="ctr"/>
            <a:r>
              <a:rPr lang="en-US" sz="2100" b="1">
                <a:solidFill>
                  <a:schemeClr val="bg1"/>
                </a:solidFill>
              </a:rPr>
              <a:t>Thank you to the BC Ministry of Health Patients as Partners Initiative for their support.</a:t>
            </a:r>
          </a:p>
        </p:txBody>
      </p:sp>
      <p:grpSp>
        <p:nvGrpSpPr>
          <p:cNvPr id="14" name="Group 13">
            <a:extLst>
              <a:ext uri="{FF2B5EF4-FFF2-40B4-BE49-F238E27FC236}">
                <a16:creationId xmlns:a16="http://schemas.microsoft.com/office/drawing/2014/main" id="{892BB7CD-5E44-43E2-945D-A921ED27A66E}"/>
              </a:ext>
            </a:extLst>
          </p:cNvPr>
          <p:cNvGrpSpPr/>
          <p:nvPr/>
        </p:nvGrpSpPr>
        <p:grpSpPr>
          <a:xfrm>
            <a:off x="2138502" y="3965276"/>
            <a:ext cx="13992468" cy="1825553"/>
            <a:chOff x="1139800" y="5469144"/>
            <a:chExt cx="9328312" cy="1217035"/>
          </a:xfrm>
        </p:grpSpPr>
        <p:pic>
          <p:nvPicPr>
            <p:cNvPr id="15" name="Picture 14">
              <a:extLst>
                <a:ext uri="{FF2B5EF4-FFF2-40B4-BE49-F238E27FC236}">
                  <a16:creationId xmlns:a16="http://schemas.microsoft.com/office/drawing/2014/main" id="{B9A1814C-DCFA-4168-8394-77AE2910B7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6" name="Picture 15">
              <a:extLst>
                <a:ext uri="{FF2B5EF4-FFF2-40B4-BE49-F238E27FC236}">
                  <a16:creationId xmlns:a16="http://schemas.microsoft.com/office/drawing/2014/main" id="{D82F45BB-6657-4E7B-A62B-BAA4D8B6F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7" name="Picture 16">
              <a:extLst>
                <a:ext uri="{FF2B5EF4-FFF2-40B4-BE49-F238E27FC236}">
                  <a16:creationId xmlns:a16="http://schemas.microsoft.com/office/drawing/2014/main" id="{2CD2C1D6-9DC6-4144-9CA8-E7A933526F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Tree>
    <p:extLst>
      <p:ext uri="{BB962C8B-B14F-4D97-AF65-F5344CB8AC3E}">
        <p14:creationId xmlns:p14="http://schemas.microsoft.com/office/powerpoint/2010/main" val="1436467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D1216-3611-40D3-B3B5-9E35F38A0CE1}"/>
              </a:ext>
            </a:extLst>
          </p:cNvPr>
          <p:cNvPicPr>
            <a:picLocks noChangeAspect="1"/>
          </p:cNvPicPr>
          <p:nvPr/>
        </p:nvPicPr>
        <p:blipFill>
          <a:blip r:embed="rId2"/>
          <a:stretch>
            <a:fillRect/>
          </a:stretch>
        </p:blipFill>
        <p:spPr>
          <a:xfrm>
            <a:off x="1672687" y="1118761"/>
            <a:ext cx="4515422" cy="1579838"/>
          </a:xfrm>
          <a:prstGeom prst="rect">
            <a:avLst/>
          </a:prstGeom>
        </p:spPr>
      </p:pic>
      <p:sp>
        <p:nvSpPr>
          <p:cNvPr id="3" name="TextBox 2">
            <a:extLst>
              <a:ext uri="{FF2B5EF4-FFF2-40B4-BE49-F238E27FC236}">
                <a16:creationId xmlns:a16="http://schemas.microsoft.com/office/drawing/2014/main" id="{D5D15499-19F2-4559-8547-F79ABFDA380A}"/>
              </a:ext>
            </a:extLst>
          </p:cNvPr>
          <p:cNvSpPr txBox="1"/>
          <p:nvPr/>
        </p:nvSpPr>
        <p:spPr>
          <a:xfrm>
            <a:off x="1672685" y="3628322"/>
            <a:ext cx="14942634" cy="4247317"/>
          </a:xfrm>
          <a:prstGeom prst="rect">
            <a:avLst/>
          </a:prstGeom>
          <a:noFill/>
        </p:spPr>
        <p:txBody>
          <a:bodyPr wrap="square" rtlCol="0">
            <a:spAutoFit/>
          </a:bodyPr>
          <a:lstStyle/>
          <a:p>
            <a:pPr algn="just" defTabSz="1371636"/>
            <a:r>
              <a:rPr lang="en-US" sz="3000">
                <a:solidFill>
                  <a:prstClr val="black"/>
                </a:solidFill>
                <a:latin typeface="Arial" panose="020B0604020202020204" pitchFamily="34" charset="0"/>
                <a:cs typeface="Arial" panose="020B0604020202020204" pitchFamily="34" charset="0"/>
              </a:rPr>
              <a:t>© 2020 The University of British Columbia.  </a:t>
            </a:r>
          </a:p>
          <a:p>
            <a:pPr algn="just" defTabSz="1371636"/>
            <a:endParaRPr lang="en-US" sz="3000">
              <a:solidFill>
                <a:prstClr val="black"/>
              </a:solidFill>
              <a:latin typeface="Arial" panose="020B0604020202020204" pitchFamily="34" charset="0"/>
              <a:cs typeface="Arial" panose="020B0604020202020204" pitchFamily="34" charset="0"/>
            </a:endParaRPr>
          </a:p>
          <a:p>
            <a:pPr defTabSz="1371636"/>
            <a:r>
              <a:rPr lang="en-US" sz="3000">
                <a:solidFill>
                  <a:prstClr val="black"/>
                </a:solidFill>
                <a:latin typeface="Arial" panose="020B0604020202020204" pitchFamily="34" charset="0"/>
                <a:cs typeface="Arial" panose="020B0604020202020204" pitchFamily="34" charset="0"/>
              </a:rPr>
              <a:t>The work is licensed under Creative Commons Attribution-Non-Commercial-No Derivatives 4.0 International License </a:t>
            </a:r>
          </a:p>
          <a:p>
            <a:pPr defTabSz="1371636"/>
            <a:r>
              <a:rPr lang="en-US" sz="3000">
                <a:solidFill>
                  <a:prstClr val="black"/>
                </a:solidFill>
                <a:latin typeface="Arial" panose="020B0604020202020204" pitchFamily="34" charset="0"/>
                <a:cs typeface="Arial" panose="020B0604020202020204" pitchFamily="34" charset="0"/>
              </a:rPr>
              <a:t>(</a:t>
            </a:r>
            <a:r>
              <a:rPr lang="en-US" sz="3000" u="sng">
                <a:solidFill>
                  <a:prstClr val="black"/>
                </a:solidFill>
                <a:latin typeface="Arial" panose="020B0604020202020204" pitchFamily="34" charset="0"/>
                <a:cs typeface="Arial" panose="020B0604020202020204" pitchFamily="34" charset="0"/>
                <a:hlinkClick r:id="rId3"/>
              </a:rPr>
              <a:t>http://creativecommons.org/licenses/by-nc-nd/4.0/</a:t>
            </a:r>
            <a:r>
              <a:rPr lang="en-US" sz="3000">
                <a:solidFill>
                  <a:prstClr val="black"/>
                </a:solidFill>
                <a:latin typeface="Arial" panose="020B0604020202020204" pitchFamily="34" charset="0"/>
                <a:cs typeface="Arial" panose="020B0604020202020204" pitchFamily="34" charset="0"/>
              </a:rPr>
              <a:t>). </a:t>
            </a:r>
          </a:p>
          <a:p>
            <a:pPr defTabSz="1371636"/>
            <a:endParaRPr lang="en-US" sz="3000">
              <a:solidFill>
                <a:prstClr val="black"/>
              </a:solidFill>
              <a:latin typeface="Arial" panose="020B0604020202020204" pitchFamily="34" charset="0"/>
              <a:cs typeface="Arial" panose="020B0604020202020204" pitchFamily="34" charset="0"/>
            </a:endParaRPr>
          </a:p>
          <a:p>
            <a:pPr defTabSz="1371636"/>
            <a:r>
              <a:rPr lang="en-US" sz="3000">
                <a:solidFill>
                  <a:prstClr val="black"/>
                </a:solidFill>
                <a:latin typeface="Arial" panose="020B0604020202020204" pitchFamily="34" charset="0"/>
                <a:cs typeface="Arial" panose="020B0604020202020204" pitchFamily="34" charset="0"/>
              </a:rPr>
              <a:t>It was created by UBC Digital Emergency Medicine. For permissions to use this work for commercial purposes please contact The University of British Columbia’s University-Industry Liaison Office.</a:t>
            </a:r>
          </a:p>
        </p:txBody>
      </p:sp>
    </p:spTree>
    <p:extLst>
      <p:ext uri="{BB962C8B-B14F-4D97-AF65-F5344CB8AC3E}">
        <p14:creationId xmlns:p14="http://schemas.microsoft.com/office/powerpoint/2010/main" val="234272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50" y="1057236"/>
            <a:ext cx="9678536"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a:solidFill>
                  <a:srgbClr val="034092"/>
                </a:solidFill>
                <a:latin typeface="+mj-lt"/>
                <a:ea typeface="Lora"/>
                <a:cs typeface="Lora"/>
                <a:sym typeface="Lora"/>
              </a:rPr>
              <a:t>Virtual Care</a:t>
            </a:r>
            <a:endParaRPr sz="7200" i="0" u="none" strike="noStrike" cap="none">
              <a:solidFill>
                <a:srgbClr val="034092"/>
              </a:solidFill>
              <a:latin typeface="+mj-lt"/>
              <a:ea typeface="Lora"/>
              <a:cs typeface="Lora"/>
              <a:sym typeface="Lora"/>
            </a:endParaRPr>
          </a:p>
        </p:txBody>
      </p:sp>
      <p:sp>
        <p:nvSpPr>
          <p:cNvPr id="174" name="Google Shape;174;p19"/>
          <p:cNvSpPr txBox="1"/>
          <p:nvPr/>
        </p:nvSpPr>
        <p:spPr>
          <a:xfrm>
            <a:off x="938096" y="2932140"/>
            <a:ext cx="15688375" cy="5657687"/>
          </a:xfrm>
          <a:prstGeom prst="rect">
            <a:avLst/>
          </a:prstGeom>
          <a:noFill/>
          <a:ln>
            <a:noFill/>
          </a:ln>
        </p:spPr>
        <p:txBody>
          <a:bodyPr spcFirstLastPara="1" wrap="square" lIns="0" tIns="0" rIns="0" bIns="0" anchor="t" anchorCtr="0">
            <a:noAutofit/>
          </a:bodyPr>
          <a:lstStyle/>
          <a:p>
            <a:pPr marL="628714" lvl="0" indent="-571500">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Virtual care is the direct delivery of care between a patient and a provider, at distance, using information and communication technology</a:t>
            </a:r>
            <a:br>
              <a:rPr lang="en-US" sz="3600">
                <a:solidFill>
                  <a:schemeClr val="tx1"/>
                </a:solidFill>
                <a:latin typeface="+mj-lt"/>
                <a:ea typeface="Lora"/>
                <a:cs typeface="Lora"/>
                <a:sym typeface="Lora"/>
              </a:rPr>
            </a:br>
            <a:endParaRPr lang="en-US" sz="3600">
              <a:solidFill>
                <a:schemeClr val="tx1"/>
              </a:solidFill>
              <a:latin typeface="+mj-lt"/>
              <a:ea typeface="Lora"/>
              <a:cs typeface="Lora"/>
              <a:sym typeface="Lora"/>
            </a:endParaRPr>
          </a:p>
          <a:p>
            <a:pPr marL="628714" lvl="0" indent="-571500">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Virtual care can also refer to the communication between providers regarding the care of a patient.</a:t>
            </a:r>
            <a:br>
              <a:rPr lang="en-US" sz="3600">
                <a:solidFill>
                  <a:schemeClr val="tx1"/>
                </a:solidFill>
                <a:latin typeface="+mj-lt"/>
                <a:ea typeface="Lora"/>
                <a:cs typeface="Lora"/>
                <a:sym typeface="Lora"/>
              </a:rPr>
            </a:br>
            <a:endParaRPr lang="en-US" sz="3600">
              <a:solidFill>
                <a:schemeClr val="tx1"/>
              </a:solidFill>
              <a:latin typeface="+mj-lt"/>
              <a:ea typeface="Lora"/>
              <a:cs typeface="Lora"/>
              <a:sym typeface="Lora"/>
            </a:endParaRPr>
          </a:p>
        </p:txBody>
      </p:sp>
      <p:graphicFrame>
        <p:nvGraphicFramePr>
          <p:cNvPr id="6" name="Table 5">
            <a:extLst>
              <a:ext uri="{FF2B5EF4-FFF2-40B4-BE49-F238E27FC236}">
                <a16:creationId xmlns:a16="http://schemas.microsoft.com/office/drawing/2014/main" id="{9ADF21CD-BD56-1741-9B12-B9599E3E5E50}"/>
              </a:ext>
            </a:extLst>
          </p:cNvPr>
          <p:cNvGraphicFramePr>
            <a:graphicFrameLocks noGrp="1"/>
          </p:cNvGraphicFramePr>
          <p:nvPr>
            <p:extLst>
              <p:ext uri="{D42A27DB-BD31-4B8C-83A1-F6EECF244321}">
                <p14:modId xmlns:p14="http://schemas.microsoft.com/office/powerpoint/2010/main" val="3500664786"/>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1">
                          <a:solidFill>
                            <a:srgbClr val="003366"/>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261036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50" y="1057236"/>
            <a:ext cx="9678536"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a:solidFill>
                  <a:srgbClr val="034092"/>
                </a:solidFill>
                <a:latin typeface="+mj-lt"/>
                <a:ea typeface="Lora"/>
                <a:cs typeface="Lora"/>
                <a:sym typeface="Lora"/>
              </a:rPr>
              <a:t>Virtual Care</a:t>
            </a:r>
            <a:endParaRPr sz="7200" i="0" u="none" strike="noStrike" cap="none">
              <a:solidFill>
                <a:srgbClr val="034092"/>
              </a:solidFill>
              <a:latin typeface="+mj-lt"/>
              <a:ea typeface="Lora"/>
              <a:cs typeface="Lora"/>
              <a:sym typeface="Lora"/>
            </a:endParaRPr>
          </a:p>
        </p:txBody>
      </p:sp>
      <p:sp>
        <p:nvSpPr>
          <p:cNvPr id="174" name="Google Shape;174;p19"/>
          <p:cNvSpPr txBox="1"/>
          <p:nvPr/>
        </p:nvSpPr>
        <p:spPr>
          <a:xfrm>
            <a:off x="938096" y="2932140"/>
            <a:ext cx="15688375" cy="5657687"/>
          </a:xfrm>
          <a:prstGeom prst="rect">
            <a:avLst/>
          </a:prstGeom>
          <a:noFill/>
          <a:ln>
            <a:noFill/>
          </a:ln>
        </p:spPr>
        <p:txBody>
          <a:bodyPr spcFirstLastPara="1" wrap="square" lIns="0" tIns="0" rIns="0" bIns="0" anchor="t" anchorCtr="0">
            <a:noAutofit/>
          </a:bodyPr>
          <a:lstStyle/>
          <a:p>
            <a:pPr marL="628714" lvl="0" indent="-571500">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Virtual care is the direct delivery of care between a patient and a provider, at distance, using information and communication technology</a:t>
            </a:r>
            <a:br>
              <a:rPr lang="en-US" sz="3600">
                <a:solidFill>
                  <a:schemeClr val="tx1"/>
                </a:solidFill>
                <a:latin typeface="+mj-lt"/>
                <a:ea typeface="Lora"/>
                <a:cs typeface="Lora"/>
                <a:sym typeface="Lora"/>
              </a:rPr>
            </a:br>
            <a:endParaRPr lang="en-US" sz="3600">
              <a:solidFill>
                <a:schemeClr val="tx1"/>
              </a:solidFill>
              <a:latin typeface="+mj-lt"/>
              <a:ea typeface="Lora"/>
              <a:cs typeface="Lora"/>
              <a:sym typeface="Lora"/>
            </a:endParaRPr>
          </a:p>
          <a:p>
            <a:pPr marL="628714" lvl="0" indent="-571500">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Virtual care can also refer to the communication between providers regarding the care of a patient</a:t>
            </a:r>
            <a:br>
              <a:rPr lang="en-US" sz="3600">
                <a:solidFill>
                  <a:schemeClr val="tx1"/>
                </a:solidFill>
                <a:latin typeface="+mj-lt"/>
                <a:ea typeface="Lora"/>
                <a:cs typeface="Lora"/>
                <a:sym typeface="Lora"/>
              </a:rPr>
            </a:br>
            <a:endParaRPr lang="en-US" sz="3600">
              <a:solidFill>
                <a:schemeClr val="tx1"/>
              </a:solidFill>
              <a:latin typeface="+mj-lt"/>
              <a:ea typeface="Lora"/>
              <a:cs typeface="Lora"/>
              <a:sym typeface="Lora"/>
            </a:endParaRPr>
          </a:p>
          <a:p>
            <a:pPr marL="628714" lvl="0" indent="-571500">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Some care providers are offering a combination of in-person and virtual care visits, which is helpful for self-management of many health conditions</a:t>
            </a:r>
          </a:p>
        </p:txBody>
      </p:sp>
      <p:graphicFrame>
        <p:nvGraphicFramePr>
          <p:cNvPr id="6" name="Table 5">
            <a:extLst>
              <a:ext uri="{FF2B5EF4-FFF2-40B4-BE49-F238E27FC236}">
                <a16:creationId xmlns:a16="http://schemas.microsoft.com/office/drawing/2014/main" id="{9ADF21CD-BD56-1741-9B12-B9599E3E5E50}"/>
              </a:ext>
            </a:extLst>
          </p:cNvPr>
          <p:cNvGraphicFramePr>
            <a:graphicFrameLocks noGrp="1"/>
          </p:cNvGraphicFramePr>
          <p:nvPr>
            <p:extLst>
              <p:ext uri="{D42A27DB-BD31-4B8C-83A1-F6EECF244321}">
                <p14:modId xmlns:p14="http://schemas.microsoft.com/office/powerpoint/2010/main" val="3058503825"/>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1">
                          <a:solidFill>
                            <a:srgbClr val="003366"/>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409019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74" name="Google Shape;174;p19"/>
          <p:cNvSpPr txBox="1"/>
          <p:nvPr/>
        </p:nvSpPr>
        <p:spPr>
          <a:xfrm>
            <a:off x="938096" y="2932140"/>
            <a:ext cx="15844661" cy="5657687"/>
          </a:xfrm>
          <a:prstGeom prst="rect">
            <a:avLst/>
          </a:prstGeom>
          <a:noFill/>
          <a:ln>
            <a:noFill/>
          </a:ln>
        </p:spPr>
        <p:txBody>
          <a:bodyPr spcFirstLastPara="1" wrap="square" lIns="0" tIns="0" rIns="0" bIns="0" anchor="t" anchorCtr="0">
            <a:noAutofit/>
          </a:bodyPr>
          <a:lstStyle/>
          <a:p>
            <a:pPr marL="628714" lvl="0" indent="-571500">
              <a:lnSpc>
                <a:spcPct val="110000"/>
              </a:lnSpc>
              <a:buClr>
                <a:schemeClr val="dk2"/>
              </a:buClr>
              <a:buSzPct val="110000"/>
              <a:buFont typeface="Arial" panose="020B0604020202020204" pitchFamily="34" charset="0"/>
              <a:buChar char="•"/>
            </a:pPr>
            <a:r>
              <a:rPr lang="en-US" sz="3600">
                <a:solidFill>
                  <a:schemeClr val="tx1"/>
                </a:solidFill>
                <a:latin typeface="+mj-lt"/>
                <a:ea typeface="Lora"/>
                <a:cs typeface="Lora"/>
                <a:sym typeface="Lora"/>
              </a:rPr>
              <a:t>Virtual care can be provided through different communication technologies, including, but is not limited to:</a:t>
            </a:r>
            <a:br>
              <a:rPr lang="en-US" sz="3600">
                <a:solidFill>
                  <a:schemeClr val="tx1"/>
                </a:solidFill>
                <a:latin typeface="+mj-lt"/>
                <a:ea typeface="Lora"/>
                <a:cs typeface="Lora"/>
                <a:sym typeface="Lora"/>
              </a:rPr>
            </a:br>
            <a:endParaRPr lang="en-US" sz="1000">
              <a:solidFill>
                <a:schemeClr val="tx1"/>
              </a:solidFill>
              <a:latin typeface="+mj-lt"/>
              <a:ea typeface="Lora"/>
              <a:cs typeface="Lora"/>
              <a:sym typeface="Lora"/>
            </a:endParaRPr>
          </a:p>
          <a:p>
            <a:pPr marL="1377950" lvl="7" indent="511175">
              <a:lnSpc>
                <a:spcPct val="200000"/>
              </a:lnSpc>
              <a:buClr>
                <a:schemeClr val="dk2"/>
              </a:buClr>
              <a:buSzPct val="110000"/>
              <a:buFont typeface="Arial" panose="020B0604020202020204" pitchFamily="34" charset="0"/>
              <a:buChar char="•"/>
            </a:pPr>
            <a:endParaRPr lang="en-US" sz="3600">
              <a:solidFill>
                <a:schemeClr val="tx1"/>
              </a:solidFill>
              <a:latin typeface="+mj-lt"/>
              <a:ea typeface="Lora"/>
              <a:cs typeface="Lora"/>
              <a:sym typeface="Lora"/>
            </a:endParaRPr>
          </a:p>
          <a:p>
            <a:pPr marL="1377950" lvl="7" indent="511175">
              <a:buClr>
                <a:schemeClr val="dk2"/>
              </a:buClr>
              <a:buSzPct val="110000"/>
              <a:buFont typeface="Arial" panose="020B0604020202020204" pitchFamily="34" charset="0"/>
              <a:buChar char="•"/>
            </a:pPr>
            <a:endParaRPr lang="en-US" sz="3600">
              <a:solidFill>
                <a:schemeClr val="tx1"/>
              </a:solidFill>
              <a:latin typeface="+mj-lt"/>
              <a:ea typeface="Lora"/>
              <a:cs typeface="Lora"/>
              <a:sym typeface="Lora"/>
            </a:endParaRPr>
          </a:p>
          <a:p>
            <a:pPr marL="628714" lvl="6" indent="-571500">
              <a:buClr>
                <a:schemeClr val="dk2"/>
              </a:buClr>
              <a:buSzPct val="110000"/>
              <a:buFont typeface="Arial" panose="020B0604020202020204" pitchFamily="34" charset="0"/>
              <a:buChar char="•"/>
            </a:pPr>
            <a:endParaRPr lang="en-US" sz="3600">
              <a:solidFill>
                <a:schemeClr val="tx1"/>
              </a:solidFill>
              <a:latin typeface="+mj-lt"/>
              <a:ea typeface="Lora"/>
              <a:cs typeface="Lora"/>
              <a:sym typeface="Lora"/>
            </a:endParaRPr>
          </a:p>
        </p:txBody>
      </p:sp>
      <p:graphicFrame>
        <p:nvGraphicFramePr>
          <p:cNvPr id="6" name="Table 5">
            <a:extLst>
              <a:ext uri="{FF2B5EF4-FFF2-40B4-BE49-F238E27FC236}">
                <a16:creationId xmlns:a16="http://schemas.microsoft.com/office/drawing/2014/main" id="{9ADF21CD-BD56-1741-9B12-B9599E3E5E50}"/>
              </a:ext>
            </a:extLst>
          </p:cNvPr>
          <p:cNvGraphicFramePr>
            <a:graphicFrameLocks noGrp="1"/>
          </p:cNvGraphicFramePr>
          <p:nvPr>
            <p:extLst>
              <p:ext uri="{D42A27DB-BD31-4B8C-83A1-F6EECF244321}">
                <p14:modId xmlns:p14="http://schemas.microsoft.com/office/powerpoint/2010/main" val="3573517838"/>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1">
                          <a:solidFill>
                            <a:srgbClr val="003366"/>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pic>
        <p:nvPicPr>
          <p:cNvPr id="3" name="Graphic 2" descr="Receiver">
            <a:extLst>
              <a:ext uri="{FF2B5EF4-FFF2-40B4-BE49-F238E27FC236}">
                <a16:creationId xmlns:a16="http://schemas.microsoft.com/office/drawing/2014/main" id="{F80D51D3-B0D9-464C-8F16-F618CEB808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6409" y="5991338"/>
            <a:ext cx="1830298" cy="1830298"/>
          </a:xfrm>
          <a:prstGeom prst="rect">
            <a:avLst/>
          </a:prstGeom>
        </p:spPr>
      </p:pic>
      <p:pic>
        <p:nvPicPr>
          <p:cNvPr id="14" name="Graphic 13" descr="Email">
            <a:extLst>
              <a:ext uri="{FF2B5EF4-FFF2-40B4-BE49-F238E27FC236}">
                <a16:creationId xmlns:a16="http://schemas.microsoft.com/office/drawing/2014/main" id="{A2539057-5503-438F-85EC-A8AC662877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5012" y="5991337"/>
            <a:ext cx="1830299" cy="1830299"/>
          </a:xfrm>
          <a:prstGeom prst="rect">
            <a:avLst/>
          </a:prstGeom>
        </p:spPr>
      </p:pic>
      <p:grpSp>
        <p:nvGrpSpPr>
          <p:cNvPr id="20" name="Group 19">
            <a:extLst>
              <a:ext uri="{FF2B5EF4-FFF2-40B4-BE49-F238E27FC236}">
                <a16:creationId xmlns:a16="http://schemas.microsoft.com/office/drawing/2014/main" id="{5813183C-0B80-46F6-A6A3-2622D0DD2F73}"/>
              </a:ext>
            </a:extLst>
          </p:cNvPr>
          <p:cNvGrpSpPr/>
          <p:nvPr/>
        </p:nvGrpSpPr>
        <p:grpSpPr>
          <a:xfrm>
            <a:off x="10409151" y="6115662"/>
            <a:ext cx="3059548" cy="1705974"/>
            <a:chOff x="6478172" y="6738241"/>
            <a:chExt cx="1639914" cy="914400"/>
          </a:xfrm>
          <a:solidFill>
            <a:srgbClr val="002D86"/>
          </a:solidFill>
        </p:grpSpPr>
        <p:pic>
          <p:nvPicPr>
            <p:cNvPr id="8" name="Graphic 7" descr="Chat bubble">
              <a:extLst>
                <a:ext uri="{FF2B5EF4-FFF2-40B4-BE49-F238E27FC236}">
                  <a16:creationId xmlns:a16="http://schemas.microsoft.com/office/drawing/2014/main" id="{C93705D3-5423-48AE-9A83-3563D7DC1A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03686" y="6738241"/>
              <a:ext cx="914400" cy="914400"/>
            </a:xfrm>
            <a:prstGeom prst="rect">
              <a:avLst/>
            </a:prstGeom>
          </p:spPr>
        </p:pic>
        <p:pic>
          <p:nvPicPr>
            <p:cNvPr id="11" name="Graphic 10" descr="Smart Phone">
              <a:extLst>
                <a:ext uri="{FF2B5EF4-FFF2-40B4-BE49-F238E27FC236}">
                  <a16:creationId xmlns:a16="http://schemas.microsoft.com/office/drawing/2014/main" id="{EBB25BFF-68D7-4B4A-8D1F-D3A53E7C91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8172" y="6738241"/>
              <a:ext cx="914400" cy="914400"/>
            </a:xfrm>
            <a:prstGeom prst="rect">
              <a:avLst/>
            </a:prstGeom>
          </p:spPr>
        </p:pic>
      </p:grpSp>
      <p:pic>
        <p:nvPicPr>
          <p:cNvPr id="22" name="Graphic 21" descr="Programmer">
            <a:extLst>
              <a:ext uri="{FF2B5EF4-FFF2-40B4-BE49-F238E27FC236}">
                <a16:creationId xmlns:a16="http://schemas.microsoft.com/office/drawing/2014/main" id="{DA0D5BF4-AE40-47E3-BF20-10FA916176F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39811" y="5869577"/>
            <a:ext cx="2047960" cy="2047960"/>
          </a:xfrm>
          <a:prstGeom prst="rect">
            <a:avLst/>
          </a:prstGeom>
        </p:spPr>
      </p:pic>
      <p:sp>
        <p:nvSpPr>
          <p:cNvPr id="25" name="Rectangle 24">
            <a:extLst>
              <a:ext uri="{FF2B5EF4-FFF2-40B4-BE49-F238E27FC236}">
                <a16:creationId xmlns:a16="http://schemas.microsoft.com/office/drawing/2014/main" id="{BF9A5E63-9CCB-4EA9-82FB-1B8D3E72578B}"/>
              </a:ext>
            </a:extLst>
          </p:cNvPr>
          <p:cNvSpPr/>
          <p:nvPr/>
        </p:nvSpPr>
        <p:spPr>
          <a:xfrm>
            <a:off x="15227077" y="5143500"/>
            <a:ext cx="1338828" cy="646331"/>
          </a:xfrm>
          <a:prstGeom prst="rect">
            <a:avLst/>
          </a:prstGeom>
        </p:spPr>
        <p:txBody>
          <a:bodyPr wrap="none">
            <a:spAutoFit/>
          </a:bodyPr>
          <a:lstStyle/>
          <a:p>
            <a:r>
              <a:rPr lang="en-US" sz="3600">
                <a:ea typeface="Lora"/>
                <a:cs typeface="Lora"/>
                <a:sym typeface="Lora"/>
              </a:rPr>
              <a:t>Email</a:t>
            </a:r>
            <a:endParaRPr lang="en-US"/>
          </a:p>
        </p:txBody>
      </p:sp>
      <p:sp>
        <p:nvSpPr>
          <p:cNvPr id="29" name="Rectangle 28">
            <a:extLst>
              <a:ext uri="{FF2B5EF4-FFF2-40B4-BE49-F238E27FC236}">
                <a16:creationId xmlns:a16="http://schemas.microsoft.com/office/drawing/2014/main" id="{D169BBA8-7E90-418D-BBB4-6325D5F036C3}"/>
              </a:ext>
            </a:extLst>
          </p:cNvPr>
          <p:cNvSpPr/>
          <p:nvPr/>
        </p:nvSpPr>
        <p:spPr>
          <a:xfrm>
            <a:off x="1185073" y="5144749"/>
            <a:ext cx="4134465" cy="646331"/>
          </a:xfrm>
          <a:prstGeom prst="rect">
            <a:avLst/>
          </a:prstGeom>
        </p:spPr>
        <p:txBody>
          <a:bodyPr wrap="none">
            <a:spAutoFit/>
          </a:bodyPr>
          <a:lstStyle/>
          <a:p>
            <a:r>
              <a:rPr lang="en-US" sz="3600">
                <a:ea typeface="Lora"/>
                <a:cs typeface="Lora"/>
                <a:sym typeface="Lora"/>
              </a:rPr>
              <a:t>Video conferencing</a:t>
            </a:r>
            <a:endParaRPr lang="en-US"/>
          </a:p>
        </p:txBody>
      </p:sp>
      <p:sp>
        <p:nvSpPr>
          <p:cNvPr id="30" name="Rectangle 29">
            <a:extLst>
              <a:ext uri="{FF2B5EF4-FFF2-40B4-BE49-F238E27FC236}">
                <a16:creationId xmlns:a16="http://schemas.microsoft.com/office/drawing/2014/main" id="{755FE55E-E677-44DD-ACF3-C06FA4B0ADDF}"/>
              </a:ext>
            </a:extLst>
          </p:cNvPr>
          <p:cNvSpPr/>
          <p:nvPr/>
        </p:nvSpPr>
        <p:spPr>
          <a:xfrm>
            <a:off x="10282505" y="5114650"/>
            <a:ext cx="3441968" cy="646331"/>
          </a:xfrm>
          <a:prstGeom prst="rect">
            <a:avLst/>
          </a:prstGeom>
        </p:spPr>
        <p:txBody>
          <a:bodyPr wrap="none">
            <a:spAutoFit/>
          </a:bodyPr>
          <a:lstStyle/>
          <a:p>
            <a:r>
              <a:rPr lang="en-US" sz="3600">
                <a:ea typeface="Lora"/>
                <a:cs typeface="Lora"/>
                <a:sym typeface="Lora"/>
              </a:rPr>
              <a:t>Text messaging</a:t>
            </a:r>
            <a:endParaRPr lang="en-US"/>
          </a:p>
        </p:txBody>
      </p:sp>
      <p:sp>
        <p:nvSpPr>
          <p:cNvPr id="31" name="Rectangle 30">
            <a:extLst>
              <a:ext uri="{FF2B5EF4-FFF2-40B4-BE49-F238E27FC236}">
                <a16:creationId xmlns:a16="http://schemas.microsoft.com/office/drawing/2014/main" id="{4717E182-DDE6-46CC-A553-EF28652991EE}"/>
              </a:ext>
            </a:extLst>
          </p:cNvPr>
          <p:cNvSpPr/>
          <p:nvPr/>
        </p:nvSpPr>
        <p:spPr>
          <a:xfrm>
            <a:off x="6482289" y="5114650"/>
            <a:ext cx="2364750" cy="646331"/>
          </a:xfrm>
          <a:prstGeom prst="rect">
            <a:avLst/>
          </a:prstGeom>
        </p:spPr>
        <p:txBody>
          <a:bodyPr wrap="none">
            <a:spAutoFit/>
          </a:bodyPr>
          <a:lstStyle/>
          <a:p>
            <a:r>
              <a:rPr lang="en-US" sz="3600">
                <a:ea typeface="Lora"/>
                <a:cs typeface="Lora"/>
                <a:sym typeface="Lora"/>
              </a:rPr>
              <a:t>Telephone</a:t>
            </a:r>
            <a:endParaRPr lang="en-US"/>
          </a:p>
        </p:txBody>
      </p:sp>
      <p:sp>
        <p:nvSpPr>
          <p:cNvPr id="32" name="Google Shape;166;p19">
            <a:extLst>
              <a:ext uri="{FF2B5EF4-FFF2-40B4-BE49-F238E27FC236}">
                <a16:creationId xmlns:a16="http://schemas.microsoft.com/office/drawing/2014/main" id="{F614C9E9-2FDC-472D-901C-DC5635B39787}"/>
              </a:ext>
            </a:extLst>
          </p:cNvPr>
          <p:cNvSpPr txBox="1"/>
          <p:nvPr/>
        </p:nvSpPr>
        <p:spPr>
          <a:xfrm>
            <a:off x="1182750" y="1057236"/>
            <a:ext cx="9678536"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a:solidFill>
                  <a:srgbClr val="034092"/>
                </a:solidFill>
                <a:latin typeface="+mj-lt"/>
                <a:ea typeface="Lora"/>
                <a:cs typeface="Lora"/>
                <a:sym typeface="Lora"/>
              </a:rPr>
              <a:t>Virtual Care</a:t>
            </a:r>
            <a:endParaRPr sz="7200" i="0" u="none" strike="noStrike" cap="none">
              <a:solidFill>
                <a:srgbClr val="034092"/>
              </a:solidFill>
              <a:latin typeface="+mj-lt"/>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92" name="Google Shape;192;p20"/>
          <p:cNvSpPr txBox="1"/>
          <p:nvPr/>
        </p:nvSpPr>
        <p:spPr>
          <a:xfrm>
            <a:off x="1318574" y="2605246"/>
            <a:ext cx="8005819" cy="6084281"/>
          </a:xfrm>
          <a:prstGeom prst="rect">
            <a:avLst/>
          </a:prstGeom>
          <a:noFill/>
          <a:ln>
            <a:noFill/>
          </a:ln>
        </p:spPr>
        <p:txBody>
          <a:bodyPr spcFirstLastPara="1" wrap="square" lIns="0" tIns="0" rIns="0" bIns="0" anchor="t" anchorCtr="0">
            <a:noAutofit/>
          </a:bodyPr>
          <a:lstStyle/>
          <a:p>
            <a:pPr marR="0" lvl="0" rtl="0">
              <a:lnSpc>
                <a:spcPct val="150016"/>
              </a:lnSpc>
              <a:spcBef>
                <a:spcPts val="0"/>
              </a:spcBef>
              <a:spcAft>
                <a:spcPts val="0"/>
              </a:spcAft>
            </a:pPr>
            <a:r>
              <a:rPr lang="en-US" sz="3600">
                <a:solidFill>
                  <a:schemeClr val="tx1"/>
                </a:solidFill>
                <a:latin typeface="+mj-lt"/>
                <a:ea typeface="Lora"/>
                <a:cs typeface="Lora"/>
                <a:sym typeface="Lora"/>
              </a:rPr>
              <a:t>Some examples include:</a:t>
            </a:r>
            <a:br>
              <a:rPr lang="en-US" sz="3600">
                <a:solidFill>
                  <a:schemeClr val="tx1"/>
                </a:solidFill>
                <a:latin typeface="+mj-lt"/>
                <a:ea typeface="Lora"/>
                <a:cs typeface="Lora"/>
                <a:sym typeface="Lora"/>
              </a:rPr>
            </a:br>
            <a:endParaRPr lang="en-US" sz="2800">
              <a:solidFill>
                <a:schemeClr val="tx1"/>
              </a:solidFill>
              <a:latin typeface="+mj-lt"/>
              <a:ea typeface="Lora"/>
              <a:cs typeface="Lora"/>
              <a:sym typeface="Lora"/>
            </a:endParaRPr>
          </a:p>
          <a:p>
            <a:pPr marL="571500" marR="0" lvl="0" indent="-571500" rtl="0">
              <a:lnSpc>
                <a:spcPct val="150016"/>
              </a:lnSpc>
              <a:spcBef>
                <a:spcPts val="0"/>
              </a:spcBef>
              <a:spcAft>
                <a:spcPts val="0"/>
              </a:spcAft>
              <a:buFont typeface="Arial" panose="020B0604020202020204" pitchFamily="34" charset="0"/>
              <a:buChar char="•"/>
            </a:pPr>
            <a:r>
              <a:rPr lang="en-US" sz="3600">
                <a:solidFill>
                  <a:schemeClr val="tx1"/>
                </a:solidFill>
                <a:latin typeface="+mj-lt"/>
                <a:ea typeface="Lora"/>
                <a:cs typeface="Lora"/>
                <a:sym typeface="Lora"/>
              </a:rPr>
              <a:t>Acute illness diagnosis</a:t>
            </a:r>
          </a:p>
          <a:p>
            <a:pPr marL="571500" marR="0" lvl="0" indent="-571500" rtl="0">
              <a:lnSpc>
                <a:spcPct val="150016"/>
              </a:lnSpc>
              <a:spcBef>
                <a:spcPts val="0"/>
              </a:spcBef>
              <a:spcAft>
                <a:spcPts val="0"/>
              </a:spcAft>
              <a:buFont typeface="Arial" panose="020B0604020202020204" pitchFamily="34" charset="0"/>
              <a:buChar char="•"/>
            </a:pPr>
            <a:r>
              <a:rPr lang="en-US" sz="3600">
                <a:solidFill>
                  <a:schemeClr val="tx1"/>
                </a:solidFill>
                <a:latin typeface="+mj-lt"/>
                <a:ea typeface="Lora"/>
                <a:cs typeface="Lora"/>
                <a:sym typeface="Lora"/>
              </a:rPr>
              <a:t>Prescriptions</a:t>
            </a:r>
          </a:p>
          <a:p>
            <a:pPr marL="571500" marR="0" lvl="0" indent="-571500" rtl="0">
              <a:lnSpc>
                <a:spcPct val="150016"/>
              </a:lnSpc>
              <a:spcBef>
                <a:spcPts val="0"/>
              </a:spcBef>
              <a:spcAft>
                <a:spcPts val="0"/>
              </a:spcAft>
              <a:buFont typeface="Arial" panose="020B0604020202020204" pitchFamily="34" charset="0"/>
              <a:buChar char="•"/>
            </a:pPr>
            <a:r>
              <a:rPr lang="en-US" sz="3600">
                <a:solidFill>
                  <a:schemeClr val="tx1"/>
                </a:solidFill>
                <a:latin typeface="+mj-lt"/>
                <a:ea typeface="Lora"/>
                <a:cs typeface="Lora"/>
                <a:sym typeface="Lora"/>
              </a:rPr>
              <a:t>Diagnostic procedures</a:t>
            </a:r>
          </a:p>
          <a:p>
            <a:pPr marL="571500" marR="0" lvl="0" indent="-571500" rtl="0">
              <a:lnSpc>
                <a:spcPct val="150016"/>
              </a:lnSpc>
              <a:spcBef>
                <a:spcPts val="0"/>
              </a:spcBef>
              <a:spcAft>
                <a:spcPts val="0"/>
              </a:spcAft>
              <a:buFont typeface="Arial" panose="020B0604020202020204" pitchFamily="34" charset="0"/>
              <a:buChar char="•"/>
            </a:pPr>
            <a:r>
              <a:rPr lang="en-US" sz="3600">
                <a:solidFill>
                  <a:schemeClr val="tx1"/>
                </a:solidFill>
                <a:latin typeface="+mj-lt"/>
                <a:ea typeface="Lora"/>
                <a:cs typeface="Lora"/>
                <a:sym typeface="Lora"/>
              </a:rPr>
              <a:t>Referrals to specialists</a:t>
            </a:r>
          </a:p>
          <a:p>
            <a:pPr marL="571500" marR="0" lvl="0" indent="-571500" rtl="0">
              <a:lnSpc>
                <a:spcPct val="150016"/>
              </a:lnSpc>
              <a:spcBef>
                <a:spcPts val="0"/>
              </a:spcBef>
              <a:spcAft>
                <a:spcPts val="0"/>
              </a:spcAft>
              <a:buFont typeface="Arial" panose="020B0604020202020204" pitchFamily="34" charset="0"/>
              <a:buChar char="•"/>
            </a:pPr>
            <a:r>
              <a:rPr lang="en-US" sz="3600">
                <a:solidFill>
                  <a:schemeClr val="tx1"/>
                </a:solidFill>
                <a:latin typeface="+mj-lt"/>
                <a:ea typeface="Lora"/>
                <a:cs typeface="Lora"/>
                <a:sym typeface="Lora"/>
              </a:rPr>
              <a:t>Managing chronic health conditions</a:t>
            </a:r>
          </a:p>
        </p:txBody>
      </p:sp>
      <p:graphicFrame>
        <p:nvGraphicFramePr>
          <p:cNvPr id="19" name="Table 18">
            <a:extLst>
              <a:ext uri="{FF2B5EF4-FFF2-40B4-BE49-F238E27FC236}">
                <a16:creationId xmlns:a16="http://schemas.microsoft.com/office/drawing/2014/main" id="{93F59F10-8EE0-8A43-9C31-3D9D65FD925C}"/>
              </a:ext>
            </a:extLst>
          </p:cNvPr>
          <p:cNvGraphicFramePr>
            <a:graphicFrameLocks noGrp="1"/>
          </p:cNvGraphicFramePr>
          <p:nvPr>
            <p:extLst>
              <p:ext uri="{D42A27DB-BD31-4B8C-83A1-F6EECF244321}">
                <p14:modId xmlns:p14="http://schemas.microsoft.com/office/powerpoint/2010/main" val="4047891069"/>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a:r>
                        <a:rPr lang="en-US" sz="1700" b="1">
                          <a:solidFill>
                            <a:srgbClr val="003366"/>
                          </a:solidFill>
                          <a:latin typeface="Arial" panose="020B0604020202020204" pitchFamily="34" charset="0"/>
                          <a:cs typeface="Arial" panose="020B0604020202020204" pitchFamily="34" charset="0"/>
                        </a:rPr>
                        <a:t>What  is Virtual Care?</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How to Access Virtual Care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Protecting Your Privacy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a:solidFill>
                            <a:schemeClr val="tx1">
                              <a:lumMod val="50000"/>
                              <a:lumOff val="50000"/>
                            </a:schemeClr>
                          </a:solidFill>
                          <a:latin typeface="Arial" panose="020B0604020202020204" pitchFamily="34" charset="0"/>
                          <a:cs typeface="Arial" panose="020B0604020202020204" pitchFamily="34" charset="0"/>
                        </a:rPr>
                        <a:t>Summary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8" name="Google Shape;166;p19">
            <a:extLst>
              <a:ext uri="{FF2B5EF4-FFF2-40B4-BE49-F238E27FC236}">
                <a16:creationId xmlns:a16="http://schemas.microsoft.com/office/drawing/2014/main" id="{FE6EBF7B-A9F5-4687-BEDA-7D4CEE2F15FD}"/>
              </a:ext>
            </a:extLst>
          </p:cNvPr>
          <p:cNvSpPr txBox="1"/>
          <p:nvPr/>
        </p:nvSpPr>
        <p:spPr>
          <a:xfrm>
            <a:off x="1182749" y="1057236"/>
            <a:ext cx="12828627"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a:solidFill>
                  <a:srgbClr val="034092"/>
                </a:solidFill>
                <a:latin typeface="+mj-lt"/>
                <a:ea typeface="Lora"/>
                <a:cs typeface="Lora"/>
                <a:sym typeface="Lora"/>
              </a:rPr>
              <a:t>What can be done virtually?</a:t>
            </a:r>
            <a:endParaRPr sz="7200" i="0" u="none" strike="noStrike" cap="none">
              <a:solidFill>
                <a:srgbClr val="034092"/>
              </a:solidFill>
              <a:latin typeface="+mj-lt"/>
              <a:ea typeface="Lora"/>
              <a:cs typeface="Lora"/>
              <a:sym typeface="Lora"/>
            </a:endParaRPr>
          </a:p>
        </p:txBody>
      </p:sp>
      <p:pic>
        <p:nvPicPr>
          <p:cNvPr id="10" name="Graphic 9" descr="Medicine">
            <a:extLst>
              <a:ext uri="{FF2B5EF4-FFF2-40B4-BE49-F238E27FC236}">
                <a16:creationId xmlns:a16="http://schemas.microsoft.com/office/drawing/2014/main" id="{62F0BA03-1079-4CC8-A1AD-1AA4928DA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11376" y="4022408"/>
            <a:ext cx="3249956" cy="3249956"/>
          </a:xfrm>
          <a:prstGeom prst="rect">
            <a:avLst/>
          </a:prstGeom>
        </p:spPr>
      </p:pic>
      <p:pic>
        <p:nvPicPr>
          <p:cNvPr id="12" name="Graphic 11" descr="Doctor">
            <a:extLst>
              <a:ext uri="{FF2B5EF4-FFF2-40B4-BE49-F238E27FC236}">
                <a16:creationId xmlns:a16="http://schemas.microsoft.com/office/drawing/2014/main" id="{7095DBBE-120B-426A-BECA-54B7BA43A3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66966" y="3596702"/>
            <a:ext cx="3652504" cy="3652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07646D0035FA4C8F1F95DBA74C7670" ma:contentTypeVersion="13" ma:contentTypeDescription="Create a new document." ma:contentTypeScope="" ma:versionID="5a86d46b387579d5d673b570de34a17f">
  <xsd:schema xmlns:xsd="http://www.w3.org/2001/XMLSchema" xmlns:xs="http://www.w3.org/2001/XMLSchema" xmlns:p="http://schemas.microsoft.com/office/2006/metadata/properties" xmlns:ns3="a169fe49-86d9-4b9f-a163-9271c3e82536" xmlns:ns4="9ec2d0b7-503f-4434-bd5e-691963e6366e" targetNamespace="http://schemas.microsoft.com/office/2006/metadata/properties" ma:root="true" ma:fieldsID="d0d5ddd6cbc5cd19b658d020fbad2757" ns3:_="" ns4:_="">
    <xsd:import namespace="a169fe49-86d9-4b9f-a163-9271c3e82536"/>
    <xsd:import namespace="9ec2d0b7-503f-4434-bd5e-691963e636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9fe49-86d9-4b9f-a163-9271c3e825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c2d0b7-503f-4434-bd5e-691963e636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8D55BE-A4B0-492A-84B3-7144DCF64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9fe49-86d9-4b9f-a163-9271c3e82536"/>
    <ds:schemaRef ds:uri="9ec2d0b7-503f-4434-bd5e-691963e63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BA8F78-015C-48C7-B536-353E5C02C0B1}">
  <ds:schemaRefs>
    <ds:schemaRef ds:uri="http://schemas.microsoft.com/sharepoint/v3/contenttype/forms"/>
  </ds:schemaRefs>
</ds:datastoreItem>
</file>

<file path=customXml/itemProps3.xml><?xml version="1.0" encoding="utf-8"?>
<ds:datastoreItem xmlns:ds="http://schemas.openxmlformats.org/officeDocument/2006/customXml" ds:itemID="{5E653FB3-CF4B-41BC-B999-09832B27B1FE}">
  <ds:schemaRefs>
    <ds:schemaRef ds:uri="a169fe49-86d9-4b9f-a163-9271c3e82536"/>
    <ds:schemaRef ds:uri="http://schemas.microsoft.com/office/2006/metadata/properties"/>
    <ds:schemaRef ds:uri="http://www.w3.org/XML/1998/namespace"/>
    <ds:schemaRef ds:uri="http://schemas.openxmlformats.org/package/2006/metadata/core-properties"/>
    <ds:schemaRef ds:uri="http://purl.org/dc/elements/1.1/"/>
    <ds:schemaRef ds:uri="9ec2d0b7-503f-4434-bd5e-691963e6366e"/>
    <ds:schemaRef ds:uri="http://schemas.microsoft.com/office/2006/documentManagement/typ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1035</TotalTime>
  <Words>3935</Words>
  <Application>Microsoft Office PowerPoint</Application>
  <PresentationFormat>Custom</PresentationFormat>
  <Paragraphs>460</Paragraphs>
  <Slides>53</Slides>
  <Notes>46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Calibri</vt:lpstr>
      <vt:lpstr>Lora</vt:lpstr>
      <vt:lpstr>Arial</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Jamin, Anne-Marie</dc:creator>
  <cp:lastModifiedBy>Vanden Broek, Jamie</cp:lastModifiedBy>
  <cp:revision>14</cp:revision>
  <dcterms:modified xsi:type="dcterms:W3CDTF">2022-02-01T01:34:50Z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0x010100C107646D0035FA4C8F1F95DBA74C7670</vt:lpwstr>
  </property>
</Properties>
</file>