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Lst>
  <p:notesMasterIdLst>
    <p:notesMasterId r:id="rId57"/>
  </p:notesMasterIdLst>
  <p:sldIdLst>
    <p:sldId id="502" r:id="rId6"/>
    <p:sldId id="514" r:id="rId7"/>
    <p:sldId id="261" r:id="rId8"/>
    <p:sldId id="497" r:id="rId9"/>
    <p:sldId id="515" r:id="rId10"/>
    <p:sldId id="517" r:id="rId11"/>
    <p:sldId id="518" r:id="rId12"/>
    <p:sldId id="262" r:id="rId13"/>
    <p:sldId id="263" r:id="rId14"/>
    <p:sldId id="264" r:id="rId15"/>
    <p:sldId id="265" r:id="rId16"/>
    <p:sldId id="266" r:id="rId17"/>
    <p:sldId id="293" r:id="rId18"/>
    <p:sldId id="521" r:id="rId19"/>
    <p:sldId id="493" r:id="rId20"/>
    <p:sldId id="267" r:id="rId21"/>
    <p:sldId id="495" r:id="rId22"/>
    <p:sldId id="525" r:id="rId23"/>
    <p:sldId id="537" r:id="rId24"/>
    <p:sldId id="538" r:id="rId25"/>
    <p:sldId id="528" r:id="rId26"/>
    <p:sldId id="539" r:id="rId27"/>
    <p:sldId id="526" r:id="rId28"/>
    <p:sldId id="523" r:id="rId29"/>
    <p:sldId id="503" r:id="rId30"/>
    <p:sldId id="504" r:id="rId31"/>
    <p:sldId id="505" r:id="rId32"/>
    <p:sldId id="506" r:id="rId33"/>
    <p:sldId id="507" r:id="rId34"/>
    <p:sldId id="494" r:id="rId35"/>
    <p:sldId id="508" r:id="rId36"/>
    <p:sldId id="510" r:id="rId37"/>
    <p:sldId id="509" r:id="rId38"/>
    <p:sldId id="511" r:id="rId39"/>
    <p:sldId id="512" r:id="rId40"/>
    <p:sldId id="501" r:id="rId41"/>
    <p:sldId id="275" r:id="rId42"/>
    <p:sldId id="529" r:id="rId43"/>
    <p:sldId id="530" r:id="rId44"/>
    <p:sldId id="531" r:id="rId45"/>
    <p:sldId id="532" r:id="rId46"/>
    <p:sldId id="500" r:id="rId47"/>
    <p:sldId id="496" r:id="rId48"/>
    <p:sldId id="535" r:id="rId49"/>
    <p:sldId id="274" r:id="rId50"/>
    <p:sldId id="534" r:id="rId51"/>
    <p:sldId id="533" r:id="rId52"/>
    <p:sldId id="536" r:id="rId53"/>
    <p:sldId id="522" r:id="rId54"/>
    <p:sldId id="449" r:id="rId55"/>
    <p:sldId id="404" r:id="rId56"/>
  </p:sldIdLst>
  <p:sldSz cx="18288000" cy="10287000"/>
  <p:notesSz cx="6858000" cy="9144000"/>
  <p:embeddedFontLst>
    <p:embeddedFont>
      <p:font typeface="Calibri" panose="020F0502020204030204" pitchFamily="34" charset="0"/>
      <p:regular r:id="rId58"/>
      <p:bold r:id="rId59"/>
      <p:italic r:id="rId60"/>
      <p:boldItalic r:id="rId61"/>
    </p:embeddedFont>
    <p:embeddedFont>
      <p:font typeface="Calibri Light" panose="020F0302020204030204" pitchFamily="34" charset="0"/>
      <p:regular r:id="rId62"/>
      <p:italic r:id="rId63"/>
    </p:embeddedFont>
    <p:embeddedFont>
      <p:font typeface="Lora" panose="020B0604020202020204" charset="0"/>
      <p:regular r:id="rId64"/>
      <p:bold r:id="rId65"/>
      <p:italic r:id="rId66"/>
      <p:boldItalic r:id="rId67"/>
    </p:embeddedFont>
    <p:embeddedFont>
      <p:font typeface="Raavi" panose="020B0502040204020203" pitchFamily="34" charset="0"/>
      <p:regular r:id="rId68"/>
      <p:bold r:id="rId69"/>
    </p:embeddedFont>
    <p:embeddedFont>
      <p:font typeface="Segoe UI Black" panose="020B0A02040204020203" pitchFamily="34" charset="0"/>
      <p:bold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Tk7cfs/riOBxiRYjVLPTvg==" hashData="2d/fBFlKFpz+6N+qnRwZHZyvkjd6oHU5LEOXvhav76ngENqHmZrykP6nVu2yWSdr7uooAUYUPiAVzM4lqvM7eQ=="/>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 Sherry C HLTH:EX" initials="BSCH" lastIdx="20" clrIdx="0">
    <p:extLst>
      <p:ext uri="{19B8F6BF-5375-455C-9EA6-DF929625EA0E}">
        <p15:presenceInfo xmlns:p15="http://schemas.microsoft.com/office/powerpoint/2012/main" userId="S::Sherry.Bar@gov.bc.ca::4c0c82af-e228-45aa-b69b-a9bdb8043068" providerId="AD"/>
      </p:ext>
    </p:extLst>
  </p:cmAuthor>
  <p:cmAuthor id="2" name="Mangat, Jag HLTH:EX" initials="MJH" lastIdx="29" clrIdx="1">
    <p:extLst>
      <p:ext uri="{19B8F6BF-5375-455C-9EA6-DF929625EA0E}">
        <p15:presenceInfo xmlns:p15="http://schemas.microsoft.com/office/powerpoint/2012/main" userId="S::Jag.Mangat@gov.bc.ca::f00cb73f-4c43-47cb-a137-a963206c762c" providerId="AD"/>
      </p:ext>
    </p:extLst>
  </p:cmAuthor>
  <p:cmAuthor id="3" name="Vanden Broek, Jamie" initials="VBJ" lastIdx="50" clrIdx="2">
    <p:extLst>
      <p:ext uri="{19B8F6BF-5375-455C-9EA6-DF929625EA0E}">
        <p15:presenceInfo xmlns:p15="http://schemas.microsoft.com/office/powerpoint/2012/main" userId="S-1-5-21-3458574638-2780845101-4193349012-381861" providerId="AD"/>
      </p:ext>
    </p:extLst>
  </p:cmAuthor>
  <p:cmAuthor id="4" name="Jamin, Anne-Marie" initials="JA" lastIdx="2" clrIdx="3">
    <p:extLst>
      <p:ext uri="{19B8F6BF-5375-455C-9EA6-DF929625EA0E}">
        <p15:presenceInfo xmlns:p15="http://schemas.microsoft.com/office/powerpoint/2012/main" userId="S-1-5-21-3458574638-2780845101-4193349012-361866" providerId="AD"/>
      </p:ext>
    </p:extLst>
  </p:cmAuthor>
  <p:cmAuthor id="5" name="Ng, Suzanne" initials="NS" lastIdx="8" clrIdx="4">
    <p:extLst>
      <p:ext uri="{19B8F6BF-5375-455C-9EA6-DF929625EA0E}">
        <p15:presenceInfo xmlns:p15="http://schemas.microsoft.com/office/powerpoint/2012/main" userId="S-1-5-21-3458574638-2780845101-4193349012-411609" providerId="AD"/>
      </p:ext>
    </p:extLst>
  </p:cmAuthor>
  <p:cmAuthor id="6" name="Fung, Alex" initials="FA" lastIdx="1" clrIdx="5">
    <p:extLst>
      <p:ext uri="{19B8F6BF-5375-455C-9EA6-DF929625EA0E}">
        <p15:presenceInfo xmlns:p15="http://schemas.microsoft.com/office/powerpoint/2012/main" userId="S-1-5-21-3458574638-2780845101-4193349012-3628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C4DA"/>
    <a:srgbClr val="32B9D2"/>
    <a:srgbClr val="67CBDD"/>
    <a:srgbClr val="1E97BC"/>
    <a:srgbClr val="679CF6"/>
    <a:srgbClr val="642F04"/>
    <a:srgbClr val="00FF00"/>
    <a:srgbClr val="434343"/>
    <a:srgbClr val="002D86"/>
    <a:srgbClr val="0033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068" autoAdjust="0"/>
    <p:restoredTop sz="92131" autoAdjust="0"/>
  </p:normalViewPr>
  <p:slideViewPr>
    <p:cSldViewPr snapToGrid="0">
      <p:cViewPr varScale="1">
        <p:scale>
          <a:sx n="83" d="100"/>
          <a:sy n="83" d="100"/>
        </p:scale>
        <p:origin x="66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6.fntdata"/><Relationship Id="rId68"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font" Target="fonts/font4.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7.fntdata"/><Relationship Id="rId69" Type="http://schemas.openxmlformats.org/officeDocument/2006/relationships/font" Target="fonts/font12.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phsa.ca/Documents/Telehealth/TH_Clinical_Guidelines_Sept2015.pdf"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cpsbc.ca/files/pdf/PSG-Telemedicine.pdf"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phsa.ca/Documents/Telehealth/TH_Clinical_Guidelines_Sept2015.pdf"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www.cpsbc.ca/files/pdf/PSG-Telemedicine.pdf"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phsa.ca/Documents/Telehealth/TH_Clinical_Guidelines_Sept2015.pdf"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www.cpsbc.ca/files/pdf/PSG-Telemedicine.pdf"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phsa.ca/Documents/Telehealth/TH_Clinical_Guidelines_Sept2015.pdf"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www.cpsbc.ca/files/pdf/PSG-Telemedicine.pdf"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phsa.ca/Documents/Telehealth/TH_Clinical_Guidelines_Sept2015.pdf"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www.cpsbc.ca/files/pdf/PSG-Telemedicine.pdf"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7945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8bfbfa93a5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pa" b="0" i="0" u="none" baseline="0"/>
              <a:t>ਘਟਾਈ ਗਈ ਦੇਖਭਾਲ ਨਿਰੰਤਰਤਾ</a:t>
            </a:r>
          </a:p>
          <a:p>
            <a:pPr marL="628650" lvl="1" indent="-171450" algn="l" rtl="0">
              <a:spcBef>
                <a:spcPts val="0"/>
              </a:spcBef>
              <a:spcAft>
                <a:spcPts val="0"/>
              </a:spcAft>
            </a:pPr>
            <a:r>
              <a:rPr lang="pa" sz="3600" b="0" i="0" u="none" strike="noStrike" cap="none" baseline="0">
                <a:solidFill>
                  <a:schemeClr val="tx1"/>
                </a:solidFill>
                <a:latin typeface="Arial"/>
                <a:ea typeface="Arial"/>
                <a:cs typeface="Arial"/>
                <a:sym typeface="Arial"/>
              </a:rPr>
              <a:t>ਜੇਕਰ ਤੁਸੀਂ ਮੰਗ ਕਰਨ'ਤੇ ਵਰਚੁਅਲ ਦੇਖਭਾਲ ਸੇਵਾਵਾਂ ਦੀ ਵਰਤੋਂ ਕਰਦੇ ਹੋ (ਜਿਵੇਂ ਕਿ ਕਿਸੇ ਵੀ ਪ੍ਰਦਾਤਾ ਤੋਂ ਵਰਚੁਅਲ ਦੇਖਭਾਲ ਦੀ ਮੰਗ ਕਰਨਾ ਜੋ ਜਲਦੀ ਤੋਂ ਜਲਦੀ ਉਪਲਬਧ ਹੁੰਦੀ ਹੈ), ਤਾਂ ਤੁਸੀਂ ਆਪਣੇ ਮੁੱਖ ਦੇਖਭਾਲ ਪ੍ਰਦਾਤਾ ਤੋਂ ਪ੍ਰਾਪਤ ਕੀਤੀ ਜਾਣ ਵਾਲੀੀ ਦੇਖਭਾਲ ਨਿਰੰਤਰਤਾ ਨੂੰ ਗੁਆ ਦੇਵੋਗੇੋ</a:t>
            </a:r>
          </a:p>
          <a:p>
            <a:pPr marL="628650" lvl="1" indent="-171450" algn="l" rtl="0">
              <a:spcBef>
                <a:spcPts val="0"/>
              </a:spcBef>
              <a:spcAft>
                <a:spcPts val="0"/>
              </a:spcAft>
            </a:pPr>
            <a:r>
              <a:rPr lang="pa" sz="3600" b="1" i="0" u="none" strike="noStrike" cap="none" baseline="0">
                <a:solidFill>
                  <a:srgbClr val="38761D"/>
                </a:solidFill>
                <a:latin typeface="Arial"/>
                <a:ea typeface="Arial"/>
                <a:cs typeface="Arial"/>
                <a:sym typeface="Arial"/>
              </a:rPr>
              <a:t>ਨੋਟ: </a:t>
            </a:r>
            <a:r>
              <a:rPr lang="pa" sz="3600" b="0" i="0" u="none" strike="noStrike" cap="none" baseline="0">
                <a:solidFill>
                  <a:srgbClr val="000000"/>
                </a:solidFill>
                <a:latin typeface="Arial"/>
                <a:ea typeface="Arial"/>
                <a:cs typeface="Arial"/>
                <a:sym typeface="Arial"/>
              </a:rPr>
              <a:t>ਜੇਕਰ ਤੁਹਾਡਾ ਮੁੱਖ ਦੇਖਭਾਲ ਪ੍ਰਦਾਤਾ ਵਰਚੁਅਲ ਤੌਰ 'ਤੇ ਪਹੁੰਚਯੋਗ ਹੈ, ਤਾਂ ਉਹਨਾਂ ਨੂੰ ਪਹਿਲਾਂ ਮਿਲਿਆ ਜਾਣਾ ਚਾਹੀਦਾ ਹੈ!</a:t>
            </a:r>
          </a:p>
          <a:p>
            <a:pPr marL="628650" lvl="1" indent="-171450" algn="l" rtl="0">
              <a:spcBef>
                <a:spcPts val="0"/>
              </a:spcBef>
              <a:spcAft>
                <a:spcPts val="0"/>
              </a:spcAft>
            </a:pPr>
            <a:endParaRPr lang="pa" sz="3600" b="0" i="0" u="none" strike="noStrike" cap="none" dirty="0">
              <a:solidFill>
                <a:srgbClr val="000000"/>
              </a:solidFill>
              <a:latin typeface="Arial"/>
              <a:ea typeface="Arial"/>
              <a:cs typeface="Arial"/>
              <a:sym typeface="Arial"/>
            </a:endParaRPr>
          </a:p>
          <a:p>
            <a:pPr marL="171450" lvl="0" indent="-171450" algn="l" rtl="0">
              <a:spcBef>
                <a:spcPts val="0"/>
              </a:spcBef>
              <a:spcAft>
                <a:spcPts val="0"/>
              </a:spcAft>
            </a:pPr>
            <a:r>
              <a:rPr lang="pa" sz="3600" b="0" i="0" u="none" strike="noStrike" cap="none" baseline="0">
                <a:solidFill>
                  <a:srgbClr val="000000"/>
                </a:solidFill>
                <a:latin typeface="Arial"/>
                <a:ea typeface="Arial"/>
                <a:cs typeface="Arial"/>
                <a:sym typeface="Arial"/>
              </a:rPr>
              <a:t>ਐਮਰਜੈਂਸੀ ਸਥਿਤੀਆਂ ਨਾਲ ਨਜਿੱਠਣਾ</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pa" sz="3600" b="0" i="0" u="none" strike="noStrike" cap="none" baseline="0">
                <a:solidFill>
                  <a:schemeClr val="tx1"/>
                </a:solidFill>
                <a:latin typeface="Arial"/>
                <a:ea typeface="Arial"/>
                <a:cs typeface="Arial"/>
                <a:sym typeface="Arial"/>
              </a:rPr>
              <a:t>ਜੇਕਰ ਕੋਈ ਡਾਕਟਰੀ ਐਮਰਜੈਂਸੀ ਆਉਂਦੀ ਹੈ, ਤਾਂ ਦੇਖਭਾਲ ਪ੍ਰਦਾਤਾ ਨੂੰ ਤੁਹਾਨੂੰ ਕਿਸੇ ਡਾਕਟਰੀ ਪੇਸ਼ੇਵਰ ਕੋਲ ਭੇਜਣ ਦੀ ਲੋੜ ਹੋਵੇਗੀ ਜੋ ਵਿਅਕਤੀਗਤ ਤੌਰ 'ਤੇ ਤੁਹਾਨੂੰ ਦੇਖ ਸਕਦਾ ਹੈ।</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pa" sz="3600" b="0" i="0" u="none" strike="noStrike" cap="none" dirty="0">
              <a:solidFill>
                <a:schemeClr val="tx1"/>
              </a:solidFill>
              <a:latin typeface="Arial"/>
              <a:ea typeface="Arial"/>
              <a:cs typeface="Arial"/>
              <a:sym typeface="Arial"/>
            </a:endParaRPr>
          </a:p>
          <a:p>
            <a:pPr marL="171450" lvl="0" indent="-171450" algn="l" rtl="0">
              <a:spcBef>
                <a:spcPts val="0"/>
              </a:spcBef>
              <a:spcAft>
                <a:spcPts val="0"/>
              </a:spcAft>
            </a:pPr>
            <a:r>
              <a:rPr lang="pa" sz="3600" b="0" i="0" u="none" strike="noStrike" cap="none" baseline="0">
                <a:solidFill>
                  <a:srgbClr val="000000"/>
                </a:solidFill>
                <a:latin typeface="Arial"/>
                <a:ea typeface="Arial"/>
                <a:cs typeface="Arial"/>
                <a:sym typeface="Arial"/>
              </a:rPr>
              <a:t>ਕਲੀਨਿਕਲ ਅਨੁਕੂਲਤਾ</a:t>
            </a:r>
          </a:p>
          <a:p>
            <a:pPr marL="628650" lvl="1" indent="-171450" algn="l" rtl="0">
              <a:spcBef>
                <a:spcPts val="0"/>
              </a:spcBef>
              <a:spcAft>
                <a:spcPts val="0"/>
              </a:spcAft>
            </a:pPr>
            <a:r>
              <a:rPr lang="pa" sz="3600" b="0" i="0" u="none" strike="noStrike" cap="none" baseline="0">
                <a:solidFill>
                  <a:srgbClr val="000000"/>
                </a:solidFill>
                <a:latin typeface="Arial"/>
                <a:ea typeface="Arial"/>
                <a:cs typeface="Arial"/>
                <a:sym typeface="Arial"/>
              </a:rPr>
              <a:t>ਮਰੀਜ਼ ਵਰਚੁਅਲ ਦੇਖਭਾਲ ਦੀ ਵਰਤੋਂ ਕਰ ਸਕਦੇ ਹਨ ਜੇਕਰ ਇਹ ਡਾਕਟਰੀ ਤੌਰ 'ਤੇ ਉਚਿਤ ਹੋਵੇ (ਜੇਕਰ ਕਿਸੇ ਵਿਅਕਤੀਗਤ ਮੁਲਾਂਕਣ ਦੀ ਲੋੜ ਨਹੀਂ ਹੈ), ਪਰ ਕੁਝ ਚੀਜ਼ਾਂ ਲਈ, ਪ੍ਰਦਾਤਾਵਾਂ ਨੂੰ ਮਰੀਜ਼ਾਂ ਨੂੰ ਵਿਅਕਤੀਗਤ ਤੌਰ 'ਤੇ ਦੇਖਣ ਦੀ ਲੋੜ ਹੋਵੇਗੀ।</a:t>
            </a:r>
          </a:p>
          <a:p>
            <a:pPr marL="628650" lvl="1" indent="-171450" algn="l" rtl="0">
              <a:spcBef>
                <a:spcPts val="0"/>
              </a:spcBef>
              <a:spcAft>
                <a:spcPts val="0"/>
              </a:spcAft>
            </a:pPr>
            <a:endParaRPr dirty="0"/>
          </a:p>
        </p:txBody>
      </p:sp>
      <p:sp>
        <p:nvSpPr>
          <p:cNvPr id="232" name="Google Shape;232;g8bfbfa93a5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8bfbfa93a5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51" name="Google Shape;251;g8bfbfa93a5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bfbfa93a5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0" indent="0" algn="l" rtl="0">
              <a:spcBef>
                <a:spcPts val="0"/>
              </a:spcBef>
              <a:spcAft>
                <a:spcPts val="0"/>
              </a:spcAft>
              <a:buNone/>
            </a:pPr>
            <a:endParaRPr dirty="0"/>
          </a:p>
        </p:txBody>
      </p:sp>
      <p:sp>
        <p:nvSpPr>
          <p:cNvPr id="207" name="Google Shape;207;g8bfbfa93a5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4392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bfbfa93a5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0" indent="0" algn="l" rtl="0">
              <a:spcBef>
                <a:spcPts val="0"/>
              </a:spcBef>
              <a:spcAft>
                <a:spcPts val="0"/>
              </a:spcAft>
              <a:buNone/>
            </a:pPr>
            <a:endParaRPr dirty="0"/>
          </a:p>
        </p:txBody>
      </p:sp>
      <p:sp>
        <p:nvSpPr>
          <p:cNvPr id="207" name="Google Shape;207;g8bfbfa93a5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4164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997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8d2933afc1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dirty="0"/>
          </a:p>
        </p:txBody>
      </p:sp>
      <p:sp>
        <p:nvSpPr>
          <p:cNvPr id="264" name="Google Shape;264;g8d2933afc1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5100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99bd4378ca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endParaRPr>
              <a:solidFill>
                <a:schemeClr val="dk1"/>
              </a:solidFill>
            </a:endParaRPr>
          </a:p>
          <a:p>
            <a:pPr marL="0" lvl="0" indent="0" algn="l" rtl="0">
              <a:lnSpc>
                <a:spcPct val="115000"/>
              </a:lnSpc>
              <a:spcBef>
                <a:spcPts val="1200"/>
              </a:spcBef>
              <a:spcAft>
                <a:spcPts val="0"/>
              </a:spcAft>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1200"/>
              </a:spcBef>
              <a:spcAft>
                <a:spcPts val="0"/>
              </a:spcAft>
              <a:buNone/>
            </a:pPr>
            <a:endParaRPr/>
          </a:p>
        </p:txBody>
      </p:sp>
      <p:sp>
        <p:nvSpPr>
          <p:cNvPr id="332" name="Google Shape;332;g99bd4378ca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1193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99bd4378ca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endParaRPr>
              <a:solidFill>
                <a:schemeClr val="dk1"/>
              </a:solidFill>
            </a:endParaRPr>
          </a:p>
          <a:p>
            <a:pPr marL="0" lvl="0" indent="0" algn="l" rtl="0">
              <a:lnSpc>
                <a:spcPct val="115000"/>
              </a:lnSpc>
              <a:spcBef>
                <a:spcPts val="1200"/>
              </a:spcBef>
              <a:spcAft>
                <a:spcPts val="0"/>
              </a:spcAft>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spcBef>
                <a:spcPts val="1200"/>
              </a:spcBef>
              <a:spcAft>
                <a:spcPts val="0"/>
              </a:spcAft>
              <a:buNone/>
            </a:pPr>
            <a:endParaRPr/>
          </a:p>
        </p:txBody>
      </p:sp>
      <p:sp>
        <p:nvSpPr>
          <p:cNvPr id="332" name="Google Shape;332;g99bd4378ca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9494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7504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8d2933afc1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dirty="0"/>
          </a:p>
        </p:txBody>
      </p:sp>
      <p:sp>
        <p:nvSpPr>
          <p:cNvPr id="264" name="Google Shape;264;g8d2933afc1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1729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8d2933afc1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dirty="0"/>
          </a:p>
        </p:txBody>
      </p:sp>
      <p:sp>
        <p:nvSpPr>
          <p:cNvPr id="264" name="Google Shape;264;g8d2933afc1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5286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8d2933afc1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dirty="0"/>
          </a:p>
        </p:txBody>
      </p:sp>
      <p:sp>
        <p:nvSpPr>
          <p:cNvPr id="264" name="Google Shape;264;g8d2933afc1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7066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8d2933afc1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dirty="0"/>
          </a:p>
        </p:txBody>
      </p:sp>
      <p:sp>
        <p:nvSpPr>
          <p:cNvPr id="264" name="Google Shape;264;g8d2933afc1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3801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8d2933afc1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dirty="0"/>
          </a:p>
        </p:txBody>
      </p:sp>
      <p:sp>
        <p:nvSpPr>
          <p:cNvPr id="264" name="Google Shape;264;g8d2933afc1_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7199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88951" indent="-457200" algn="l" rtl="0">
              <a:spcAft>
                <a:spcPts val="1800"/>
              </a:spcAft>
              <a:buClr>
                <a:schemeClr val="dk2"/>
              </a:buClr>
              <a:buSzPct val="110000"/>
              <a:buFont typeface="Arial" panose="020B0604020202020204" pitchFamily="34" charset="0"/>
              <a:buChar char="•"/>
            </a:pPr>
            <a:r>
              <a:rPr lang="pa" sz="3600" b="1" i="0" u="none" strike="noStrike" cap="none" baseline="0">
                <a:solidFill>
                  <a:srgbClr val="000000"/>
                </a:solidFill>
                <a:latin typeface="Arial"/>
                <a:ea typeface="Lora"/>
                <a:cs typeface="Lora"/>
                <a:sym typeface="Lora"/>
              </a:rPr>
              <a:t>ਪਾਥਵੇਜ਼ ਡਾਕਟਰੀ ਦੇਖਭਾਲ ਡਾਇਰੈਕਟਰੀ </a:t>
            </a:r>
            <a:r>
              <a:rPr lang="pa" sz="3600" b="0" i="0" u="none" strike="noStrike" cap="none" baseline="0">
                <a:solidFill>
                  <a:srgbClr val="000000"/>
                </a:solidFill>
                <a:latin typeface="Arial"/>
                <a:ea typeface="Lora"/>
                <a:cs typeface="Lora"/>
                <a:sym typeface="Lora"/>
              </a:rPr>
              <a:t>ਬੀ.ਸੀ. ਵਿੱਚ ਡਾਕਟਰਾਂ ਅਤੇ ਮੈਡੀਕਲ ਕਲੀਨਿਕਾਂ ਬਾਰੇ ਜਾਣਕਾਰੀ ਲੱਭਣ ਲਈ </a:t>
            </a:r>
            <a:r>
              <a:rPr lang="pa" sz="3600" b="0" i="0" u="none" strike="noStrike" cap="none" baseline="0">
                <a:solidFill>
                  <a:srgbClr val="000000"/>
                </a:solidFill>
                <a:latin typeface="Arial"/>
                <a:ea typeface="Arial"/>
                <a:cs typeface="Arial"/>
                <a:sym typeface="Lora"/>
              </a:rPr>
              <a:t>ਇੱਕ </a:t>
            </a:r>
            <a:r>
              <a:rPr lang="pa" sz="3600" b="0" i="0" u="none" strike="noStrike" cap="none" baseline="0">
                <a:solidFill>
                  <a:srgbClr val="000000"/>
                </a:solidFill>
                <a:latin typeface="Arial"/>
                <a:ea typeface="Arial"/>
                <a:cs typeface="Arial"/>
                <a:sym typeface="Arial"/>
              </a:rPr>
              <a:t>ਆਨਲਾਈਨ ਡਾਇਰੈਕਟਰੀ ਵੀ ਪ੍ਰਦਾਨ ਕਰਦੀ ਹੈ। </a:t>
            </a:r>
          </a:p>
          <a:p>
            <a:pPr marL="1095402" lvl="1" indent="-571500" algn="l" rtl="0">
              <a:spcAft>
                <a:spcPts val="2700"/>
              </a:spcAft>
              <a:buClr>
                <a:schemeClr val="dk1"/>
              </a:buClr>
              <a:buSzPct val="110000"/>
              <a:buFont typeface="Arial" panose="020B0604020202020204" pitchFamily="34" charset="0"/>
              <a:buChar char="•"/>
            </a:pPr>
            <a:r>
              <a:rPr lang="pa" sz="3600" b="0" i="0" u="none" strike="noStrike" cap="none" baseline="0">
                <a:solidFill>
                  <a:srgbClr val="000000"/>
                </a:solidFill>
                <a:latin typeface="Arial"/>
                <a:ea typeface="Arial"/>
                <a:cs typeface="Arial"/>
                <a:sym typeface="Arial"/>
              </a:rPr>
              <a:t>ਇਹ ਮਰੀਜ਼ਾਂ ਦੀ ਫੋਨ ਜਾਂ ਵੀਡੀਓ ਦੁਆਰਾ ਵਰਚੁਅਲ ਦੇਖਭਾਲ ਲਈ ਡਾਕਟਰਾਂ ਨਾਲ ਜੁੜਨ ਦੇ ਤਰੀਕੇ ਬਾਰੇ ਵੇਰਵੇ ਲੱਭਣ ਵਿੱਚ ਵੀ ਮਦਦ ਕਰ ਸਕਦਾ ਹੈ</a:t>
            </a:r>
            <a:endParaRPr lang="pa" sz="3600" b="0" i="0" u="none" strike="noStrike" cap="none" dirty="0">
              <a:solidFill>
                <a:srgbClr val="000000"/>
              </a:solidFill>
              <a:latin typeface="Arial"/>
              <a:ea typeface="Arial"/>
              <a:cs typeface="Arial"/>
              <a:sym typeface="Lora"/>
            </a:endParaRPr>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92010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8bfbfa93a5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g8bfbfa93a5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23757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8bfbfa93a5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g8bfbfa93a5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70682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8bfbfa93a5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g8bfbfa93a5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7616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8bfbfa93a5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3" name="Google Shape;303;g8bfbfa93a5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4370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89786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8bfbfa93a5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3" name="Google Shape;303;g8bfbfa93a5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45591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19929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8bfbfa93a5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pa" b="0" i="0" u="none" baseline="0"/>
              <a:t>ਬ੍ਰਿਟਿਸ਼ ਕੋਲੰਬੀਆ ਮਰੀਜ਼ਾਂ ਦੀ ਸੁਰੱਖਿਆ ਨੂੰ ਯਕੀਨੀ ਬਣਾਉਣ ਅਤੇ ਮਿਆਰੀ ਸਿਹਤ ਸੰਭਾਲ ਪ੍ਰਦਾਨ ਕਰਨ ਲਈ ਨਿਯਮ ਅਤੇ ਸ਼ਰਤਾਂ ਨਿਰਧਾਰਤ ਕਰਦਾ ਹੈ।</a:t>
            </a:r>
            <a:endParaRPr/>
          </a:p>
          <a:p>
            <a:pPr marL="457200" lvl="0" indent="-298450" algn="l" rtl="0">
              <a:spcBef>
                <a:spcPts val="0"/>
              </a:spcBef>
              <a:spcAft>
                <a:spcPts val="0"/>
              </a:spcAft>
              <a:buSzPts val="1100"/>
              <a:buChar char="●"/>
            </a:pPr>
            <a:r>
              <a:rPr lang="pa" b="0" i="0" u="none" baseline="0"/>
              <a:t>ਸੂਬਾਈ ਸਿਹਤ ਸੇਵਾਵਾਂ ਅਧਿਕਾਰੀ (PHSA) ਦੁਆਰਾ 22 ਪੰਨਿਆਂ ਦੇ ਦਿਸ਼ਾ-ਨਿਰਦੇਸ਼ ਮਰੀਜ਼ਾਂ ਨੂੰ ਟੈਲੀਮੈਡੀਸਨ ਨਾਲ ਸੰਬੰਧਤ ਜਾਣਕਾਰੀ ਨਾਲ ਸੂਚਿਤ ਰੱਖਦੇ ਹਨ।</a:t>
            </a:r>
            <a:endParaRPr/>
          </a:p>
          <a:p>
            <a:pPr marL="914400" lvl="1" indent="-298450" algn="l" rtl="0">
              <a:spcBef>
                <a:spcPts val="0"/>
              </a:spcBef>
              <a:spcAft>
                <a:spcPts val="0"/>
              </a:spcAft>
              <a:buSzPts val="1100"/>
              <a:buChar char="○"/>
            </a:pPr>
            <a:r>
              <a:rPr lang="pa" b="0" i="0" u="none" baseline="0"/>
              <a:t>ਦਿਸ਼ਾ-ਨਿਰਦੇਸ਼ਾਂ ਵਿੱਚੋਂ ਇੱਕ ਦੀ ਉਦਾਹਰਨ ਇੱਕ ਸਲਾਈਡ 'ਤੇ ਦਿੱਤੀ ਗਈ ਹੈ</a:t>
            </a:r>
            <a:endParaRPr/>
          </a:p>
          <a:p>
            <a:pPr marL="914400" lvl="1" indent="-298450" algn="l" rtl="0">
              <a:spcBef>
                <a:spcPts val="0"/>
              </a:spcBef>
              <a:spcAft>
                <a:spcPts val="0"/>
              </a:spcAft>
              <a:buSzPts val="1100"/>
              <a:buChar char="○"/>
            </a:pPr>
            <a:r>
              <a:rPr lang="pa" b="0" i="0" u="none" baseline="0"/>
              <a:t>ਪੂਰੀ ਸੂਚੀ ਲਈ, ਤੁਸੀਂ ਦੇਖ ਸਕਦੇ ਹੋ: </a:t>
            </a:r>
            <a:r>
              <a:rPr lang="pa" b="0" i="0" u="none" baseline="0">
                <a:solidFill>
                  <a:schemeClr val="dk1"/>
                </a:solidFill>
              </a:rPr>
              <a:t> </a:t>
            </a:r>
            <a:r>
              <a:rPr lang="pa" b="0" i="0" u="sng" baseline="0">
                <a:solidFill>
                  <a:schemeClr val="hlink"/>
                </a:solidFill>
                <a:hlinkClick r:id="rId3"/>
              </a:rPr>
              <a:t>http://www.phsa.ca/Documents/Telehealth/TH_Clinical_Guidelines_Sept2015.pdf</a:t>
            </a:r>
            <a:endParaRPr/>
          </a:p>
          <a:p>
            <a:pPr marL="914400" lvl="0" indent="0" algn="l" rtl="0">
              <a:spcBef>
                <a:spcPts val="0"/>
              </a:spcBef>
              <a:spcAft>
                <a:spcPts val="0"/>
              </a:spcAft>
              <a:buNone/>
            </a:pPr>
            <a:endParaRPr/>
          </a:p>
          <a:p>
            <a:pPr marL="457200" lvl="0" indent="-298450" algn="l" rtl="0">
              <a:spcBef>
                <a:spcPts val="0"/>
              </a:spcBef>
              <a:spcAft>
                <a:spcPts val="0"/>
              </a:spcAft>
              <a:buSzPts val="1100"/>
              <a:buChar char="●"/>
            </a:pPr>
            <a:r>
              <a:rPr lang="pa" b="0" i="0" u="none" baseline="0"/>
              <a:t>ਇਹ ਲਿੰਕ (ਖੋਲਣ ਲਈ ਵਿਕਲਪਕ) ਉਹਨਾਂ ਸਾਰੇ ਅਭਿਆਸ ਮਾਪਦੰਡਾਂ ਦੀ ਵਿਸਥਾਰਤ ਬਣਤਰ ਪ੍ਰਦਾਨ ਕਰਦਾ ਹੈ ਜੋ ਟੈਲੀਮੈਡੀਸਨ ਦੇ ਸੰਬੰਧ ਵਿੱਚ ਬ੍ਰਿਟਿਸ਼ ਕੋਲੰਬੀਆ ਦੇ ਡਾਕਟਰਾਂ ਅਤੇ ਸਰਜਨਾਂ ਦੇ ਕਾਲਜ ਦੁਆਰਾ ਲਾਗੂ ਕੀਤੇ ਗਏ ਹਨ। ਜੇਕਰ ਕੋਈ ਵਿਅਕਤੀ ਕੋਈ ਮੁੱਦਿਆਂ ਬਾਰੇ ਗੱਲ ਕਰਨਾ ਚਾਹੁੰਦਾ ਹੈ, ਤਾਂ ਉਹ ਕਾਲਜ ਨਾਲ ਸੰਪਰਕ ਕਰ ਸਕਦਾ ਹੈ ਅਤੇ ਡਾਕਟਰੀ ਸਲਾਹ ਲੈਣ ਲਈ ਕਾਲਜ ਦੇ ਕਿਸੇ ਮੈਂਬਰ ਨਾਲ ਗੱਲ ਕਰ ਸਕਦਾ ਹੈ। ਦਸਤਾਵੇਜ਼ ਤੱਕ ਪਹੁੰਚ ਕਰਨ ਲਈ ਲਿੰਕ ਹੈ - </a:t>
            </a:r>
            <a:r>
              <a:rPr lang="pa" b="0" i="0" u="sng" baseline="0">
                <a:solidFill>
                  <a:schemeClr val="hlink"/>
                </a:solidFill>
                <a:hlinkClick r:id="rId4"/>
              </a:rPr>
              <a:t>https://www.cpsbc.ca/files/pdf/PSG-Telemedicine.pdf</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90" name="Google Shape;390;g8bfbfa93a5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8bfbfa93a5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pa" b="0" i="0" u="none" baseline="0"/>
              <a:t>ਬ੍ਰਿਟਿਸ਼ ਕੋਲੰਬੀਆ ਮਰੀਜ਼ਾਂ ਦੀ ਸੁਰੱਖਿਆ ਨੂੰ ਯਕੀਨੀ ਬਣਾਉਣ ਅਤੇ ਮਿਆਰੀ ਸਿਹਤ ਸੰਭਾਲ ਪ੍ਰਦਾਨ ਕਰਨ ਲਈ ਨਿਯਮ ਅਤੇ ਸ਼ਰਤਾਂ ਨਿਰਧਾਰਤ ਕਰਦਾ ਹੈ।</a:t>
            </a:r>
            <a:endParaRPr/>
          </a:p>
          <a:p>
            <a:pPr marL="457200" lvl="0" indent="-298450" algn="l" rtl="0">
              <a:spcBef>
                <a:spcPts val="0"/>
              </a:spcBef>
              <a:spcAft>
                <a:spcPts val="0"/>
              </a:spcAft>
              <a:buSzPts val="1100"/>
              <a:buChar char="●"/>
            </a:pPr>
            <a:r>
              <a:rPr lang="pa" b="0" i="0" u="none" baseline="0"/>
              <a:t>ਸੂਬਾਈ ਸਿਹਤ ਸੇਵਾਵਾਂ ਅਧਿਕਾਰੀ (PHSA) ਦੁਆਰਾ 22 ਪੰਨਿਆਂ ਦੇ ਦਿਸ਼ਾ-ਨਿਰਦੇਸ਼ ਮਰੀਜ਼ਾਂ ਨੂੰ ਟੈਲੀਮੈਡੀਸਨ ਨਾਲ ਸੰਬੰਧਤ ਜਾਣਕਾਰੀ ਨਾਲ ਸੂਚਿਤ ਰੱਖਦੇ ਹਨ।</a:t>
            </a:r>
            <a:endParaRPr/>
          </a:p>
          <a:p>
            <a:pPr marL="914400" lvl="1" indent="-298450" algn="l" rtl="0">
              <a:spcBef>
                <a:spcPts val="0"/>
              </a:spcBef>
              <a:spcAft>
                <a:spcPts val="0"/>
              </a:spcAft>
              <a:buSzPts val="1100"/>
              <a:buChar char="○"/>
            </a:pPr>
            <a:r>
              <a:rPr lang="pa" b="0" i="0" u="none" baseline="0"/>
              <a:t>ਦਿਸ਼ਾ-ਨਿਰਦੇਸ਼ਾਂ ਵਿੱਚੋਂ ਇੱਕ ਦੀ ਉਦਾਹਰਨ ਇੱਕ ਸਲਾਈਡ 'ਤੇ ਦਿੱਤੀ ਗਈ ਹੈ</a:t>
            </a:r>
            <a:endParaRPr/>
          </a:p>
          <a:p>
            <a:pPr marL="914400" lvl="1" indent="-298450" algn="l" rtl="0">
              <a:spcBef>
                <a:spcPts val="0"/>
              </a:spcBef>
              <a:spcAft>
                <a:spcPts val="0"/>
              </a:spcAft>
              <a:buSzPts val="1100"/>
              <a:buChar char="○"/>
            </a:pPr>
            <a:r>
              <a:rPr lang="pa" b="0" i="0" u="none" baseline="0"/>
              <a:t>ਪੂਰੀ ਸੂਚੀ ਲਈ, ਤੁਸੀਂ ਦੇਖ ਸਕਦੇ ਹੋ: </a:t>
            </a:r>
            <a:r>
              <a:rPr lang="pa" b="0" i="0" u="none" baseline="0">
                <a:solidFill>
                  <a:schemeClr val="dk1"/>
                </a:solidFill>
              </a:rPr>
              <a:t> </a:t>
            </a:r>
            <a:r>
              <a:rPr lang="pa" b="0" i="0" u="sng" baseline="0">
                <a:solidFill>
                  <a:schemeClr val="hlink"/>
                </a:solidFill>
                <a:hlinkClick r:id="rId3"/>
              </a:rPr>
              <a:t>http://www.phsa.ca/Documents/Telehealth/TH_Clinical_Guidelines_Sept2015.pdf</a:t>
            </a:r>
            <a:endParaRPr/>
          </a:p>
          <a:p>
            <a:pPr marL="914400" lvl="0" indent="0" algn="l" rtl="0">
              <a:spcBef>
                <a:spcPts val="0"/>
              </a:spcBef>
              <a:spcAft>
                <a:spcPts val="0"/>
              </a:spcAft>
              <a:buNone/>
            </a:pPr>
            <a:endParaRPr/>
          </a:p>
          <a:p>
            <a:pPr marL="457200" lvl="0" indent="-298450" algn="l" rtl="0">
              <a:spcBef>
                <a:spcPts val="0"/>
              </a:spcBef>
              <a:spcAft>
                <a:spcPts val="0"/>
              </a:spcAft>
              <a:buSzPts val="1100"/>
              <a:buChar char="●"/>
            </a:pPr>
            <a:r>
              <a:rPr lang="pa" b="0" i="0" u="none" baseline="0"/>
              <a:t>ਇਹ ਲਿੰਕ (ਖੋਲਣ ਲਈ ਵਿਕਲਪਕ) ਉਹਨਾਂ ਸਾਰੇ ਅਭਿਆਸ ਮਾਪਦੰਡਾਂ ਦੀ ਵਿਸਥਾਰਤ ਬਣਤਰ ਪ੍ਰਦਾਨ ਕਰਦਾ ਹੈ ਜੋ ਟੈਲੀਮੈਡੀਸਨ ਦੇ ਸੰਬੰਧ ਵਿੱਚ ਬ੍ਰਿਟਿਸ਼ ਕੋਲੰਬੀਆ ਦੇ ਡਾਕਟਰਾਂ ਅਤੇ ਸਰਜਨਾਂ ਦੇ ਕਾਲਜ ਦੁਆਰਾ ਲਾਗੂ ਕੀਤੇ ਗਏ ਹਨ। ਜੇਕਰ ਕੋਈ ਵਿਅਕਤੀ ਕੋਈ ਮੁੱਦਿਆਂ ਬਾਰੇ ਗੱਲ ਕਰਨਾ ਚਾਹੁੰਦਾ ਹੈ, ਤਾਂ ਉਹ ਕਾਲਜ ਨਾਲ ਸੰਪਰਕ ਕਰ ਸਕਦਾ ਹੈ ਅਤੇ ਡਾਕਟਰੀ ਸਲਾਹ ਲੈਣ ਲਈ ਕਾਲਜ ਦੇ ਕਿਸੇ ਮੈਂਬਰ ਨਾਲ ਗੱਲ ਕਰ ਸਕਦਾ ਹੈ। ਦਸਤਾਵੇਜ਼ ਤੱਕ ਪਹੁੰਚ ਕਰਨ ਲਈ ਲਿੰਕ ਹੈ - </a:t>
            </a:r>
            <a:r>
              <a:rPr lang="pa" b="0" i="0" u="sng" baseline="0">
                <a:solidFill>
                  <a:schemeClr val="hlink"/>
                </a:solidFill>
                <a:hlinkClick r:id="rId4"/>
              </a:rPr>
              <a:t>https://www.cpsbc.ca/files/pdf/PSG-Telemedicine.pdf</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90" name="Google Shape;390;g8bfbfa93a5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82393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8bfbfa93a5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pa" b="0" i="0" u="none" baseline="0"/>
              <a:t>ਬ੍ਰਿਟਿਸ਼ ਕੋਲੰਬੀਆ ਮਰੀਜ਼ਾਂ ਦੀ ਸੁਰੱਖਿਆ ਨੂੰ ਯਕੀਨੀ ਬਣਾਉਣ ਅਤੇ ਮਿਆਰੀ ਸਿਹਤ ਸੰਭਾਲ ਪ੍ਰਦਾਨ ਕਰਨ ਲਈ ਨਿਯਮ ਅਤੇ ਸ਼ਰਤਾਂ ਨਿਰਧਾਰਤ ਕਰਦਾ ਹੈ।</a:t>
            </a:r>
            <a:endParaRPr/>
          </a:p>
          <a:p>
            <a:pPr marL="457200" lvl="0" indent="-298450" algn="l" rtl="0">
              <a:spcBef>
                <a:spcPts val="0"/>
              </a:spcBef>
              <a:spcAft>
                <a:spcPts val="0"/>
              </a:spcAft>
              <a:buSzPts val="1100"/>
              <a:buChar char="●"/>
            </a:pPr>
            <a:r>
              <a:rPr lang="pa" b="0" i="0" u="none" baseline="0"/>
              <a:t>ਸੂਬਾਈ ਸਿਹਤ ਸੇਵਾਵਾਂ ਅਧਿਕਾਰੀ (PHSA) ਦੁਆਰਾ 22 ਪੰਨਿਆਂ ਦੇ ਦਿਸ਼ਾ-ਨਿਰਦੇਸ਼ ਮਰੀਜ਼ਾਂ ਨੂੰ ਟੈਲੀਮੈਡੀਸਨ ਨਾਲ ਸੰਬੰਧਤ ਜਾਣਕਾਰੀ ਨਾਲ ਸੂਚਿਤ ਰੱਖਦੇ ਹਨ।</a:t>
            </a:r>
            <a:endParaRPr/>
          </a:p>
          <a:p>
            <a:pPr marL="914400" lvl="1" indent="-298450" algn="l" rtl="0">
              <a:spcBef>
                <a:spcPts val="0"/>
              </a:spcBef>
              <a:spcAft>
                <a:spcPts val="0"/>
              </a:spcAft>
              <a:buSzPts val="1100"/>
              <a:buChar char="○"/>
            </a:pPr>
            <a:r>
              <a:rPr lang="pa" b="0" i="0" u="none" baseline="0"/>
              <a:t>ਦਿਸ਼ਾ-ਨਿਰਦੇਸ਼ਾਂ ਵਿੱਚੋਂ ਇੱਕ ਦੀ ਉਦਾਹਰਨ ਇੱਕ ਸਲਾਈਡ 'ਤੇ ਦਿੱਤੀ ਗਈ ਹੈ</a:t>
            </a:r>
            <a:endParaRPr/>
          </a:p>
          <a:p>
            <a:pPr marL="914400" lvl="1" indent="-298450" algn="l" rtl="0">
              <a:spcBef>
                <a:spcPts val="0"/>
              </a:spcBef>
              <a:spcAft>
                <a:spcPts val="0"/>
              </a:spcAft>
              <a:buSzPts val="1100"/>
              <a:buChar char="○"/>
            </a:pPr>
            <a:r>
              <a:rPr lang="pa" b="0" i="0" u="none" baseline="0"/>
              <a:t>ਪੂਰੀ ਸੂਚੀ ਲਈ, ਤੁਸੀਂ ਦੇਖ ਸਕਦੇ ਹੋ: </a:t>
            </a:r>
            <a:r>
              <a:rPr lang="pa" b="0" i="0" u="none" baseline="0">
                <a:solidFill>
                  <a:schemeClr val="dk1"/>
                </a:solidFill>
              </a:rPr>
              <a:t> </a:t>
            </a:r>
            <a:r>
              <a:rPr lang="pa" b="0" i="0" u="sng" baseline="0">
                <a:solidFill>
                  <a:schemeClr val="hlink"/>
                </a:solidFill>
                <a:hlinkClick r:id="rId3"/>
              </a:rPr>
              <a:t>http://www.phsa.ca/Documents/Telehealth/TH_Clinical_Guidelines_Sept2015.pdf</a:t>
            </a:r>
            <a:endParaRPr/>
          </a:p>
          <a:p>
            <a:pPr marL="914400" lvl="0" indent="0" algn="l" rtl="0">
              <a:spcBef>
                <a:spcPts val="0"/>
              </a:spcBef>
              <a:spcAft>
                <a:spcPts val="0"/>
              </a:spcAft>
              <a:buNone/>
            </a:pPr>
            <a:endParaRPr/>
          </a:p>
          <a:p>
            <a:pPr marL="457200" lvl="0" indent="-298450" algn="l" rtl="0">
              <a:spcBef>
                <a:spcPts val="0"/>
              </a:spcBef>
              <a:spcAft>
                <a:spcPts val="0"/>
              </a:spcAft>
              <a:buSzPts val="1100"/>
              <a:buChar char="●"/>
            </a:pPr>
            <a:r>
              <a:rPr lang="pa" b="0" i="0" u="none" baseline="0"/>
              <a:t>ਇਹ ਲਿੰਕ (ਖੋਲਣ ਲਈ ਵਿਕਲਪਕ) ਉਹਨਾਂ ਸਾਰੇ ਅਭਿਆਸ ਮਾਪਦੰਡਾਂ ਦੀ ਵਿਸਥਾਰਤ ਬਣਤਰ ਪ੍ਰਦਾਨ ਕਰਦਾ ਹੈ ਜੋ ਟੈਲੀਮੈਡੀਸਨ ਦੇ ਸੰਬੰਧ ਵਿੱਚ ਬ੍ਰਿਟਿਸ਼ ਕੋਲੰਬੀਆ ਦੇ ਡਾਕਟਰਾਂ ਅਤੇ ਸਰਜਨਾਂ ਦੇ ਕਾਲਜ ਦੁਆਰਾ ਲਾਗੂ ਕੀਤੇ ਗਏ ਹਨ। ਜੇਕਰ ਕੋਈ ਵਿਅਕਤੀ ਕੋਈ ਮੁੱਦਿਆਂ ਬਾਰੇ ਗੱਲ ਕਰਨਾ ਚਾਹੁੰਦਾ ਹੈ, ਤਾਂ ਉਹ ਕਾਲਜ ਨਾਲ ਸੰਪਰਕ ਕਰ ਸਕਦਾ ਹੈ ਅਤੇ ਡਾਕਟਰੀ ਸਲਾਹ ਲੈਣ ਲਈ ਕਾਲਜ ਦੇ ਕਿਸੇ ਮੈਂਬਰ ਨਾਲ ਗੱਲ ਕਰ ਸਕਦਾ ਹੈ। ਦਸਤਾਵੇਜ਼ ਤੱਕ ਪਹੁੰਚ ਕਰਨ ਲਈ ਲਿੰਕ ਹੈ - </a:t>
            </a:r>
            <a:r>
              <a:rPr lang="pa" b="0" i="0" u="sng" baseline="0">
                <a:solidFill>
                  <a:schemeClr val="hlink"/>
                </a:solidFill>
                <a:hlinkClick r:id="rId4"/>
              </a:rPr>
              <a:t>https://www.cpsbc.ca/files/pdf/PSG-Telemedicine.pdf</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90" name="Google Shape;390;g8bfbfa93a5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23295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8bfbfa93a5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pa" b="0" i="0" u="none" baseline="0"/>
              <a:t>ਬ੍ਰਿਟਿਸ਼ ਕੋਲੰਬੀਆ ਮਰੀਜ਼ਾਂ ਦੀ ਸੁਰੱਖਿਆ ਨੂੰ ਯਕੀਨੀ ਬਣਾਉਣ ਅਤੇ ਮਿਆਰੀ ਸਿਹਤ ਸੰਭਾਲ ਪ੍ਰਦਾਨ ਕਰਨ ਲਈ ਨਿਯਮ ਅਤੇ ਸ਼ਰਤਾਂ ਨਿਰਧਾਰਤ ਕਰਦਾ ਹੈ।</a:t>
            </a:r>
            <a:endParaRPr/>
          </a:p>
          <a:p>
            <a:pPr marL="457200" lvl="0" indent="-298450" algn="l" rtl="0">
              <a:spcBef>
                <a:spcPts val="0"/>
              </a:spcBef>
              <a:spcAft>
                <a:spcPts val="0"/>
              </a:spcAft>
              <a:buSzPts val="1100"/>
              <a:buChar char="●"/>
            </a:pPr>
            <a:r>
              <a:rPr lang="pa" b="0" i="0" u="none" baseline="0"/>
              <a:t>ਸੂਬਾਈ ਸਿਹਤ ਸੇਵਾਵਾਂ ਅਧਿਕਾਰੀ (PHSA) ਦੁਆਰਾ 22 ਪੰਨਿਆਂ ਦੇ ਦਿਸ਼ਾ-ਨਿਰਦੇਸ਼ ਮਰੀਜ਼ਾਂ ਨੂੰ ਟੈਲੀਮੈਡੀਸਨ ਨਾਲ ਸੰਬੰਧਤ ਜਾਣਕਾਰੀ ਨਾਲ ਸੂਚਿਤ ਰੱਖਦੇ ਹਨ।</a:t>
            </a:r>
            <a:endParaRPr/>
          </a:p>
          <a:p>
            <a:pPr marL="914400" lvl="1" indent="-298450" algn="l" rtl="0">
              <a:spcBef>
                <a:spcPts val="0"/>
              </a:spcBef>
              <a:spcAft>
                <a:spcPts val="0"/>
              </a:spcAft>
              <a:buSzPts val="1100"/>
              <a:buChar char="○"/>
            </a:pPr>
            <a:r>
              <a:rPr lang="pa" b="0" i="0" u="none" baseline="0"/>
              <a:t>ਦਿਸ਼ਾ-ਨਿਰਦੇਸ਼ਾਂ ਵਿੱਚੋਂ ਇੱਕ ਦੀ ਉਦਾਹਰਨ ਇੱਕ ਸਲਾਈਡ 'ਤੇ ਦਿੱਤੀ ਗਈ ਹੈ</a:t>
            </a:r>
            <a:endParaRPr/>
          </a:p>
          <a:p>
            <a:pPr marL="914400" lvl="1" indent="-298450" algn="l" rtl="0">
              <a:spcBef>
                <a:spcPts val="0"/>
              </a:spcBef>
              <a:spcAft>
                <a:spcPts val="0"/>
              </a:spcAft>
              <a:buSzPts val="1100"/>
              <a:buChar char="○"/>
            </a:pPr>
            <a:r>
              <a:rPr lang="pa" b="0" i="0" u="none" baseline="0"/>
              <a:t>ਪੂਰੀ ਸੂਚੀ ਲਈ, ਤੁਸੀਂ ਦੇਖ ਸਕਦੇ ਹੋ: </a:t>
            </a:r>
            <a:r>
              <a:rPr lang="pa" b="0" i="0" u="none" baseline="0">
                <a:solidFill>
                  <a:schemeClr val="dk1"/>
                </a:solidFill>
              </a:rPr>
              <a:t> </a:t>
            </a:r>
            <a:r>
              <a:rPr lang="pa" b="0" i="0" u="sng" baseline="0">
                <a:solidFill>
                  <a:schemeClr val="hlink"/>
                </a:solidFill>
                <a:hlinkClick r:id="rId3"/>
              </a:rPr>
              <a:t>http://www.phsa.ca/Documents/Telehealth/TH_Clinical_Guidelines_Sept2015.pdf</a:t>
            </a:r>
            <a:endParaRPr/>
          </a:p>
          <a:p>
            <a:pPr marL="914400" lvl="0" indent="0" algn="l" rtl="0">
              <a:spcBef>
                <a:spcPts val="0"/>
              </a:spcBef>
              <a:spcAft>
                <a:spcPts val="0"/>
              </a:spcAft>
              <a:buNone/>
            </a:pPr>
            <a:endParaRPr/>
          </a:p>
          <a:p>
            <a:pPr marL="457200" lvl="0" indent="-298450" algn="l" rtl="0">
              <a:spcBef>
                <a:spcPts val="0"/>
              </a:spcBef>
              <a:spcAft>
                <a:spcPts val="0"/>
              </a:spcAft>
              <a:buSzPts val="1100"/>
              <a:buChar char="●"/>
            </a:pPr>
            <a:r>
              <a:rPr lang="pa" b="0" i="0" u="none" baseline="0"/>
              <a:t>ਇਹ ਲਿੰਕ (ਖੋਲਣ ਲਈ ਵਿਕਲਪਕ) ਉਹਨਾਂ ਸਾਰੇ ਅਭਿਆਸ ਮਾਪਦੰਡਾਂ ਦੀ ਵਿਸਥਾਰਤ ਬਣਤਰ ਪ੍ਰਦਾਨ ਕਰਦਾ ਹੈ ਜੋ ਟੈਲੀਮੈਡੀਸਨ ਦੇ ਸੰਬੰਧ ਵਿੱਚ ਬ੍ਰਿਟਿਸ਼ ਕੋਲੰਬੀਆ ਦੇ ਡਾਕਟਰਾਂ ਅਤੇ ਸਰਜਨਾਂ ਦੇ ਕਾਲਜ ਦੁਆਰਾ ਲਾਗੂ ਕੀਤੇ ਗਏ ਹਨ। ਜੇਕਰ ਕੋਈ ਵਿਅਕਤੀ ਕੋਈ ਮੁੱਦਿਆਂ ਬਾਰੇ ਗੱਲ ਕਰਨਾ ਚਾਹੁੰਦਾ ਹੈ, ਤਾਂ ਉਹ ਕਾਲਜ ਨਾਲ ਸੰਪਰਕ ਕਰ ਸਕਦਾ ਹੈ ਅਤੇ ਡਾਕਟਰੀ ਸਲਾਹ ਲੈਣ ਲਈ ਕਾਲਜ ਦੇ ਕਿਸੇ ਮੈਂਬਰ ਨਾਲ ਗੱਲ ਕਰ ਸਕਦਾ ਹੈ। ਦਸਤਾਵੇਜ਼ ਤੱਕ ਪਹੁੰਚ ਕਰਨ ਲਈ ਲਿੰਕ ਹੈ - </a:t>
            </a:r>
            <a:r>
              <a:rPr lang="pa" b="0" i="0" u="sng" baseline="0">
                <a:solidFill>
                  <a:schemeClr val="hlink"/>
                </a:solidFill>
                <a:hlinkClick r:id="rId4"/>
              </a:rPr>
              <a:t>https://www.cpsbc.ca/files/pdf/PSG-Telemedicine.pdf</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90" name="Google Shape;390;g8bfbfa93a5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90341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8bfbfa93a5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pa" b="0" i="0" u="none" baseline="0"/>
              <a:t>ਬ੍ਰਿਟਿਸ਼ ਕੋਲੰਬੀਆ ਮਰੀਜ਼ਾਂ ਦੀ ਸੁਰੱਖਿਆ ਨੂੰ ਯਕੀਨੀ ਬਣਾਉਣ ਅਤੇ ਮਿਆਰੀ ਸਿਹਤ ਸੰਭਾਲ ਪ੍ਰਦਾਨ ਕਰਨ ਲਈ ਨਿਯਮ ਅਤੇ ਸ਼ਰਤਾਂ ਨਿਰਧਾਰਤ ਕਰਦਾ ਹੈ।</a:t>
            </a:r>
            <a:endParaRPr/>
          </a:p>
          <a:p>
            <a:pPr marL="457200" lvl="0" indent="-298450" algn="l" rtl="0">
              <a:spcBef>
                <a:spcPts val="0"/>
              </a:spcBef>
              <a:spcAft>
                <a:spcPts val="0"/>
              </a:spcAft>
              <a:buSzPts val="1100"/>
              <a:buChar char="●"/>
            </a:pPr>
            <a:r>
              <a:rPr lang="pa" b="0" i="0" u="none" baseline="0"/>
              <a:t>ਸੂਬਾਈ ਸਿਹਤ ਸੇਵਾਵਾਂ ਅਧਿਕਾਰੀ (PHSA) ਦੁਆਰਾ 22 ਪੰਨਿਆਂ ਦੇ ਦਿਸ਼ਾ-ਨਿਰਦੇਸ਼ ਮਰੀਜ਼ਾਂ ਨੂੰ ਟੈਲੀਮੈਡੀਸਨ ਨਾਲ ਸੰਬੰਧਤ ਜਾਣਕਾਰੀ ਨਾਲ ਸੂਚਿਤ ਰੱਖਦੇ ਹਨ।</a:t>
            </a:r>
            <a:endParaRPr/>
          </a:p>
          <a:p>
            <a:pPr marL="914400" lvl="1" indent="-298450" algn="l" rtl="0">
              <a:spcBef>
                <a:spcPts val="0"/>
              </a:spcBef>
              <a:spcAft>
                <a:spcPts val="0"/>
              </a:spcAft>
              <a:buSzPts val="1100"/>
              <a:buChar char="○"/>
            </a:pPr>
            <a:r>
              <a:rPr lang="pa" b="0" i="0" u="none" baseline="0"/>
              <a:t>ਦਿਸ਼ਾ-ਨਿਰਦੇਸ਼ਾਂ ਵਿੱਚੋਂ ਇੱਕ ਦੀ ਉਦਾਹਰਨ ਇੱਕ ਸਲਾਈਡ 'ਤੇ ਦਿੱਤੀ ਗਈ ਹੈ</a:t>
            </a:r>
            <a:endParaRPr/>
          </a:p>
          <a:p>
            <a:pPr marL="914400" lvl="1" indent="-298450" algn="l" rtl="0">
              <a:spcBef>
                <a:spcPts val="0"/>
              </a:spcBef>
              <a:spcAft>
                <a:spcPts val="0"/>
              </a:spcAft>
              <a:buSzPts val="1100"/>
              <a:buChar char="○"/>
            </a:pPr>
            <a:r>
              <a:rPr lang="pa" b="0" i="0" u="none" baseline="0"/>
              <a:t>ਪੂਰੀ ਸੂਚੀ ਲਈ, ਤੁਸੀਂ ਦੇਖ ਸਕਦੇ ਹੋ: </a:t>
            </a:r>
            <a:r>
              <a:rPr lang="pa" b="0" i="0" u="none" baseline="0">
                <a:solidFill>
                  <a:schemeClr val="dk1"/>
                </a:solidFill>
              </a:rPr>
              <a:t> </a:t>
            </a:r>
            <a:r>
              <a:rPr lang="pa" b="0" i="0" u="sng" baseline="0">
                <a:solidFill>
                  <a:schemeClr val="hlink"/>
                </a:solidFill>
                <a:hlinkClick r:id="rId3"/>
              </a:rPr>
              <a:t>http://www.phsa.ca/Documents/Telehealth/TH_Clinical_Guidelines_Sept2015.pdf</a:t>
            </a:r>
            <a:endParaRPr/>
          </a:p>
          <a:p>
            <a:pPr marL="914400" lvl="0" indent="0" algn="l" rtl="0">
              <a:spcBef>
                <a:spcPts val="0"/>
              </a:spcBef>
              <a:spcAft>
                <a:spcPts val="0"/>
              </a:spcAft>
              <a:buNone/>
            </a:pPr>
            <a:endParaRPr/>
          </a:p>
          <a:p>
            <a:pPr marL="457200" lvl="0" indent="-298450" algn="l" rtl="0">
              <a:spcBef>
                <a:spcPts val="0"/>
              </a:spcBef>
              <a:spcAft>
                <a:spcPts val="0"/>
              </a:spcAft>
              <a:buSzPts val="1100"/>
              <a:buChar char="●"/>
            </a:pPr>
            <a:r>
              <a:rPr lang="pa" b="0" i="0" u="none" baseline="0"/>
              <a:t>ਇਹ ਲਿੰਕ (ਖੋਲਣ ਲਈ ਵਿਕਲਪਕ) ਉਹਨਾਂ ਸਾਰੇ ਅਭਿਆਸ ਮਾਪਦੰਡਾਂ ਦੀ ਵਿਸਥਾਰਤ ਬਣਤਰ ਪ੍ਰਦਾਨ ਕਰਦਾ ਹੈ ਜੋ ਟੈਲੀਮੈਡੀਸਨ ਦੇ ਸੰਬੰਧ ਵਿੱਚ ਬ੍ਰਿਟਿਸ਼ ਕੋਲੰਬੀਆ ਦੇ ਡਾਕਟਰਾਂ ਅਤੇ ਸਰਜਨਾਂ ਦੇ ਕਾਲਜ ਦੁਆਰਾ ਲਾਗੂ ਕੀਤੇ ਗਏ ਹਨ। ਜੇਕਰ ਕੋਈ ਵਿਅਕਤੀ ਕੋਈ ਮੁੱਦਿਆਂ ਬਾਰੇ ਗੱਲ ਕਰਨਾ ਚਾਹੁੰਦਾ ਹੈ, ਤਾਂ ਉਹ ਕਾਲਜ ਨਾਲ ਸੰਪਰਕ ਕਰ ਸਕਦਾ ਹੈ ਅਤੇ ਡਾਕਟਰੀ ਸਲਾਹ ਲੈਣ ਲਈ ਕਾਲਜ ਦੇ ਕਿਸੇ ਮੈਂਬਰ ਨਾਲ ਗੱਲ ਕਰ ਸਕਦਾ ਹੈ। ਦਸਤਾਵੇਜ਼ ਤੱਕ ਪਹੁੰਚ ਕਰਨ ਲਈ ਲਿੰਕ ਹੈ - </a:t>
            </a:r>
            <a:r>
              <a:rPr lang="pa" b="0" i="0" u="sng" baseline="0">
                <a:solidFill>
                  <a:schemeClr val="hlink"/>
                </a:solidFill>
                <a:hlinkClick r:id="rId4"/>
              </a:rPr>
              <a:t>https://www.cpsbc.ca/files/pdf/PSG-Telemedicine.pdf</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90" name="Google Shape;390;g8bfbfa93a5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1023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87659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8d256ed8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g8d256ed8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82624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8d256ed8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g8d256ed8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9101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pa"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47001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8d256ed8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g8d256ed8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8d256ed8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g8d256ed8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29181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8d256ed8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g8d256ed8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48036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8d256ed8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g8d256ed8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62596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pa" dirty="0"/>
          </a:p>
        </p:txBody>
      </p:sp>
    </p:spTree>
    <p:extLst>
      <p:ext uri="{BB962C8B-B14F-4D97-AF65-F5344CB8AC3E}">
        <p14:creationId xmlns:p14="http://schemas.microsoft.com/office/powerpoint/2010/main" val="2570511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pa"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5054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pa"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4412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pa"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8bfbfa93a5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lang="pa" dirty="0"/>
          </a:p>
        </p:txBody>
      </p:sp>
      <p:sp>
        <p:nvSpPr>
          <p:cNvPr id="179" name="Google Shape;179;g8bfbfa93a5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bfbfa93a5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pa" b="0" i="0" u="none" baseline="0"/>
              <a:t>ਵਰਚੁਅਲ ਦੇਖਭਾਲ ਦੇ ਕੁਝ ਫਾਇਦਿਆਂ ਵਿੱਚ ਸ਼ਾਮਲ ਹਨ:</a:t>
            </a:r>
          </a:p>
          <a:p>
            <a:pPr marL="914400" lvl="1" indent="-298450" algn="l" rtl="0">
              <a:spcBef>
                <a:spcPts val="0"/>
              </a:spcBef>
              <a:spcAft>
                <a:spcPts val="0"/>
              </a:spcAft>
              <a:buSzPts val="1100"/>
              <a:buChar char="○"/>
            </a:pPr>
            <a:r>
              <a:rPr lang="pa" b="0" i="0" u="none" baseline="0"/>
              <a:t>ਸਮਾਂ ਬਚਾਉਣਾ (ਕੋਈ ਯਾਤਰਾ ਜਾਂ ਉਡੀਕ ਕਮਰੇ ਵਿੱਚ ਉਡੀਕ ਨਹੀਂ ਕਰਨੀ)। ਅਕਸਰ ਤੁਸੀਂ ਕਾਲ ਕਰਕੇ ਸਮੇਂ ਤੋਂ ਪਹਿਲਾਂ ਵਰਚੁਅਲ ਮੁਲਾਕਾਤਾਂ ਬੁੱਕ ਕਰ ਸਕਦੇ ਹੋ। </a:t>
            </a:r>
          </a:p>
          <a:p>
            <a:pPr marL="914400" lvl="1" indent="-298450" algn="l" rtl="0">
              <a:spcBef>
                <a:spcPts val="0"/>
              </a:spcBef>
              <a:spcAft>
                <a:spcPts val="0"/>
              </a:spcAft>
              <a:buSzPts val="1100"/>
              <a:buChar char="○"/>
            </a:pPr>
            <a:r>
              <a:rPr lang="pa" b="0" i="0" u="none" baseline="0"/>
              <a:t>ਐਮਰਜੈਂਸੀ ਕਮਰੇ ਵਿੱਚ ਭੀੜ ਨੂੰ ਰੋਕਦਾ ਹੈ, ਜਿਸ ਨਾਲ ਵਧੇਰੇ ਗੰਭੀਰ ਡਾਕਟਰੀ ਬਿਮਾਰੀਆਂ 'ਤੇ ਧਿਆਨ ਕੇਂਦਰਿਤ ਕੀਤਾ ਜਾ ਸਕਦਾ ਹੈ </a:t>
            </a:r>
          </a:p>
          <a:p>
            <a:pPr marL="914400" lvl="1" indent="-298450" algn="l" rtl="0">
              <a:spcBef>
                <a:spcPts val="0"/>
              </a:spcBef>
              <a:spcAft>
                <a:spcPts val="0"/>
              </a:spcAft>
              <a:buSzPts val="1100"/>
              <a:buChar char="○"/>
            </a:pPr>
            <a:r>
              <a:rPr lang="pa" b="0" i="0" u="none" baseline="0"/>
              <a:t>ਉੱਚ-ਜੋਖਮ ਵਾਲੇ ਮਾਹੌਲ ਵਿੱਚ ਮਰੀਜ਼ਾਂ ਦੀ ਸਿਹਤ ਨਾਲ ਸਮਝੌਤਾ ਕੀਤੇ ਬਿਨਾਂ ਸਿਹਤ ਦੇਖਭਾਲ ਦੀ ਆਗਿਆ ਦਿੰਦਾ ਹੈ (COVID19 ਦੇ ਜੋਖਮ ਕਾਰਕਾਂ ਵਿੱਚ 65 ਸਾਲ ਤੋਂ ਵੱਧ ਉਮਰ, ਸਮਝੌਤਾ ਪ੍ਰਤੀਰੋਧਕਤਾ, ਜਾਂ ਬੁਨਿਆਦੀ ਡਾਕਟਰੀ ਸਥਿਤੀਆਂ ਸ਼ਾਮਲ ਹਨ)</a:t>
            </a:r>
          </a:p>
          <a:p>
            <a:pPr marL="914400" lvl="1" indent="-298450" algn="l" rtl="0">
              <a:spcBef>
                <a:spcPts val="0"/>
              </a:spcBef>
              <a:spcAft>
                <a:spcPts val="0"/>
              </a:spcAft>
              <a:buSzPts val="1100"/>
              <a:buChar char="○"/>
            </a:pPr>
            <a:r>
              <a:rPr lang="pa" b="0" i="0" u="none" baseline="0"/>
              <a:t>ਵਧੇਰੇ ਪਹੁੰਚਯੋਗ, ਕੁਝ ਰੁਕਾਵਟਾਂ ਨੂੰ ਹਟਾਉਂਦਾ ਹੈ ਜਿਵੇਂ ਕਿ ਗਤੀਸ਼ੀਲਤਾ ਅਤੇ ਦੂਰੀ ਦੀ ਘਾਟ। (ਖ਼ਾਸਕਰ ਉਨ੍ਹਾਂ ਵਿਅਕਤੀਆਂ ਲਈ ਜਿਨ੍ਹਾਂ ਨੂੰ ਆਵਾਜਾਈ ਵਿੱਚ ਮੁਸ਼ਕਲ ਆਉਂਦੀ ਹੈ)</a:t>
            </a:r>
          </a:p>
        </p:txBody>
      </p:sp>
      <p:sp>
        <p:nvSpPr>
          <p:cNvPr id="207" name="Google Shape;207;g8bfbfa93a5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0C68-543E-4D03-9B38-959FCF8DB063}"/>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2117270C-C1DE-4881-893D-65034BE8D0FE}"/>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70DC3CFF-5F67-49C0-8A80-3C1AF73E3447}"/>
              </a:ext>
            </a:extLst>
          </p:cNvPr>
          <p:cNvSpPr>
            <a:spLocks noGrp="1"/>
          </p:cNvSpPr>
          <p:nvPr>
            <p:ph type="dt" sz="half" idx="10"/>
          </p:nvPr>
        </p:nvSpPr>
        <p:spPr/>
        <p:txBody>
          <a:bodyPr/>
          <a:lstStyle/>
          <a:p>
            <a:fld id="{A1C032E2-00EE-4B82-9AD0-BFF1DAB10845}" type="datetimeFigureOut">
              <a:rPr lang="en-US" smtClean="0"/>
              <a:t>1/31/2022</a:t>
            </a:fld>
            <a:endParaRPr lang="en-US"/>
          </a:p>
        </p:txBody>
      </p:sp>
      <p:sp>
        <p:nvSpPr>
          <p:cNvPr id="5" name="Footer Placeholder 4">
            <a:extLst>
              <a:ext uri="{FF2B5EF4-FFF2-40B4-BE49-F238E27FC236}">
                <a16:creationId xmlns:a16="http://schemas.microsoft.com/office/drawing/2014/main" id="{DA36878A-084D-42FF-8A44-64C774A54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2BDF6-8083-4F49-BFFA-EB9F5A997466}"/>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2502009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551A2-50C6-4AB0-847E-37A0C2731E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4C6F70-4335-4DE1-A239-AD4A88E7FC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4EF197-0840-44B4-95CD-AE255890E0B7}"/>
              </a:ext>
            </a:extLst>
          </p:cNvPr>
          <p:cNvSpPr>
            <a:spLocks noGrp="1"/>
          </p:cNvSpPr>
          <p:nvPr>
            <p:ph type="dt" sz="half" idx="10"/>
          </p:nvPr>
        </p:nvSpPr>
        <p:spPr/>
        <p:txBody>
          <a:bodyPr/>
          <a:lstStyle/>
          <a:p>
            <a:fld id="{A1C032E2-00EE-4B82-9AD0-BFF1DAB10845}" type="datetimeFigureOut">
              <a:rPr lang="en-US" smtClean="0"/>
              <a:t>1/31/2022</a:t>
            </a:fld>
            <a:endParaRPr lang="en-US"/>
          </a:p>
        </p:txBody>
      </p:sp>
      <p:sp>
        <p:nvSpPr>
          <p:cNvPr id="5" name="Footer Placeholder 4">
            <a:extLst>
              <a:ext uri="{FF2B5EF4-FFF2-40B4-BE49-F238E27FC236}">
                <a16:creationId xmlns:a16="http://schemas.microsoft.com/office/drawing/2014/main" id="{DD996174-31FB-4055-8DA5-A126A33419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F3B142-536E-487E-93E5-ACBBEBCDDB33}"/>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2645394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78B88-177A-4C7E-BF06-56BF584D7187}"/>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DFB634D4-90C5-46C8-9ECA-9A170BF95B9B}"/>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63DCF3-71E5-4B23-BDE1-FAB34EC0A379}"/>
              </a:ext>
            </a:extLst>
          </p:cNvPr>
          <p:cNvSpPr>
            <a:spLocks noGrp="1"/>
          </p:cNvSpPr>
          <p:nvPr>
            <p:ph type="dt" sz="half" idx="10"/>
          </p:nvPr>
        </p:nvSpPr>
        <p:spPr/>
        <p:txBody>
          <a:bodyPr/>
          <a:lstStyle/>
          <a:p>
            <a:fld id="{A1C032E2-00EE-4B82-9AD0-BFF1DAB10845}" type="datetimeFigureOut">
              <a:rPr lang="en-US" smtClean="0"/>
              <a:t>1/31/2022</a:t>
            </a:fld>
            <a:endParaRPr lang="en-US"/>
          </a:p>
        </p:txBody>
      </p:sp>
      <p:sp>
        <p:nvSpPr>
          <p:cNvPr id="5" name="Footer Placeholder 4">
            <a:extLst>
              <a:ext uri="{FF2B5EF4-FFF2-40B4-BE49-F238E27FC236}">
                <a16:creationId xmlns:a16="http://schemas.microsoft.com/office/drawing/2014/main" id="{141B0A4F-7A55-4A4D-90C0-F27485862F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6B7668-F626-486B-BEDB-623F27F6A7C6}"/>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4073563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4E1A0-0632-480F-98F9-D7A500173A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3552B8-64B2-4302-973A-AF7760BFA6A4}"/>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AAD614-5118-48DF-AE31-F76C08C5D556}"/>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653913-1677-4973-8A92-67122E343E7E}"/>
              </a:ext>
            </a:extLst>
          </p:cNvPr>
          <p:cNvSpPr>
            <a:spLocks noGrp="1"/>
          </p:cNvSpPr>
          <p:nvPr>
            <p:ph type="dt" sz="half" idx="10"/>
          </p:nvPr>
        </p:nvSpPr>
        <p:spPr/>
        <p:txBody>
          <a:bodyPr/>
          <a:lstStyle/>
          <a:p>
            <a:fld id="{A1C032E2-00EE-4B82-9AD0-BFF1DAB10845}" type="datetimeFigureOut">
              <a:rPr lang="en-US" smtClean="0"/>
              <a:t>1/31/2022</a:t>
            </a:fld>
            <a:endParaRPr lang="en-US"/>
          </a:p>
        </p:txBody>
      </p:sp>
      <p:sp>
        <p:nvSpPr>
          <p:cNvPr id="6" name="Footer Placeholder 5">
            <a:extLst>
              <a:ext uri="{FF2B5EF4-FFF2-40B4-BE49-F238E27FC236}">
                <a16:creationId xmlns:a16="http://schemas.microsoft.com/office/drawing/2014/main" id="{0481936A-42C8-461C-80B2-CEAE5B7289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28F481-50C1-4F3D-AB97-E61B35E32770}"/>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479524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EF6DF-E086-4B95-980D-5AD7AFAD5122}"/>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CA0388-A362-4B3B-99A5-C1A0AFB2D721}"/>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E1434609-C031-414B-877C-1D40C9FE9B45}"/>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6AF514-025F-484D-8DAB-CBC0E7286BEE}"/>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87C1B312-C1C3-43A3-ADC3-24B1697D7FCF}"/>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C98D7A-C04C-45E1-9094-7609899ACE2E}"/>
              </a:ext>
            </a:extLst>
          </p:cNvPr>
          <p:cNvSpPr>
            <a:spLocks noGrp="1"/>
          </p:cNvSpPr>
          <p:nvPr>
            <p:ph type="dt" sz="half" idx="10"/>
          </p:nvPr>
        </p:nvSpPr>
        <p:spPr/>
        <p:txBody>
          <a:bodyPr/>
          <a:lstStyle/>
          <a:p>
            <a:fld id="{A1C032E2-00EE-4B82-9AD0-BFF1DAB10845}" type="datetimeFigureOut">
              <a:rPr lang="en-US" smtClean="0"/>
              <a:t>1/31/2022</a:t>
            </a:fld>
            <a:endParaRPr lang="en-US"/>
          </a:p>
        </p:txBody>
      </p:sp>
      <p:sp>
        <p:nvSpPr>
          <p:cNvPr id="8" name="Footer Placeholder 7">
            <a:extLst>
              <a:ext uri="{FF2B5EF4-FFF2-40B4-BE49-F238E27FC236}">
                <a16:creationId xmlns:a16="http://schemas.microsoft.com/office/drawing/2014/main" id="{86E0E346-31D3-4FF5-B46A-49F224D619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BAC2EA-C485-4A6B-ABB5-465719D83E63}"/>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540223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D8365-EFC7-4653-8A66-6857794A20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B258CD-30DA-404B-A555-DFCE6966FB41}"/>
              </a:ext>
            </a:extLst>
          </p:cNvPr>
          <p:cNvSpPr>
            <a:spLocks noGrp="1"/>
          </p:cNvSpPr>
          <p:nvPr>
            <p:ph type="dt" sz="half" idx="10"/>
          </p:nvPr>
        </p:nvSpPr>
        <p:spPr/>
        <p:txBody>
          <a:bodyPr/>
          <a:lstStyle/>
          <a:p>
            <a:fld id="{A1C032E2-00EE-4B82-9AD0-BFF1DAB10845}" type="datetimeFigureOut">
              <a:rPr lang="en-US" smtClean="0"/>
              <a:t>1/31/2022</a:t>
            </a:fld>
            <a:endParaRPr lang="en-US"/>
          </a:p>
        </p:txBody>
      </p:sp>
      <p:sp>
        <p:nvSpPr>
          <p:cNvPr id="4" name="Footer Placeholder 3">
            <a:extLst>
              <a:ext uri="{FF2B5EF4-FFF2-40B4-BE49-F238E27FC236}">
                <a16:creationId xmlns:a16="http://schemas.microsoft.com/office/drawing/2014/main" id="{9C0B6D91-C71B-462C-8302-5518A44C45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2CD644-CA3E-4C07-9F24-0ABDF28434CE}"/>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2756067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E5C8CA-9DAE-4A13-B52D-34462CDE464D}"/>
              </a:ext>
            </a:extLst>
          </p:cNvPr>
          <p:cNvSpPr>
            <a:spLocks noGrp="1"/>
          </p:cNvSpPr>
          <p:nvPr>
            <p:ph type="dt" sz="half" idx="10"/>
          </p:nvPr>
        </p:nvSpPr>
        <p:spPr/>
        <p:txBody>
          <a:bodyPr/>
          <a:lstStyle/>
          <a:p>
            <a:fld id="{A1C032E2-00EE-4B82-9AD0-BFF1DAB10845}" type="datetimeFigureOut">
              <a:rPr lang="en-US" smtClean="0"/>
              <a:t>1/31/2022</a:t>
            </a:fld>
            <a:endParaRPr lang="en-US"/>
          </a:p>
        </p:txBody>
      </p:sp>
      <p:sp>
        <p:nvSpPr>
          <p:cNvPr id="3" name="Footer Placeholder 2">
            <a:extLst>
              <a:ext uri="{FF2B5EF4-FFF2-40B4-BE49-F238E27FC236}">
                <a16:creationId xmlns:a16="http://schemas.microsoft.com/office/drawing/2014/main" id="{35C27199-FEE6-423D-A38F-A9D671FD8C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ED1483-F676-490E-B322-555B6AF912D8}"/>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609726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3B5F-A6A4-4DB9-87F9-5A8B6661C2B4}"/>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F67376ED-C797-4F0A-8787-BE059280B2E8}"/>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BDBA71-4436-4386-8A58-D7BC9D0B5FDE}"/>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2C75B470-E9FF-45A1-BA03-D6BDF076D386}"/>
              </a:ext>
            </a:extLst>
          </p:cNvPr>
          <p:cNvSpPr>
            <a:spLocks noGrp="1"/>
          </p:cNvSpPr>
          <p:nvPr>
            <p:ph type="dt" sz="half" idx="10"/>
          </p:nvPr>
        </p:nvSpPr>
        <p:spPr/>
        <p:txBody>
          <a:bodyPr/>
          <a:lstStyle/>
          <a:p>
            <a:fld id="{A1C032E2-00EE-4B82-9AD0-BFF1DAB10845}" type="datetimeFigureOut">
              <a:rPr lang="en-US" smtClean="0"/>
              <a:t>1/31/2022</a:t>
            </a:fld>
            <a:endParaRPr lang="en-US"/>
          </a:p>
        </p:txBody>
      </p:sp>
      <p:sp>
        <p:nvSpPr>
          <p:cNvPr id="6" name="Footer Placeholder 5">
            <a:extLst>
              <a:ext uri="{FF2B5EF4-FFF2-40B4-BE49-F238E27FC236}">
                <a16:creationId xmlns:a16="http://schemas.microsoft.com/office/drawing/2014/main" id="{585E01B4-632C-4824-B809-C52148F200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B39D4C-66B7-4AFE-B2A3-1BE382EC0433}"/>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213358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A9B44-02B5-4D32-9695-E366C562C0AE}"/>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687184DB-FD96-44DF-A27A-D326D5B3D7A5}"/>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A197D9C2-30BF-455A-BDB5-34F5EB1D1F50}"/>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2CC385C5-62CB-46CB-B0F7-634DA4548973}"/>
              </a:ext>
            </a:extLst>
          </p:cNvPr>
          <p:cNvSpPr>
            <a:spLocks noGrp="1"/>
          </p:cNvSpPr>
          <p:nvPr>
            <p:ph type="dt" sz="half" idx="10"/>
          </p:nvPr>
        </p:nvSpPr>
        <p:spPr/>
        <p:txBody>
          <a:bodyPr/>
          <a:lstStyle/>
          <a:p>
            <a:fld id="{A1C032E2-00EE-4B82-9AD0-BFF1DAB10845}" type="datetimeFigureOut">
              <a:rPr lang="en-US" smtClean="0"/>
              <a:t>1/31/2022</a:t>
            </a:fld>
            <a:endParaRPr lang="en-US"/>
          </a:p>
        </p:txBody>
      </p:sp>
      <p:sp>
        <p:nvSpPr>
          <p:cNvPr id="6" name="Footer Placeholder 5">
            <a:extLst>
              <a:ext uri="{FF2B5EF4-FFF2-40B4-BE49-F238E27FC236}">
                <a16:creationId xmlns:a16="http://schemas.microsoft.com/office/drawing/2014/main" id="{8FF5647A-EF06-45F9-BBA1-B2D4B24B78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4D601D-FB90-4F7D-9F91-6BF1A3F673FE}"/>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3450693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5FFA-4894-41AF-9D63-82B5BDD44C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365F8F-9891-4F13-BABE-57D362D324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A4CFA8-AD60-4C69-94B3-B59EDCA86175}"/>
              </a:ext>
            </a:extLst>
          </p:cNvPr>
          <p:cNvSpPr>
            <a:spLocks noGrp="1"/>
          </p:cNvSpPr>
          <p:nvPr>
            <p:ph type="dt" sz="half" idx="10"/>
          </p:nvPr>
        </p:nvSpPr>
        <p:spPr/>
        <p:txBody>
          <a:bodyPr/>
          <a:lstStyle/>
          <a:p>
            <a:fld id="{A1C032E2-00EE-4B82-9AD0-BFF1DAB10845}" type="datetimeFigureOut">
              <a:rPr lang="en-US" smtClean="0"/>
              <a:t>1/31/2022</a:t>
            </a:fld>
            <a:endParaRPr lang="en-US"/>
          </a:p>
        </p:txBody>
      </p:sp>
      <p:sp>
        <p:nvSpPr>
          <p:cNvPr id="5" name="Footer Placeholder 4">
            <a:extLst>
              <a:ext uri="{FF2B5EF4-FFF2-40B4-BE49-F238E27FC236}">
                <a16:creationId xmlns:a16="http://schemas.microsoft.com/office/drawing/2014/main" id="{EF4EC141-0BCC-46FA-9AFF-312B0C2B00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1E2F95-AB80-463B-83BD-34C4DF480A09}"/>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834851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F4B5B6-4790-4147-A790-EC6205819A78}"/>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C1D7F9-8126-4727-9811-5BB8709ADA81}"/>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1376F1-6696-4776-862E-F1F7B796A85B}"/>
              </a:ext>
            </a:extLst>
          </p:cNvPr>
          <p:cNvSpPr>
            <a:spLocks noGrp="1"/>
          </p:cNvSpPr>
          <p:nvPr>
            <p:ph type="dt" sz="half" idx="10"/>
          </p:nvPr>
        </p:nvSpPr>
        <p:spPr/>
        <p:txBody>
          <a:bodyPr/>
          <a:lstStyle/>
          <a:p>
            <a:fld id="{A1C032E2-00EE-4B82-9AD0-BFF1DAB10845}" type="datetimeFigureOut">
              <a:rPr lang="en-US" smtClean="0"/>
              <a:t>1/31/2022</a:t>
            </a:fld>
            <a:endParaRPr lang="en-US"/>
          </a:p>
        </p:txBody>
      </p:sp>
      <p:sp>
        <p:nvSpPr>
          <p:cNvPr id="5" name="Footer Placeholder 4">
            <a:extLst>
              <a:ext uri="{FF2B5EF4-FFF2-40B4-BE49-F238E27FC236}">
                <a16:creationId xmlns:a16="http://schemas.microsoft.com/office/drawing/2014/main" id="{B45A0184-170E-4F52-BA46-824AA554F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F24B7-DC28-429D-B933-5084C6CD9748}"/>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682586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50D50C-8093-4A4D-9FF3-A938F839F470}"/>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61E6CA-2992-40AD-9AF9-CF6C5D34FF4B}"/>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345DF6-52A7-4DA4-A71D-07A911CEBC91}"/>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A1C032E2-00EE-4B82-9AD0-BFF1DAB10845}" type="datetimeFigureOut">
              <a:rPr lang="en-US" smtClean="0"/>
              <a:t>1/31/2022</a:t>
            </a:fld>
            <a:endParaRPr lang="en-US"/>
          </a:p>
        </p:txBody>
      </p:sp>
      <p:sp>
        <p:nvSpPr>
          <p:cNvPr id="5" name="Footer Placeholder 4">
            <a:extLst>
              <a:ext uri="{FF2B5EF4-FFF2-40B4-BE49-F238E27FC236}">
                <a16:creationId xmlns:a16="http://schemas.microsoft.com/office/drawing/2014/main" id="{1F500790-6B5A-4AC8-945A-2159A8E48AD1}"/>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1A9E24-E381-4B56-B0AD-465C07EFA2EB}"/>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2DEDEB81-B69A-40AC-AD27-06B733D4F458}" type="slidenum">
              <a:rPr lang="en-US" smtClean="0"/>
              <a:t>‹#›</a:t>
            </a:fld>
            <a:endParaRPr lang="en-US"/>
          </a:p>
        </p:txBody>
      </p:sp>
    </p:spTree>
    <p:extLst>
      <p:ext uri="{BB962C8B-B14F-4D97-AF65-F5344CB8AC3E}">
        <p14:creationId xmlns:p14="http://schemas.microsoft.com/office/powerpoint/2010/main" val="15855515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9.sv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23.svg"/><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55.svg"/></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55.svg"/></Relationships>
</file>

<file path=ppt/slides/_rels/slide46.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4.png"/><Relationship Id="rId7"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55.svg"/></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9.svg"/></Relationships>
</file>

<file path=ppt/slides/_rels/slide48.xml.rels><?xml version="1.0" encoding="UTF-8" standalone="yes"?>
<Relationships xmlns="http://schemas.openxmlformats.org/package/2006/relationships"><Relationship Id="rId3" Type="http://schemas.openxmlformats.org/officeDocument/2006/relationships/hyperlink" Target="https://www.healthlinkbc.ca/services-and-resources/find-services"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51.png"/><Relationship Id="rId4" Type="http://schemas.openxmlformats.org/officeDocument/2006/relationships/hyperlink" Target="https://pathwaysmedicalcare.ca/"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s://www.pinclipart.com/pindetail/ibiTRxm_talk-to-doctor-on-mobile-clipart/" TargetMode="External"/><Relationship Id="rId3" Type="http://schemas.openxmlformats.org/officeDocument/2006/relationships/hyperlink" Target="https://www.pexels.com/photo/portrait-of-a-mother-and-daughter-together-3893723/" TargetMode="External"/><Relationship Id="rId7" Type="http://schemas.openxmlformats.org/officeDocument/2006/relationships/hyperlink" Target="https://www.pexels.com/photo/side-view-of-a-person-holding-an-ipad-5234505/"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hyperlink" Target="https://www.pexels.com/photo/ambulance-architecture-building-business-263402/" TargetMode="External"/><Relationship Id="rId11" Type="http://schemas.openxmlformats.org/officeDocument/2006/relationships/hyperlink" Target="https://www.pinclipart.com/pindetail/iTJoTxx_learn-icon-easy-to-learn-icon-clipart/" TargetMode="External"/><Relationship Id="rId5" Type="http://schemas.openxmlformats.org/officeDocument/2006/relationships/hyperlink" Target="https://pixabay.com/photos/online-consultation-virtual-laptop-5901524/" TargetMode="External"/><Relationship Id="rId10" Type="http://schemas.openxmlformats.org/officeDocument/2006/relationships/hyperlink" Target="https://www.pinclipart.com/pindetail/ibTmToh_open-clinic-transparent-background-doctor-icon-png-clipart/" TargetMode="External"/><Relationship Id="rId4" Type="http://schemas.openxmlformats.org/officeDocument/2006/relationships/hyperlink" Target="https://unsplash.com/photos/9-Hgi9w9bDM" TargetMode="External"/><Relationship Id="rId9" Type="http://schemas.openxmlformats.org/officeDocument/2006/relationships/hyperlink" Target="https://www.pinclipart.com/pindetail/ibxbwRR_clinical-trial-icon-clipar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hyperlink" Target="http://creativecommons.org/licenses/by-nc-nd/4.0/" TargetMode="External"/><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18" name="Rectangle 17">
            <a:extLst>
              <a:ext uri="{FF2B5EF4-FFF2-40B4-BE49-F238E27FC236}">
                <a16:creationId xmlns:a16="http://schemas.microsoft.com/office/drawing/2014/main" id="{144A2F79-F1F0-0A4C-ADB2-049C3E1ED0EC}"/>
              </a:ext>
            </a:extLst>
          </p:cNvPr>
          <p:cNvSpPr/>
          <p:nvPr/>
        </p:nvSpPr>
        <p:spPr>
          <a:xfrm>
            <a:off x="0" y="8394197"/>
            <a:ext cx="18474612" cy="2030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Google Shape;89;p13">
            <a:extLst>
              <a:ext uri="{FF2B5EF4-FFF2-40B4-BE49-F238E27FC236}">
                <a16:creationId xmlns:a16="http://schemas.microsoft.com/office/drawing/2014/main" id="{1AEFBBE6-0A58-A748-80E5-141AB42A2B9A}"/>
              </a:ext>
            </a:extLst>
          </p:cNvPr>
          <p:cNvPicPr preferRelativeResize="0"/>
          <p:nvPr/>
        </p:nvPicPr>
        <p:blipFill rotWithShape="1">
          <a:blip r:embed="rId3">
            <a:alphaModFix/>
          </a:blip>
          <a:srcRect/>
          <a:stretch/>
        </p:blipFill>
        <p:spPr>
          <a:xfrm>
            <a:off x="12097162" y="3221441"/>
            <a:ext cx="4043072" cy="4104641"/>
          </a:xfrm>
          <a:prstGeom prst="rect">
            <a:avLst/>
          </a:prstGeom>
          <a:noFill/>
          <a:ln>
            <a:noFill/>
          </a:ln>
        </p:spPr>
      </p:pic>
      <p:sp>
        <p:nvSpPr>
          <p:cNvPr id="13" name="Google Shape;94;p13">
            <a:extLst>
              <a:ext uri="{FF2B5EF4-FFF2-40B4-BE49-F238E27FC236}">
                <a16:creationId xmlns:a16="http://schemas.microsoft.com/office/drawing/2014/main" id="{53A6D229-DF87-6542-BA31-C6B76D34E0BD}"/>
              </a:ext>
            </a:extLst>
          </p:cNvPr>
          <p:cNvSpPr txBox="1"/>
          <p:nvPr/>
        </p:nvSpPr>
        <p:spPr>
          <a:xfrm>
            <a:off x="2147765" y="1290146"/>
            <a:ext cx="13612187" cy="2555713"/>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r>
              <a:rPr lang="pa" sz="8000" b="1" i="0" u="none" baseline="0" dirty="0">
                <a:solidFill>
                  <a:schemeClr val="bg1"/>
                </a:solidFill>
                <a:latin typeface="+mj-lt"/>
                <a:ea typeface="Lora"/>
                <a:cs typeface="Lora"/>
                <a:sym typeface="Lora"/>
              </a:rPr>
              <a:t>ਦੇਖਭਾਲ ਪ੍ਰਦਾਤਾਵਾਂ ਤੱਕ ਵਰਚੁਅਲ ਤੌਰ 'ਤੇ ਪਹੁੰਚ ਕਿਵੇਂ ਕਰਨੀ ਹੈ</a:t>
            </a:r>
            <a:endParaRPr sz="8000" b="1" dirty="0">
              <a:solidFill>
                <a:schemeClr val="bg1"/>
              </a:solidFill>
              <a:latin typeface="+mj-lt"/>
            </a:endParaRPr>
          </a:p>
        </p:txBody>
      </p:sp>
      <p:grpSp>
        <p:nvGrpSpPr>
          <p:cNvPr id="14" name="Group 13">
            <a:extLst>
              <a:ext uri="{FF2B5EF4-FFF2-40B4-BE49-F238E27FC236}">
                <a16:creationId xmlns:a16="http://schemas.microsoft.com/office/drawing/2014/main" id="{99422E97-78E5-FC45-9A98-6ED7D426E1B5}"/>
              </a:ext>
            </a:extLst>
          </p:cNvPr>
          <p:cNvGrpSpPr/>
          <p:nvPr/>
        </p:nvGrpSpPr>
        <p:grpSpPr>
          <a:xfrm>
            <a:off x="2147766" y="8359943"/>
            <a:ext cx="13992468" cy="1825553"/>
            <a:chOff x="1139800" y="5469144"/>
            <a:chExt cx="9328312" cy="1217035"/>
          </a:xfrm>
        </p:grpSpPr>
        <p:pic>
          <p:nvPicPr>
            <p:cNvPr id="15" name="Picture 14">
              <a:extLst>
                <a:ext uri="{FF2B5EF4-FFF2-40B4-BE49-F238E27FC236}">
                  <a16:creationId xmlns:a16="http://schemas.microsoft.com/office/drawing/2014/main" id="{28391691-1499-E84F-9ECA-105580689A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28200" y="5469144"/>
              <a:ext cx="2573981" cy="1217035"/>
            </a:xfrm>
            <a:prstGeom prst="rect">
              <a:avLst/>
            </a:prstGeom>
          </p:spPr>
        </p:pic>
        <p:pic>
          <p:nvPicPr>
            <p:cNvPr id="16" name="Picture 15">
              <a:extLst>
                <a:ext uri="{FF2B5EF4-FFF2-40B4-BE49-F238E27FC236}">
                  <a16:creationId xmlns:a16="http://schemas.microsoft.com/office/drawing/2014/main" id="{70788B0C-06C2-434C-8CEB-8E5723CD75B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39800" y="5729761"/>
              <a:ext cx="1241703" cy="687800"/>
            </a:xfrm>
            <a:prstGeom prst="rect">
              <a:avLst/>
            </a:prstGeom>
          </p:spPr>
        </p:pic>
        <p:pic>
          <p:nvPicPr>
            <p:cNvPr id="17" name="Picture 16">
              <a:extLst>
                <a:ext uri="{FF2B5EF4-FFF2-40B4-BE49-F238E27FC236}">
                  <a16:creationId xmlns:a16="http://schemas.microsoft.com/office/drawing/2014/main" id="{017A0039-29B7-7F4A-9415-3D72A4B3BE0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82657" y="5530731"/>
              <a:ext cx="4885455" cy="1131608"/>
            </a:xfrm>
            <a:prstGeom prst="rect">
              <a:avLst/>
            </a:prstGeom>
          </p:spPr>
        </p:pic>
      </p:grpSp>
      <p:sp>
        <p:nvSpPr>
          <p:cNvPr id="20" name="Google Shape;95;p13">
            <a:extLst>
              <a:ext uri="{FF2B5EF4-FFF2-40B4-BE49-F238E27FC236}">
                <a16:creationId xmlns:a16="http://schemas.microsoft.com/office/drawing/2014/main" id="{F05931BF-A6BE-CF44-AD28-15B55D69F100}"/>
              </a:ext>
            </a:extLst>
          </p:cNvPr>
          <p:cNvSpPr txBox="1"/>
          <p:nvPr/>
        </p:nvSpPr>
        <p:spPr>
          <a:xfrm>
            <a:off x="2147766" y="5067075"/>
            <a:ext cx="9782309" cy="942700"/>
          </a:xfrm>
          <a:prstGeom prst="rect">
            <a:avLst/>
          </a:prstGeom>
          <a:noFill/>
          <a:ln>
            <a:noFill/>
          </a:ln>
        </p:spPr>
        <p:txBody>
          <a:bodyPr spcFirstLastPara="1" wrap="square" lIns="0" tIns="0" rIns="0" bIns="0" anchor="t" anchorCtr="0">
            <a:noAutofit/>
          </a:bodyPr>
          <a:lstStyle/>
          <a:p>
            <a:pPr lvl="0" algn="l" rtl="0">
              <a:lnSpc>
                <a:spcPct val="139979"/>
              </a:lnSpc>
            </a:pPr>
            <a:r>
              <a:rPr lang="pa" sz="4000" b="1"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iCON ਡਿਜੀਟਲ ਸਿਹਤ ਸਾਖਰਤਾ, 202</a:t>
            </a:r>
            <a:r>
              <a:rPr lang="en-US" sz="4000" b="1"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2</a:t>
            </a:r>
            <a:endParaRPr sz="4000" b="1" dirty="0">
              <a:solidFill>
                <a:schemeClr val="tx1"/>
              </a:solidFill>
              <a:latin typeface="+mj-lt"/>
            </a:endParaRPr>
          </a:p>
        </p:txBody>
      </p:sp>
      <p:sp>
        <p:nvSpPr>
          <p:cNvPr id="4" name="TextBox 3">
            <a:extLst>
              <a:ext uri="{FF2B5EF4-FFF2-40B4-BE49-F238E27FC236}">
                <a16:creationId xmlns:a16="http://schemas.microsoft.com/office/drawing/2014/main" id="{41B6A23C-DC42-2642-B70F-D2806B2B8449}"/>
              </a:ext>
            </a:extLst>
          </p:cNvPr>
          <p:cNvSpPr txBox="1"/>
          <p:nvPr/>
        </p:nvSpPr>
        <p:spPr>
          <a:xfrm>
            <a:off x="14849219" y="6740321"/>
            <a:ext cx="2036618" cy="307777"/>
          </a:xfrm>
          <a:prstGeom prst="rect">
            <a:avLst/>
          </a:prstGeom>
          <a:noFill/>
        </p:spPr>
        <p:txBody>
          <a:bodyPr wrap="square" rtlCol="0">
            <a:spAutoFit/>
          </a:bodyPr>
          <a:lstStyle/>
          <a:p>
            <a:pPr algn="l" rtl="0"/>
            <a:r>
              <a:rPr lang="pa" b="0" i="0" u="none" baseline="0">
                <a:solidFill>
                  <a:srgbClr val="679CF6"/>
                </a:solidFill>
              </a:rPr>
              <a:t>(Tia Health, n.d.)</a:t>
            </a:r>
          </a:p>
        </p:txBody>
      </p:sp>
    </p:spTree>
    <p:extLst>
      <p:ext uri="{BB962C8B-B14F-4D97-AF65-F5344CB8AC3E}">
        <p14:creationId xmlns:p14="http://schemas.microsoft.com/office/powerpoint/2010/main" val="57613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1" name="Google Shape;211;p21"/>
          <p:cNvSpPr txBox="1"/>
          <p:nvPr/>
        </p:nvSpPr>
        <p:spPr>
          <a:xfrm>
            <a:off x="1116266" y="1109113"/>
            <a:ext cx="9659203" cy="112431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r>
              <a:rPr lang="pa" sz="7200" b="0" i="0" u="none" baseline="0">
                <a:solidFill>
                  <a:srgbClr val="034092"/>
                </a:solidFill>
                <a:latin typeface="+mj-lt"/>
                <a:ea typeface="Lora"/>
                <a:cs typeface="Lora"/>
                <a:sym typeface="Lora"/>
              </a:rPr>
              <a:t>ਵਰਚੁਅਲ ਦੇਖਭਾਲ ਦੇ ਫਾਇਦੇ</a:t>
            </a:r>
            <a:endParaRPr sz="7200" dirty="0">
              <a:latin typeface="+mj-lt"/>
            </a:endParaRPr>
          </a:p>
        </p:txBody>
      </p:sp>
      <p:sp>
        <p:nvSpPr>
          <p:cNvPr id="217" name="Google Shape;217;p21"/>
          <p:cNvSpPr txBox="1"/>
          <p:nvPr/>
        </p:nvSpPr>
        <p:spPr>
          <a:xfrm>
            <a:off x="1122350" y="3102945"/>
            <a:ext cx="7275000" cy="811515"/>
          </a:xfrm>
          <a:prstGeom prst="rect">
            <a:avLst/>
          </a:prstGeom>
          <a:noFill/>
          <a:ln>
            <a:noFill/>
          </a:ln>
        </p:spPr>
        <p:txBody>
          <a:bodyPr spcFirstLastPara="1" wrap="square" lIns="0" tIns="0" rIns="0" bIns="0" anchor="t" anchorCtr="0">
            <a:noAutofit/>
          </a:bodyPr>
          <a:lstStyle/>
          <a:p>
            <a:pPr marL="488950" marR="0" lvl="0" indent="-457200" algn="l" rtl="0">
              <a:lnSpc>
                <a:spcPct val="139970"/>
              </a:lnSpc>
              <a:spcBef>
                <a:spcPts val="0"/>
              </a:spcBef>
              <a:spcAft>
                <a:spcPts val="0"/>
              </a:spcAft>
              <a:buClr>
                <a:schemeClr val="dk2"/>
              </a:buClr>
              <a:buSzPct val="110000"/>
              <a:buFont typeface="Arial" panose="020B0604020202020204" pitchFamily="34" charset="0"/>
              <a:buChar char="•"/>
            </a:pPr>
            <a:r>
              <a:rPr lang="pa" sz="3600" b="0" i="0" u="none" baseline="0">
                <a:solidFill>
                  <a:schemeClr val="tx1"/>
                </a:solidFill>
                <a:latin typeface="+mj-lt"/>
                <a:ea typeface="Lora"/>
                <a:cs typeface="Lora"/>
                <a:sym typeface="Lora"/>
              </a:rPr>
              <a:t>ਸਮਾਂ ਬਚਾਉਂਦੀ ਹੈ</a:t>
            </a:r>
          </a:p>
        </p:txBody>
      </p:sp>
      <p:sp>
        <p:nvSpPr>
          <p:cNvPr id="219" name="Google Shape;219;p21"/>
          <p:cNvSpPr txBox="1"/>
          <p:nvPr/>
        </p:nvSpPr>
        <p:spPr>
          <a:xfrm>
            <a:off x="1116266" y="4194467"/>
            <a:ext cx="12175328" cy="726100"/>
          </a:xfrm>
          <a:prstGeom prst="rect">
            <a:avLst/>
          </a:prstGeom>
          <a:noFill/>
          <a:ln>
            <a:noFill/>
          </a:ln>
        </p:spPr>
        <p:txBody>
          <a:bodyPr spcFirstLastPara="1" wrap="square" lIns="0" tIns="0" rIns="0" bIns="0" anchor="t" anchorCtr="0">
            <a:noAutofit/>
          </a:bodyPr>
          <a:lstStyle/>
          <a:p>
            <a:pPr marL="488950" marR="0" lvl="0" indent="-457200" algn="l" rtl="0">
              <a:lnSpc>
                <a:spcPct val="139970"/>
              </a:lnSpc>
              <a:spcBef>
                <a:spcPts val="0"/>
              </a:spcBef>
              <a:spcAft>
                <a:spcPts val="0"/>
              </a:spcAft>
              <a:buClr>
                <a:schemeClr val="dk2"/>
              </a:buClr>
              <a:buSzPct val="110000"/>
              <a:buFont typeface="Arial" panose="020B0604020202020204" pitchFamily="34" charset="0"/>
              <a:buChar char="•"/>
            </a:pPr>
            <a:r>
              <a:rPr lang="pa" sz="3600" b="0" i="0" u="none" baseline="0" dirty="0">
                <a:solidFill>
                  <a:schemeClr val="tx1"/>
                </a:solidFill>
                <a:latin typeface="+mj-lt"/>
                <a:ea typeface="Lora"/>
                <a:cs typeface="Lora"/>
                <a:sym typeface="Lora"/>
              </a:rPr>
              <a:t>ਮਾਮੂਲੀ ਸਿਹਤ ਸਮੱਸਿਆਵਾਂ ਲਈ ER ਕੋਲ ਪਹੁੰਚਾ ਕਰਨ ਤੋਂ ਬਚਿਆ ਜਾ ਸਕਦਾ ਹੈ</a:t>
            </a:r>
            <a:endParaRPr sz="3600" dirty="0">
              <a:solidFill>
                <a:schemeClr val="tx1"/>
              </a:solidFill>
              <a:latin typeface="+mj-lt"/>
            </a:endParaRPr>
          </a:p>
        </p:txBody>
      </p:sp>
      <p:sp>
        <p:nvSpPr>
          <p:cNvPr id="221" name="Google Shape;221;p21"/>
          <p:cNvSpPr txBox="1"/>
          <p:nvPr/>
        </p:nvSpPr>
        <p:spPr>
          <a:xfrm>
            <a:off x="1116266" y="5864238"/>
            <a:ext cx="14232727" cy="726099"/>
          </a:xfrm>
          <a:prstGeom prst="rect">
            <a:avLst/>
          </a:prstGeom>
          <a:noFill/>
          <a:ln>
            <a:noFill/>
          </a:ln>
        </p:spPr>
        <p:txBody>
          <a:bodyPr spcFirstLastPara="1" wrap="square" lIns="0" tIns="0" rIns="0" bIns="0" anchor="t" anchorCtr="0">
            <a:noAutofit/>
          </a:bodyPr>
          <a:lstStyle/>
          <a:p>
            <a:pPr marL="488950" marR="0" lvl="0" indent="-457200" algn="l" rtl="0">
              <a:lnSpc>
                <a:spcPct val="139970"/>
              </a:lnSpc>
              <a:spcBef>
                <a:spcPts val="0"/>
              </a:spcBef>
              <a:spcAft>
                <a:spcPts val="0"/>
              </a:spcAft>
              <a:buClr>
                <a:schemeClr val="dk2"/>
              </a:buClr>
              <a:buSzPct val="110000"/>
              <a:buFont typeface="Arial" panose="020B0604020202020204" pitchFamily="34" charset="0"/>
              <a:buChar char="•"/>
            </a:pPr>
            <a:r>
              <a:rPr lang="pa" sz="3600" b="0" i="0" u="none" baseline="0" dirty="0">
                <a:solidFill>
                  <a:schemeClr val="tx1"/>
                </a:solidFill>
                <a:latin typeface="+mj-lt"/>
                <a:ea typeface="Lora"/>
                <a:cs typeface="Lora"/>
                <a:sym typeface="Lora"/>
              </a:rPr>
              <a:t>ਸੰਭਾਵੀ ਸਿਹਤ ਜੋਖਮਾਂ ਨਾਲ ਮਰੀਜ਼ ਦੇ ਸੰਪਰਕ ਨੂੰ ਘਟਾਉਂਦਾ ਹੈ</a:t>
            </a:r>
            <a:endParaRPr sz="3600" dirty="0">
              <a:solidFill>
                <a:schemeClr val="tx1"/>
              </a:solidFill>
              <a:latin typeface="+mj-lt"/>
            </a:endParaRPr>
          </a:p>
        </p:txBody>
      </p:sp>
      <p:sp>
        <p:nvSpPr>
          <p:cNvPr id="223" name="Google Shape;223;p21"/>
          <p:cNvSpPr txBox="1"/>
          <p:nvPr/>
        </p:nvSpPr>
        <p:spPr>
          <a:xfrm>
            <a:off x="1122350" y="6949076"/>
            <a:ext cx="7275000" cy="566100"/>
          </a:xfrm>
          <a:prstGeom prst="rect">
            <a:avLst/>
          </a:prstGeom>
          <a:noFill/>
          <a:ln>
            <a:noFill/>
          </a:ln>
        </p:spPr>
        <p:txBody>
          <a:bodyPr spcFirstLastPara="1" wrap="square" lIns="0" tIns="0" rIns="0" bIns="0" anchor="t" anchorCtr="0">
            <a:noAutofit/>
          </a:bodyPr>
          <a:lstStyle/>
          <a:p>
            <a:pPr marL="488950" marR="0" lvl="0" indent="-457200" algn="l" rtl="0">
              <a:lnSpc>
                <a:spcPct val="139970"/>
              </a:lnSpc>
              <a:spcBef>
                <a:spcPts val="0"/>
              </a:spcBef>
              <a:spcAft>
                <a:spcPts val="0"/>
              </a:spcAft>
              <a:buClr>
                <a:schemeClr val="dk2"/>
              </a:buClr>
              <a:buSzPct val="110000"/>
              <a:buFont typeface="Arial" panose="020B0604020202020204" pitchFamily="34" charset="0"/>
              <a:buChar char="•"/>
            </a:pPr>
            <a:r>
              <a:rPr lang="pa" sz="3600" b="0" i="0" u="none" baseline="0">
                <a:solidFill>
                  <a:schemeClr val="tx1"/>
                </a:solidFill>
                <a:latin typeface="+mj-lt"/>
                <a:ea typeface="Lora"/>
                <a:cs typeface="Lora"/>
                <a:sym typeface="Lora"/>
              </a:rPr>
              <a:t>ਆਸਾਨੀ ਨਾਲ ਪਹੁੰਚਯੋਗ </a:t>
            </a:r>
            <a:endParaRPr sz="3600" dirty="0">
              <a:solidFill>
                <a:schemeClr val="tx1"/>
              </a:solidFill>
              <a:latin typeface="+mj-lt"/>
            </a:endParaRPr>
          </a:p>
        </p:txBody>
      </p:sp>
      <p:graphicFrame>
        <p:nvGraphicFramePr>
          <p:cNvPr id="13" name="Table 12">
            <a:extLst>
              <a:ext uri="{FF2B5EF4-FFF2-40B4-BE49-F238E27FC236}">
                <a16:creationId xmlns:a16="http://schemas.microsoft.com/office/drawing/2014/main" id="{8E79B6AC-C784-D047-8B81-9F3141B75B9F}"/>
              </a:ext>
            </a:extLst>
          </p:cNvPr>
          <p:cNvGraphicFramePr>
            <a:graphicFrameLocks noGrp="1"/>
          </p:cNvGraphicFramePr>
          <p:nvPr>
            <p:extLst>
              <p:ext uri="{D42A27DB-BD31-4B8C-83A1-F6EECF244321}">
                <p14:modId xmlns:p14="http://schemas.microsoft.com/office/powerpoint/2010/main" val="1520009049"/>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rtl="0"/>
                      <a:r>
                        <a:rPr lang="pa" sz="1700" b="1" i="0" u="none" baseline="0">
                          <a:solidFill>
                            <a:srgbClr val="00336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ਕੀ ਹੈ?</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ਤੱਕ ਪਹੁੰਚ ਕਿਵੇਂ ਕਰਨੀ ਹੈ</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ਤੁਹਾਡੀ ਨਿੱਜਤਾ ਦੀ ਰੱਖਿਆ ਕਰਨਾ</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pic>
        <p:nvPicPr>
          <p:cNvPr id="6" name="Graphic 5" descr="Clock">
            <a:extLst>
              <a:ext uri="{FF2B5EF4-FFF2-40B4-BE49-F238E27FC236}">
                <a16:creationId xmlns:a16="http://schemas.microsoft.com/office/drawing/2014/main" id="{E83AF163-2124-4E6C-9768-D0D3708CEC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437285" y="2502815"/>
            <a:ext cx="2823289" cy="2823289"/>
          </a:xfrm>
          <a:prstGeom prst="rect">
            <a:avLst/>
          </a:prstGeom>
        </p:spPr>
      </p:pic>
      <p:grpSp>
        <p:nvGrpSpPr>
          <p:cNvPr id="9" name="Group 8">
            <a:extLst>
              <a:ext uri="{FF2B5EF4-FFF2-40B4-BE49-F238E27FC236}">
                <a16:creationId xmlns:a16="http://schemas.microsoft.com/office/drawing/2014/main" id="{15638EAA-57AD-4D7A-AC94-8E440A0A65E4}"/>
              </a:ext>
            </a:extLst>
          </p:cNvPr>
          <p:cNvGrpSpPr/>
          <p:nvPr/>
        </p:nvGrpSpPr>
        <p:grpSpPr>
          <a:xfrm>
            <a:off x="13554826" y="5864238"/>
            <a:ext cx="2670138" cy="2503451"/>
            <a:chOff x="13797071" y="6075496"/>
            <a:chExt cx="2927957" cy="2745175"/>
          </a:xfrm>
        </p:grpSpPr>
        <p:pic>
          <p:nvPicPr>
            <p:cNvPr id="4" name="Graphic 3" descr="Hospital">
              <a:extLst>
                <a:ext uri="{FF2B5EF4-FFF2-40B4-BE49-F238E27FC236}">
                  <a16:creationId xmlns:a16="http://schemas.microsoft.com/office/drawing/2014/main" id="{EEBF6C06-6946-4DB0-A5B9-C260F82860F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032141" y="6083835"/>
              <a:ext cx="2457819" cy="2457819"/>
            </a:xfrm>
            <a:prstGeom prst="rect">
              <a:avLst/>
            </a:prstGeom>
          </p:spPr>
        </p:pic>
        <p:sp>
          <p:nvSpPr>
            <p:cNvPr id="16" name="&quot;Not Allowed&quot; Symbol 15">
              <a:extLst>
                <a:ext uri="{FF2B5EF4-FFF2-40B4-BE49-F238E27FC236}">
                  <a16:creationId xmlns:a16="http://schemas.microsoft.com/office/drawing/2014/main" id="{4ED3D392-0A21-4110-97C2-7D280863354E}"/>
                </a:ext>
              </a:extLst>
            </p:cNvPr>
            <p:cNvSpPr/>
            <p:nvPr/>
          </p:nvSpPr>
          <p:spPr>
            <a:xfrm>
              <a:off x="13797071" y="6075496"/>
              <a:ext cx="2927957" cy="2745175"/>
            </a:xfrm>
            <a:prstGeom prst="noSmoking">
              <a:avLst>
                <a:gd name="adj" fmla="val 386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a">
                <a:solidFill>
                  <a:schemeClr val="tx1"/>
                </a:solidFil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p22"/>
          <p:cNvSpPr txBox="1"/>
          <p:nvPr/>
        </p:nvSpPr>
        <p:spPr>
          <a:xfrm>
            <a:off x="1030823" y="1081173"/>
            <a:ext cx="13268819" cy="1069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Font typeface="Arial"/>
              <a:buNone/>
            </a:pPr>
            <a:r>
              <a:rPr lang="pa" sz="7200" b="0" i="0" u="none" baseline="0">
                <a:solidFill>
                  <a:srgbClr val="034092"/>
                </a:solidFill>
                <a:latin typeface="+mj-lt"/>
                <a:ea typeface="Lora"/>
                <a:cs typeface="Lora"/>
                <a:sym typeface="Lora"/>
              </a:rPr>
              <a:t>ਵਰਚੁਅਲ ਦੇਖਭਾਲ ਦੀਆਂ ਸੀਮਾਵਾਂ</a:t>
            </a:r>
            <a:endParaRPr sz="7200" dirty="0">
              <a:solidFill>
                <a:schemeClr val="dk1"/>
              </a:solidFill>
              <a:latin typeface="+mj-lt"/>
            </a:endParaRPr>
          </a:p>
          <a:p>
            <a:pPr marL="0" marR="0" lvl="0" indent="0" algn="ctr" rtl="0">
              <a:lnSpc>
                <a:spcPct val="110000"/>
              </a:lnSpc>
              <a:spcBef>
                <a:spcPts val="0"/>
              </a:spcBef>
              <a:spcAft>
                <a:spcPts val="0"/>
              </a:spcAft>
              <a:buNone/>
            </a:pPr>
            <a:endParaRPr sz="7500" dirty="0">
              <a:solidFill>
                <a:srgbClr val="034092"/>
              </a:solidFill>
              <a:latin typeface="Lora"/>
              <a:ea typeface="Lora"/>
              <a:cs typeface="Lora"/>
              <a:sym typeface="Lora"/>
            </a:endParaRPr>
          </a:p>
        </p:txBody>
      </p:sp>
      <p:sp>
        <p:nvSpPr>
          <p:cNvPr id="243" name="Google Shape;243;p22"/>
          <p:cNvSpPr txBox="1"/>
          <p:nvPr/>
        </p:nvSpPr>
        <p:spPr>
          <a:xfrm>
            <a:off x="1030823" y="2849473"/>
            <a:ext cx="9380067" cy="2294027"/>
          </a:xfrm>
          <a:prstGeom prst="rect">
            <a:avLst/>
          </a:prstGeom>
          <a:noFill/>
          <a:ln>
            <a:noFill/>
          </a:ln>
        </p:spPr>
        <p:txBody>
          <a:bodyPr spcFirstLastPara="1" wrap="square" lIns="0" tIns="0" rIns="0" bIns="0" anchor="t" anchorCtr="0">
            <a:noAutofit/>
          </a:bodyPr>
          <a:lstStyle/>
          <a:p>
            <a:pPr marL="488950" marR="0" lvl="0" indent="-457200" algn="l" rtl="0">
              <a:lnSpc>
                <a:spcPct val="200000"/>
              </a:lnSpc>
              <a:spcBef>
                <a:spcPts val="0"/>
              </a:spcBef>
              <a:spcAft>
                <a:spcPts val="1200"/>
              </a:spcAft>
              <a:buClr>
                <a:schemeClr val="dk2"/>
              </a:buClr>
              <a:buSzPct val="110000"/>
              <a:buFont typeface="Arial" panose="020B0604020202020204" pitchFamily="34" charset="0"/>
              <a:buChar char="•"/>
            </a:pPr>
            <a:r>
              <a:rPr lang="pa" sz="3600" b="0" i="0" u="none" baseline="0">
                <a:solidFill>
                  <a:schemeClr val="tx1"/>
                </a:solidFill>
                <a:latin typeface="+mj-lt"/>
                <a:ea typeface="Lora"/>
                <a:cs typeface="Lora"/>
                <a:sym typeface="Lora"/>
              </a:rPr>
              <a:t>ਘਟਾਈ ਗਈ ਦੇਖਭਾਲ ਨਿਰੰਤਰਤਾ</a:t>
            </a:r>
          </a:p>
          <a:p>
            <a:pPr marL="488950" lvl="0" indent="-457200" algn="l" rtl="0">
              <a:lnSpc>
                <a:spcPct val="200000"/>
              </a:lnSpc>
              <a:spcAft>
                <a:spcPts val="1200"/>
              </a:spcAft>
              <a:buClr>
                <a:srgbClr val="1F497D"/>
              </a:buClr>
              <a:buSzPct val="110000"/>
              <a:buFont typeface="Arial" panose="020B0604020202020204" pitchFamily="34" charset="0"/>
              <a:buChar char="•"/>
            </a:pPr>
            <a:r>
              <a:rPr lang="pa" sz="3600" b="0" i="0" u="none" baseline="0">
                <a:latin typeface="+mj-lt"/>
                <a:ea typeface="Lora"/>
                <a:cs typeface="Lora"/>
                <a:sym typeface="Lora"/>
              </a:rPr>
              <a:t>ਐਮਰਜੈਂਸੀ ਸਥਿਤੀਆਂ ਨਾਲ ਨਜਿੱਠਣਾ</a:t>
            </a:r>
          </a:p>
          <a:p>
            <a:pPr marL="484632" indent="-457200" algn="l" rtl="0">
              <a:lnSpc>
                <a:spcPct val="200000"/>
              </a:lnSpc>
              <a:spcAft>
                <a:spcPts val="1200"/>
              </a:spcAft>
              <a:buClr>
                <a:schemeClr val="dk2"/>
              </a:buClr>
              <a:buSzPct val="110000"/>
              <a:buFont typeface="Arial" panose="020B0604020202020204" pitchFamily="34" charset="0"/>
              <a:buChar char="•"/>
            </a:pPr>
            <a:r>
              <a:rPr lang="pa" sz="3600" b="0" i="0" u="none" baseline="0">
                <a:latin typeface="+mj-lt"/>
                <a:ea typeface="Lora"/>
                <a:cs typeface="Lora"/>
                <a:sym typeface="Lora"/>
              </a:rPr>
              <a:t>ਕਲੀਨਿਕਲ ਅਨੁਕੂਲਤਾ</a:t>
            </a:r>
          </a:p>
          <a:p>
            <a:pPr marL="863600" lvl="0" indent="-457200" algn="l" rtl="0">
              <a:spcAft>
                <a:spcPts val="1200"/>
              </a:spcAft>
              <a:buClr>
                <a:srgbClr val="1F497D"/>
              </a:buClr>
              <a:buSzPts val="3100"/>
              <a:buFont typeface="Lora"/>
              <a:buChar char="★"/>
              <a:tabLst>
                <a:tab pos="1028700" algn="l"/>
              </a:tabLst>
            </a:pPr>
            <a:endParaRPr lang="pa" sz="3600" b="1" dirty="0">
              <a:latin typeface="Lora"/>
              <a:ea typeface="Lora"/>
              <a:cs typeface="Lora"/>
              <a:sym typeface="Lora"/>
            </a:endParaRPr>
          </a:p>
          <a:p>
            <a:pPr lvl="0" algn="l" rtl="0"/>
            <a:endParaRPr lang="pa" sz="3600" b="1" dirty="0">
              <a:latin typeface="Lora" panose="020B0604020202020204" charset="0"/>
            </a:endParaRPr>
          </a:p>
          <a:p>
            <a:pPr marL="31750" algn="l" rtl="0">
              <a:lnSpc>
                <a:spcPct val="139970"/>
              </a:lnSpc>
              <a:buClr>
                <a:schemeClr val="dk2"/>
              </a:buClr>
              <a:buSzPts val="3100"/>
            </a:pPr>
            <a:endParaRPr lang="pa" sz="3600" dirty="0">
              <a:solidFill>
                <a:schemeClr val="tx1"/>
              </a:solidFill>
              <a:latin typeface="Lora" panose="020B0604020202020204" charset="0"/>
            </a:endParaRPr>
          </a:p>
          <a:p>
            <a:pPr marL="457200" marR="0" lvl="0" indent="-425450" algn="l" rtl="0">
              <a:lnSpc>
                <a:spcPct val="139970"/>
              </a:lnSpc>
              <a:spcBef>
                <a:spcPts val="0"/>
              </a:spcBef>
              <a:spcAft>
                <a:spcPts val="0"/>
              </a:spcAft>
              <a:buClr>
                <a:schemeClr val="dk2"/>
              </a:buClr>
              <a:buSzPts val="3100"/>
              <a:buFont typeface="Lora"/>
              <a:buChar char="★"/>
            </a:pPr>
            <a:endParaRPr sz="3600" b="1" dirty="0">
              <a:solidFill>
                <a:schemeClr val="tx1"/>
              </a:solidFill>
            </a:endParaRPr>
          </a:p>
        </p:txBody>
      </p:sp>
      <p:graphicFrame>
        <p:nvGraphicFramePr>
          <p:cNvPr id="5" name="Table 4">
            <a:extLst>
              <a:ext uri="{FF2B5EF4-FFF2-40B4-BE49-F238E27FC236}">
                <a16:creationId xmlns:a16="http://schemas.microsoft.com/office/drawing/2014/main" id="{5C05C111-7036-384E-A8F4-4608D28B6719}"/>
              </a:ext>
            </a:extLst>
          </p:cNvPr>
          <p:cNvGraphicFramePr>
            <a:graphicFrameLocks noGrp="1"/>
          </p:cNvGraphicFramePr>
          <p:nvPr>
            <p:extLst>
              <p:ext uri="{D42A27DB-BD31-4B8C-83A1-F6EECF244321}">
                <p14:modId xmlns:p14="http://schemas.microsoft.com/office/powerpoint/2010/main" val="978735744"/>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rtl="0"/>
                      <a:r>
                        <a:rPr lang="pa" sz="1700" b="1" i="0" u="none" baseline="0">
                          <a:solidFill>
                            <a:srgbClr val="00336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ਕੀ ਹੈ?</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ਤੱਕ ਪਹੁੰਚ ਕਿਵੇਂ ਕਰਨੀ ਹੈ</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ਤੁਹਾਡੀ ਨਿੱਜਤਾ ਦੀ ਰੱਖਿਆ ਕਰਨਾ</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pic>
        <p:nvPicPr>
          <p:cNvPr id="3" name="Graphic 2" descr="Ambulance">
            <a:extLst>
              <a:ext uri="{FF2B5EF4-FFF2-40B4-BE49-F238E27FC236}">
                <a16:creationId xmlns:a16="http://schemas.microsoft.com/office/drawing/2014/main" id="{B112E457-E6DC-42AA-A316-4BBDD00898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65435" y="2615244"/>
            <a:ext cx="4813539" cy="481353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6" name="Google Shape;256;p23"/>
          <p:cNvSpPr txBox="1"/>
          <p:nvPr/>
        </p:nvSpPr>
        <p:spPr>
          <a:xfrm>
            <a:off x="1030823" y="2494085"/>
            <a:ext cx="16582121" cy="1461435"/>
          </a:xfrm>
          <a:prstGeom prst="rect">
            <a:avLst/>
          </a:prstGeom>
          <a:noFill/>
          <a:ln>
            <a:noFill/>
          </a:ln>
        </p:spPr>
        <p:txBody>
          <a:bodyPr spcFirstLastPara="1" wrap="square" lIns="0" tIns="0" rIns="0" bIns="0" anchor="t" anchorCtr="0">
            <a:noAutofit/>
          </a:bodyPr>
          <a:lstStyle/>
          <a:p>
            <a:pPr marL="0" marR="0" lvl="0" indent="0" algn="l" rtl="0">
              <a:lnSpc>
                <a:spcPct val="103019"/>
              </a:lnSpc>
              <a:spcBef>
                <a:spcPts val="0"/>
              </a:spcBef>
              <a:spcAft>
                <a:spcPts val="0"/>
              </a:spcAft>
              <a:buNone/>
            </a:pPr>
            <a:r>
              <a:rPr lang="pa" sz="4000" b="1" i="0" u="none" baseline="0">
                <a:solidFill>
                  <a:schemeClr val="tx1"/>
                </a:solidFill>
                <a:latin typeface="+mj-lt"/>
                <a:ea typeface="Lora"/>
                <a:cs typeface="Lora"/>
                <a:sym typeface="Lora"/>
              </a:rPr>
              <a:t>ਡਾਕਟਰੀ ਐਮਰਜੈਂਸੀ ਸਥਿਤੀਆਂ ਵਿੱਚ, ਐਮਰਜੈਂਸੀ ਰੂਮ ਵਿਖੇ ਜਾ ਕੇ ਤੁਰੰਤ ਡਾਕਟਰੀ ਸਹਾਇਤਾ ਲਓ ਜਾਂ 911 'ਤੇ ਕਾਲ ਕਰੋ।</a:t>
            </a:r>
            <a:endParaRPr sz="4000" b="1" dirty="0">
              <a:solidFill>
                <a:schemeClr val="tx1"/>
              </a:solidFill>
              <a:latin typeface="+mj-lt"/>
              <a:ea typeface="Lora"/>
              <a:cs typeface="Lora"/>
              <a:sym typeface="Lora"/>
            </a:endParaRPr>
          </a:p>
          <a:p>
            <a:pPr marL="0" marR="0" lvl="0" indent="0" algn="l" rtl="0">
              <a:lnSpc>
                <a:spcPct val="103019"/>
              </a:lnSpc>
              <a:spcBef>
                <a:spcPts val="0"/>
              </a:spcBef>
              <a:spcAft>
                <a:spcPts val="0"/>
              </a:spcAft>
              <a:buNone/>
            </a:pPr>
            <a:endParaRPr sz="3175" i="0" u="none" strike="noStrike" cap="none" dirty="0">
              <a:solidFill>
                <a:srgbClr val="666666"/>
              </a:solidFill>
            </a:endParaRPr>
          </a:p>
          <a:p>
            <a:pPr marL="0" marR="0" lvl="0" indent="0" algn="l" rtl="0">
              <a:lnSpc>
                <a:spcPct val="103019"/>
              </a:lnSpc>
              <a:spcBef>
                <a:spcPts val="0"/>
              </a:spcBef>
              <a:spcAft>
                <a:spcPts val="0"/>
              </a:spcAft>
              <a:buNone/>
            </a:pPr>
            <a:endParaRPr sz="3775" b="0" i="0" u="none" strike="noStrike" cap="none" dirty="0">
              <a:solidFill>
                <a:srgbClr val="034092"/>
              </a:solidFill>
              <a:latin typeface="Lora"/>
              <a:ea typeface="Lora"/>
              <a:cs typeface="Lora"/>
              <a:sym typeface="Lora"/>
            </a:endParaRPr>
          </a:p>
          <a:p>
            <a:pPr marL="0" marR="0" lvl="0" indent="0" algn="l" rtl="0">
              <a:lnSpc>
                <a:spcPct val="103019"/>
              </a:lnSpc>
              <a:spcBef>
                <a:spcPts val="0"/>
              </a:spcBef>
              <a:spcAft>
                <a:spcPts val="0"/>
              </a:spcAft>
              <a:buNone/>
            </a:pPr>
            <a:endParaRPr sz="3775" b="0" i="0" u="none" strike="noStrike" cap="none" dirty="0">
              <a:solidFill>
                <a:srgbClr val="034092"/>
              </a:solidFill>
              <a:latin typeface="Lora"/>
              <a:ea typeface="Lora"/>
              <a:cs typeface="Lora"/>
              <a:sym typeface="Lora"/>
            </a:endParaRPr>
          </a:p>
          <a:p>
            <a:pPr marL="0" marR="0" lvl="0" indent="0" algn="l" rtl="0">
              <a:lnSpc>
                <a:spcPct val="103019"/>
              </a:lnSpc>
              <a:spcBef>
                <a:spcPts val="0"/>
              </a:spcBef>
              <a:spcAft>
                <a:spcPts val="0"/>
              </a:spcAft>
              <a:buNone/>
            </a:pPr>
            <a:endParaRPr sz="3775" b="0" i="0" u="none" strike="noStrike" cap="none" dirty="0">
              <a:solidFill>
                <a:srgbClr val="034092"/>
              </a:solidFill>
              <a:latin typeface="Lora"/>
              <a:ea typeface="Lora"/>
              <a:cs typeface="Lora"/>
              <a:sym typeface="Lora"/>
            </a:endParaRPr>
          </a:p>
          <a:p>
            <a:pPr marL="0" marR="0" lvl="0" indent="0" algn="l" rtl="0">
              <a:lnSpc>
                <a:spcPct val="103019"/>
              </a:lnSpc>
              <a:spcBef>
                <a:spcPts val="0"/>
              </a:spcBef>
              <a:spcAft>
                <a:spcPts val="0"/>
              </a:spcAft>
              <a:buNone/>
            </a:pPr>
            <a:endParaRPr sz="3775" b="0" i="0" u="none" strike="noStrike" cap="none" dirty="0">
              <a:solidFill>
                <a:srgbClr val="034092"/>
              </a:solidFill>
              <a:latin typeface="Lora"/>
              <a:ea typeface="Lora"/>
              <a:cs typeface="Lora"/>
              <a:sym typeface="Lora"/>
            </a:endParaRPr>
          </a:p>
          <a:p>
            <a:pPr marL="0" marR="0" lvl="0" indent="0" algn="l" rtl="0">
              <a:lnSpc>
                <a:spcPct val="103019"/>
              </a:lnSpc>
              <a:spcBef>
                <a:spcPts val="0"/>
              </a:spcBef>
              <a:spcAft>
                <a:spcPts val="0"/>
              </a:spcAft>
              <a:buNone/>
            </a:pPr>
            <a:endParaRPr sz="3775" b="0" i="0" u="none" strike="noStrike" cap="none" dirty="0">
              <a:solidFill>
                <a:srgbClr val="034092"/>
              </a:solidFill>
              <a:latin typeface="Lora"/>
              <a:ea typeface="Lora"/>
              <a:cs typeface="Lora"/>
              <a:sym typeface="Lora"/>
            </a:endParaRPr>
          </a:p>
          <a:p>
            <a:pPr marL="0" marR="0" lvl="0" indent="0" algn="l" rtl="0">
              <a:lnSpc>
                <a:spcPct val="103019"/>
              </a:lnSpc>
              <a:spcBef>
                <a:spcPts val="0"/>
              </a:spcBef>
              <a:spcAft>
                <a:spcPts val="0"/>
              </a:spcAft>
              <a:buNone/>
            </a:pPr>
            <a:endParaRPr sz="3775" b="0" i="0" u="none" strike="noStrike" cap="none" dirty="0">
              <a:solidFill>
                <a:srgbClr val="034092"/>
              </a:solidFill>
              <a:latin typeface="Lora"/>
              <a:ea typeface="Lora"/>
              <a:cs typeface="Lora"/>
              <a:sym typeface="Lora"/>
            </a:endParaRPr>
          </a:p>
          <a:p>
            <a:pPr marL="0" marR="0" lvl="0" indent="0" algn="l" rtl="0">
              <a:lnSpc>
                <a:spcPct val="103019"/>
              </a:lnSpc>
              <a:spcBef>
                <a:spcPts val="0"/>
              </a:spcBef>
              <a:spcAft>
                <a:spcPts val="0"/>
              </a:spcAft>
              <a:buNone/>
            </a:pPr>
            <a:endParaRPr sz="3775" b="0" i="0" u="none" strike="noStrike" cap="none" dirty="0">
              <a:solidFill>
                <a:srgbClr val="034092"/>
              </a:solidFill>
              <a:latin typeface="Lora"/>
              <a:ea typeface="Lora"/>
              <a:cs typeface="Lora"/>
              <a:sym typeface="Lora"/>
            </a:endParaRPr>
          </a:p>
        </p:txBody>
      </p:sp>
      <p:sp>
        <p:nvSpPr>
          <p:cNvPr id="260" name="Google Shape;260;p23"/>
          <p:cNvSpPr txBox="1"/>
          <p:nvPr/>
        </p:nvSpPr>
        <p:spPr>
          <a:xfrm>
            <a:off x="914400" y="3859067"/>
            <a:ext cx="10546013" cy="2857500"/>
          </a:xfrm>
          <a:prstGeom prst="rect">
            <a:avLst/>
          </a:prstGeom>
          <a:noFill/>
          <a:ln>
            <a:noFill/>
          </a:ln>
        </p:spPr>
        <p:txBody>
          <a:bodyPr spcFirstLastPara="1" wrap="square" lIns="91425" tIns="91425" rIns="91425" bIns="91425" anchor="t" anchorCtr="0">
            <a:noAutofit/>
          </a:bodyPr>
          <a:lstStyle/>
          <a:p>
            <a:pPr lvl="0" algn="l" rtl="0">
              <a:lnSpc>
                <a:spcPct val="139970"/>
              </a:lnSpc>
              <a:spcBef>
                <a:spcPts val="0"/>
              </a:spcBef>
              <a:spcAft>
                <a:spcPts val="0"/>
              </a:spcAft>
              <a:buSzPct val="110000"/>
            </a:pPr>
            <a:r>
              <a:rPr lang="pa" sz="4000" b="0" i="0" u="none" baseline="0">
                <a:solidFill>
                  <a:schemeClr val="tx1"/>
                </a:solidFill>
                <a:latin typeface="+mj-lt"/>
                <a:ea typeface="Lora"/>
                <a:cs typeface="Lora"/>
                <a:sym typeface="Lora"/>
              </a:rPr>
              <a:t>ਡਾਕਟਰੀ </a:t>
            </a:r>
            <a:r>
              <a:rPr lang="pa" sz="4000" b="1" i="0" u="none" baseline="0">
                <a:solidFill>
                  <a:schemeClr val="tx1"/>
                </a:solidFill>
                <a:latin typeface="+mj-lt"/>
                <a:ea typeface="Lora"/>
                <a:cs typeface="Lora"/>
                <a:sym typeface="Lora"/>
              </a:rPr>
              <a:t>ਐਮਰਜੈਂਸੀ</a:t>
            </a:r>
            <a:r>
              <a:rPr lang="pa" sz="4000" b="0" i="0" u="none" baseline="0">
                <a:solidFill>
                  <a:schemeClr val="tx1"/>
                </a:solidFill>
                <a:latin typeface="+mj-lt"/>
                <a:ea typeface="Lora"/>
                <a:cs typeface="Lora"/>
                <a:sym typeface="Lora"/>
              </a:rPr>
              <a:t> ਸਥਿਤੀਆਂ ਦੀਆਂ ਕੁਝ ਉਦਾਹਰਣਾਂ:</a:t>
            </a:r>
            <a:endParaRPr sz="4000" dirty="0">
              <a:solidFill>
                <a:schemeClr val="tx1"/>
              </a:solidFill>
              <a:latin typeface="+mj-lt"/>
              <a:ea typeface="Lora"/>
              <a:cs typeface="Lora"/>
              <a:sym typeface="Lora"/>
            </a:endParaRPr>
          </a:p>
          <a:p>
            <a:pPr marL="984250" lvl="0" indent="-457200" algn="l" rtl="0">
              <a:lnSpc>
                <a:spcPct val="139970"/>
              </a:lnSpc>
              <a:spcBef>
                <a:spcPts val="0"/>
              </a:spcBef>
              <a:spcAft>
                <a:spcPts val="0"/>
              </a:spcAft>
              <a:buClr>
                <a:schemeClr val="dk2"/>
              </a:buClr>
              <a:buSzPct val="110000"/>
              <a:buFont typeface="Arial" panose="020B0604020202020204" pitchFamily="34" charset="0"/>
              <a:buChar char="•"/>
            </a:pPr>
            <a:r>
              <a:rPr lang="pa" sz="3600" b="0" i="0" u="none" baseline="0">
                <a:solidFill>
                  <a:schemeClr val="tx1"/>
                </a:solidFill>
                <a:latin typeface="+mj-lt"/>
                <a:ea typeface="Lora"/>
                <a:cs typeface="Lora"/>
                <a:sym typeface="Lora"/>
              </a:rPr>
              <a:t>ਛਾਤੀ ਵਿਚ ਦਰਦ</a:t>
            </a:r>
            <a:endParaRPr sz="3600" dirty="0">
              <a:solidFill>
                <a:schemeClr val="tx1"/>
              </a:solidFill>
              <a:latin typeface="+mj-lt"/>
              <a:ea typeface="Lora"/>
              <a:cs typeface="Lora"/>
              <a:sym typeface="Lora"/>
            </a:endParaRPr>
          </a:p>
          <a:p>
            <a:pPr marL="984250" lvl="0" indent="-457200" algn="l" rtl="0">
              <a:lnSpc>
                <a:spcPct val="139970"/>
              </a:lnSpc>
              <a:spcBef>
                <a:spcPts val="0"/>
              </a:spcBef>
              <a:spcAft>
                <a:spcPts val="0"/>
              </a:spcAft>
              <a:buClr>
                <a:schemeClr val="dk2"/>
              </a:buClr>
              <a:buSzPct val="110000"/>
              <a:buFont typeface="Arial" panose="020B0604020202020204" pitchFamily="34" charset="0"/>
              <a:buChar char="•"/>
            </a:pPr>
            <a:r>
              <a:rPr lang="pa" sz="3600" b="0" i="0" u="none" baseline="0">
                <a:solidFill>
                  <a:schemeClr val="tx1"/>
                </a:solidFill>
                <a:latin typeface="+mj-lt"/>
                <a:ea typeface="Lora"/>
                <a:cs typeface="Lora"/>
                <a:sym typeface="Lora"/>
              </a:rPr>
              <a:t>ਸਾਹ ਲੈਣ ਵਿਚ ਤਕਲੀਫ ਹੋਣਾ</a:t>
            </a:r>
            <a:endParaRPr sz="3600" dirty="0">
              <a:solidFill>
                <a:schemeClr val="tx1"/>
              </a:solidFill>
              <a:latin typeface="+mj-lt"/>
              <a:ea typeface="Lora"/>
              <a:cs typeface="Lora"/>
              <a:sym typeface="Lora"/>
            </a:endParaRPr>
          </a:p>
          <a:p>
            <a:pPr marL="984250" lvl="0" indent="-457200" algn="l" rtl="0">
              <a:lnSpc>
                <a:spcPct val="139970"/>
              </a:lnSpc>
              <a:spcBef>
                <a:spcPts val="0"/>
              </a:spcBef>
              <a:spcAft>
                <a:spcPts val="0"/>
              </a:spcAft>
              <a:buClr>
                <a:schemeClr val="dk2"/>
              </a:buClr>
              <a:buSzPct val="110000"/>
              <a:buFont typeface="Arial" panose="020B0604020202020204" pitchFamily="34" charset="0"/>
              <a:buChar char="•"/>
            </a:pPr>
            <a:r>
              <a:rPr lang="pa" sz="3600" b="0" i="0" u="none" baseline="0">
                <a:solidFill>
                  <a:schemeClr val="tx1"/>
                </a:solidFill>
                <a:latin typeface="+mj-lt"/>
                <a:ea typeface="Lora"/>
                <a:cs typeface="Lora"/>
                <a:sym typeface="Lora"/>
              </a:rPr>
              <a:t>ਗੰਭੀਰ ਦਰਦ</a:t>
            </a:r>
            <a:endParaRPr sz="3600" dirty="0">
              <a:solidFill>
                <a:schemeClr val="tx1"/>
              </a:solidFill>
              <a:latin typeface="+mj-lt"/>
              <a:ea typeface="Lora"/>
              <a:cs typeface="Lora"/>
              <a:sym typeface="Lora"/>
            </a:endParaRPr>
          </a:p>
          <a:p>
            <a:pPr marL="984250" lvl="0" indent="-457200" algn="l" rtl="0">
              <a:lnSpc>
                <a:spcPct val="139970"/>
              </a:lnSpc>
              <a:spcBef>
                <a:spcPts val="0"/>
              </a:spcBef>
              <a:spcAft>
                <a:spcPts val="0"/>
              </a:spcAft>
              <a:buClr>
                <a:schemeClr val="dk2"/>
              </a:buClr>
              <a:buSzPct val="110000"/>
              <a:buFont typeface="Arial" panose="020B0604020202020204" pitchFamily="34" charset="0"/>
              <a:buChar char="•"/>
            </a:pPr>
            <a:r>
              <a:rPr lang="pa" sz="3600" b="0" i="0" u="none" baseline="0">
                <a:solidFill>
                  <a:schemeClr val="tx1"/>
                </a:solidFill>
                <a:latin typeface="+mj-lt"/>
                <a:ea typeface="Lora"/>
                <a:cs typeface="Lora"/>
                <a:sym typeface="Lora"/>
              </a:rPr>
              <a:t>ਕਮਜ਼ੋਰੀ</a:t>
            </a:r>
            <a:endParaRPr sz="3600" dirty="0">
              <a:solidFill>
                <a:schemeClr val="tx1"/>
              </a:solidFill>
              <a:latin typeface="+mj-lt"/>
              <a:ea typeface="Lora"/>
              <a:cs typeface="Lora"/>
              <a:sym typeface="Lora"/>
            </a:endParaRPr>
          </a:p>
          <a:p>
            <a:pPr marL="984250" lvl="0" indent="-457200" algn="l" rtl="0">
              <a:lnSpc>
                <a:spcPct val="139970"/>
              </a:lnSpc>
              <a:spcBef>
                <a:spcPts val="0"/>
              </a:spcBef>
              <a:spcAft>
                <a:spcPts val="0"/>
              </a:spcAft>
              <a:buClr>
                <a:schemeClr val="dk2"/>
              </a:buClr>
              <a:buSzPct val="110000"/>
              <a:buFont typeface="Arial" panose="020B0604020202020204" pitchFamily="34" charset="0"/>
              <a:buChar char="•"/>
            </a:pPr>
            <a:r>
              <a:rPr lang="pa" sz="3600" b="0" i="0" u="none" baseline="0">
                <a:solidFill>
                  <a:schemeClr val="tx1"/>
                </a:solidFill>
                <a:latin typeface="+mj-lt"/>
                <a:ea typeface="Lora"/>
                <a:cs typeface="Lora"/>
                <a:sym typeface="Lora"/>
              </a:rPr>
              <a:t>ਬਹੁਤ ਜਿਆਦਾ ਖੂਨ ਵਹਿਣਾ</a:t>
            </a:r>
            <a:endParaRPr sz="3600" dirty="0">
              <a:solidFill>
                <a:schemeClr val="tx1"/>
              </a:solidFill>
              <a:latin typeface="+mj-lt"/>
              <a:ea typeface="Lora"/>
              <a:cs typeface="Lora"/>
              <a:sym typeface="Lora"/>
            </a:endParaRPr>
          </a:p>
          <a:p>
            <a:pPr marL="0" lvl="0" indent="0" algn="l" rtl="0">
              <a:spcBef>
                <a:spcPts val="0"/>
              </a:spcBef>
              <a:spcAft>
                <a:spcPts val="0"/>
              </a:spcAft>
              <a:buNone/>
            </a:pPr>
            <a:endParaRPr dirty="0">
              <a:latin typeface="Calibri"/>
              <a:ea typeface="Calibri"/>
              <a:cs typeface="Calibri"/>
              <a:sym typeface="Calibri"/>
            </a:endParaRPr>
          </a:p>
        </p:txBody>
      </p:sp>
      <p:graphicFrame>
        <p:nvGraphicFramePr>
          <p:cNvPr id="7" name="Table 6">
            <a:extLst>
              <a:ext uri="{FF2B5EF4-FFF2-40B4-BE49-F238E27FC236}">
                <a16:creationId xmlns:a16="http://schemas.microsoft.com/office/drawing/2014/main" id="{7A5CE1F5-21FD-454F-8B37-EF97078EA11D}"/>
              </a:ext>
            </a:extLst>
          </p:cNvPr>
          <p:cNvGraphicFramePr>
            <a:graphicFrameLocks noGrp="1"/>
          </p:cNvGraphicFramePr>
          <p:nvPr>
            <p:extLst>
              <p:ext uri="{D42A27DB-BD31-4B8C-83A1-F6EECF244321}">
                <p14:modId xmlns:p14="http://schemas.microsoft.com/office/powerpoint/2010/main" val="4014696610"/>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rtl="0"/>
                      <a:r>
                        <a:rPr lang="pa" sz="1700" b="1" i="0" u="none" baseline="0">
                          <a:solidFill>
                            <a:srgbClr val="00336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ਕੀ ਹੈ?</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ਤੱਕ ਪਹੁੰਚ ਕਿਵੇਂ ਕਰਨੀ ਹੈ</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ਤੁਹਾਡੀ ਨਿੱਜਤਾ ਦੀ ਰੱਖਿਆ ਕਰਨਾ</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8" name="Google Shape;235;p22">
            <a:extLst>
              <a:ext uri="{FF2B5EF4-FFF2-40B4-BE49-F238E27FC236}">
                <a16:creationId xmlns:a16="http://schemas.microsoft.com/office/drawing/2014/main" id="{C64D3CF0-E222-4A90-A1A3-F7955F5D582C}"/>
              </a:ext>
            </a:extLst>
          </p:cNvPr>
          <p:cNvSpPr txBox="1"/>
          <p:nvPr/>
        </p:nvSpPr>
        <p:spPr>
          <a:xfrm>
            <a:off x="1030823" y="1081173"/>
            <a:ext cx="13268819" cy="1069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Font typeface="Arial"/>
              <a:buNone/>
            </a:pPr>
            <a:r>
              <a:rPr lang="pa" sz="7200" b="0" i="0" u="none" baseline="0">
                <a:solidFill>
                  <a:srgbClr val="034092"/>
                </a:solidFill>
                <a:latin typeface="+mj-lt"/>
                <a:ea typeface="Lora"/>
                <a:cs typeface="Lora"/>
                <a:sym typeface="Lora"/>
              </a:rPr>
              <a:t>ਐਮਰਜੈਂਸੀ ਸਥਿਤੀਆਂ</a:t>
            </a:r>
            <a:endParaRPr sz="7500" dirty="0">
              <a:solidFill>
                <a:srgbClr val="034092"/>
              </a:solidFill>
              <a:latin typeface="Lora"/>
              <a:ea typeface="Lora"/>
              <a:cs typeface="Lora"/>
              <a:sym typeface="Lora"/>
            </a:endParaRPr>
          </a:p>
        </p:txBody>
      </p:sp>
      <p:pic>
        <p:nvPicPr>
          <p:cNvPr id="2050" name="Picture 2" descr="Emergency Signage">
            <a:extLst>
              <a:ext uri="{FF2B5EF4-FFF2-40B4-BE49-F238E27FC236}">
                <a16:creationId xmlns:a16="http://schemas.microsoft.com/office/drawing/2014/main" id="{DB092FAA-0BEB-403A-9FBA-7E89C035D0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649" t="10001" r="10105" b="20177"/>
          <a:stretch/>
        </p:blipFill>
        <p:spPr bwMode="auto">
          <a:xfrm>
            <a:off x="10220633" y="5143500"/>
            <a:ext cx="6651523" cy="3834508"/>
          </a:xfrm>
          <a:prstGeom prst="rect">
            <a:avLst/>
          </a:prstGeom>
          <a:noFill/>
          <a:ln>
            <a:solidFill>
              <a:schemeClr val="tx1">
                <a:lumMod val="75000"/>
                <a:lumOff val="25000"/>
              </a:schemeClr>
            </a:solidFill>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BFC6072-7399-4460-A374-ADD154691FA6}"/>
              </a:ext>
            </a:extLst>
          </p:cNvPr>
          <p:cNvSpPr/>
          <p:nvPr/>
        </p:nvSpPr>
        <p:spPr>
          <a:xfrm>
            <a:off x="15516928" y="8640735"/>
            <a:ext cx="1438214" cy="307777"/>
          </a:xfrm>
          <a:prstGeom prst="rect">
            <a:avLst/>
          </a:prstGeom>
        </p:spPr>
        <p:txBody>
          <a:bodyPr wrap="none">
            <a:spAutoFit/>
          </a:bodyPr>
          <a:lstStyle/>
          <a:p>
            <a:pPr algn="l" rtl="0"/>
            <a:r>
              <a:rPr lang="pa" b="0" i="0" u="none" baseline="0"/>
              <a:t>(Pixabay, 2015)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7" name="Google Shape;217;p21"/>
          <p:cNvSpPr txBox="1"/>
          <p:nvPr/>
        </p:nvSpPr>
        <p:spPr>
          <a:xfrm>
            <a:off x="1030823" y="2806471"/>
            <a:ext cx="10649900" cy="6671144"/>
          </a:xfrm>
          <a:prstGeom prst="rect">
            <a:avLst/>
          </a:prstGeom>
          <a:noFill/>
          <a:ln>
            <a:noFill/>
          </a:ln>
        </p:spPr>
        <p:txBody>
          <a:bodyPr spcFirstLastPara="1" wrap="square" lIns="0" tIns="0" rIns="0" bIns="0" anchor="t" anchorCtr="0">
            <a:noAutofit/>
          </a:bodyPr>
          <a:lstStyle/>
          <a:p>
            <a:pPr marL="31752" algn="l" rtl="0">
              <a:lnSpc>
                <a:spcPct val="139970"/>
              </a:lnSpc>
              <a:spcAft>
                <a:spcPts val="3600"/>
              </a:spcAft>
              <a:buClr>
                <a:schemeClr val="dk2"/>
              </a:buClr>
              <a:buSzPts val="3100"/>
            </a:pPr>
            <a:r>
              <a:rPr lang="pa" sz="3600" b="0" i="0" u="none" baseline="0">
                <a:latin typeface="+mj-lt"/>
                <a:ea typeface="Lora"/>
                <a:cs typeface="Lora"/>
                <a:sym typeface="Lora"/>
              </a:rPr>
              <a:t>ਵਰਚੁਅਲ ਦੇਖਭਾਲ ਸੱਭਿਆਚਾਰਕ ਸੁਰੱਖਿਆ ਦੀ ਸਹੂਲਤ ਪ੍ਰਦਾਨ ਕਰ ਸਕਦੀ ਹੈ। </a:t>
            </a:r>
          </a:p>
          <a:p>
            <a:pPr marL="31752" algn="l" rtl="0">
              <a:lnSpc>
                <a:spcPct val="120000"/>
              </a:lnSpc>
              <a:spcAft>
                <a:spcPts val="1200"/>
              </a:spcAft>
              <a:buClr>
                <a:schemeClr val="dk2"/>
              </a:buClr>
              <a:buSzPts val="3100"/>
            </a:pPr>
            <a:r>
              <a:rPr lang="pa" sz="3600" b="0" i="0" u="none" baseline="0">
                <a:latin typeface="+mj-lt"/>
                <a:ea typeface="+mj-lt"/>
                <a:cs typeface="+mj-lt"/>
                <a:sym typeface="+mj-lt"/>
              </a:rPr>
              <a:t>ਇਸ ਵਿੱਚ ਸਿਹਤ ਸੰਭਾਲ ਪ੍ਰਦਾਤਾ ਅਤੇਮਰੀਜ਼ ਸ਼ਾਮਲ ਹੋ ਸਕਦੇ ਤਾਂ ਜੋ ਇਹ ਚਰਚਾ ਹੋ ਸਕੇ ਕਿ ਕਿਹੜੀਆਂ ਸੇਵਾਵਾਂ ਅਤੇ </a:t>
            </a:r>
            <a:r>
              <a:rPr lang="pa" sz="3600" b="1" i="0" u="none" baseline="0">
                <a:latin typeface="+mj-lt"/>
                <a:ea typeface="+mj-lt"/>
                <a:cs typeface="+mj-lt"/>
                <a:sym typeface="+mj-lt"/>
              </a:rPr>
              <a:t>ਸੱਭਿਆਚਾਰਕ ਵਿਧੀਆਾਂ</a:t>
            </a:r>
            <a:r>
              <a:rPr lang="pa" sz="3600" b="0" i="0" u="none" baseline="0">
                <a:latin typeface="+mj-lt"/>
                <a:ea typeface="+mj-lt"/>
                <a:cs typeface="+mj-lt"/>
                <a:sym typeface="+mj-lt"/>
              </a:rPr>
              <a:t> ਨੂੰ ਸ਼ਾਮਲ ਕੀਤਾ ਜਾ ਸਕਦਾ ਹੈ, ਜਜੋ ਢੁਕਵੀਆਂ, ਸੁਰੱਖਿਅਤ, ਅਤੇ ਸੰਭਵ ਹੋਣੇ, ਜਿਵੇਂ ਕਿ ਰਵਾਇਤੀ ਦਵਾਈਆਂ ਦੀ ਚਰਚ ਕਰਨਾ।</a:t>
            </a:r>
          </a:p>
        </p:txBody>
      </p:sp>
      <p:graphicFrame>
        <p:nvGraphicFramePr>
          <p:cNvPr id="4" name="Table 3">
            <a:extLst>
              <a:ext uri="{FF2B5EF4-FFF2-40B4-BE49-F238E27FC236}">
                <a16:creationId xmlns:a16="http://schemas.microsoft.com/office/drawing/2014/main" id="{ECCF5CA5-A13D-9F44-A107-0C7B80802892}"/>
              </a:ext>
            </a:extLst>
          </p:cNvPr>
          <p:cNvGraphicFramePr>
            <a:graphicFrameLocks noGrp="1"/>
          </p:cNvGraphicFramePr>
          <p:nvPr>
            <p:extLst>
              <p:ext uri="{D42A27DB-BD31-4B8C-83A1-F6EECF244321}">
                <p14:modId xmlns:p14="http://schemas.microsoft.com/office/powerpoint/2010/main" val="4175686103"/>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rtl="0"/>
                      <a:r>
                        <a:rPr lang="pa" sz="1700" b="1" i="0" u="none" baseline="0">
                          <a:solidFill>
                            <a:srgbClr val="00336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ਕੀ ਹੈ?</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ਤੱਕ ਪਹੁੰਚ ਕਿਵੇਂ ਕਰਨੀ ਹੈ</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ਤੁਹਾਡੀ ਨਿੱਜਤਾ ਦੀ ਰੱਖਿਆ ਕਰਨਾ</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5" name="Google Shape;235;p22">
            <a:extLst>
              <a:ext uri="{FF2B5EF4-FFF2-40B4-BE49-F238E27FC236}">
                <a16:creationId xmlns:a16="http://schemas.microsoft.com/office/drawing/2014/main" id="{FE5E9368-FFDB-4834-990E-9F0B33B504E8}"/>
              </a:ext>
            </a:extLst>
          </p:cNvPr>
          <p:cNvSpPr txBox="1"/>
          <p:nvPr/>
        </p:nvSpPr>
        <p:spPr>
          <a:xfrm>
            <a:off x="1030823" y="1081173"/>
            <a:ext cx="16254287" cy="1069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Font typeface="Arial"/>
              <a:buNone/>
            </a:pPr>
            <a:r>
              <a:rPr lang="pa" sz="7200" b="0" i="0" u="none" baseline="0" dirty="0">
                <a:solidFill>
                  <a:srgbClr val="034092"/>
                </a:solidFill>
                <a:latin typeface="+mj-lt"/>
                <a:ea typeface="Lora"/>
                <a:cs typeface="Lora"/>
                <a:sym typeface="Lora"/>
              </a:rPr>
              <a:t>ਵਰਚੁਅਲ ਦੇਖਭਾਲ ਅਤੇ ਸਭਿਆਚਾਰਕ ਸੁਰੱਖਿਆ</a:t>
            </a:r>
            <a:endParaRPr sz="7500" dirty="0">
              <a:solidFill>
                <a:srgbClr val="034092"/>
              </a:solidFill>
              <a:latin typeface="Lora"/>
              <a:ea typeface="Lora"/>
              <a:cs typeface="Lora"/>
              <a:sym typeface="Lora"/>
            </a:endParaRPr>
          </a:p>
        </p:txBody>
      </p:sp>
      <p:pic>
        <p:nvPicPr>
          <p:cNvPr id="1028" name="Picture 4" descr="gray ceramic mortar and pestle">
            <a:extLst>
              <a:ext uri="{FF2B5EF4-FFF2-40B4-BE49-F238E27FC236}">
                <a16:creationId xmlns:a16="http://schemas.microsoft.com/office/drawing/2014/main" id="{885E393E-22B1-49DB-A03F-A79B3FD04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51821" y="4032120"/>
            <a:ext cx="5509039" cy="35643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F9C9C3D-F21F-441B-A9B0-DBD4137B7E2F}"/>
              </a:ext>
            </a:extLst>
          </p:cNvPr>
          <p:cNvSpPr txBox="1"/>
          <p:nvPr/>
        </p:nvSpPr>
        <p:spPr>
          <a:xfrm>
            <a:off x="16052359" y="7259195"/>
            <a:ext cx="1526485" cy="307777"/>
          </a:xfrm>
          <a:prstGeom prst="rect">
            <a:avLst/>
          </a:prstGeom>
          <a:noFill/>
        </p:spPr>
        <p:txBody>
          <a:bodyPr wrap="square" rtlCol="0">
            <a:spAutoFit/>
          </a:bodyPr>
          <a:lstStyle/>
          <a:p>
            <a:pPr algn="l" rtl="0"/>
            <a:r>
              <a:rPr lang="pa" b="0" i="0" u="none" baseline="0">
                <a:solidFill>
                  <a:schemeClr val="tx1">
                    <a:lumMod val="50000"/>
                    <a:lumOff val="50000"/>
                  </a:schemeClr>
                </a:solidFill>
              </a:rPr>
              <a:t>(Hanlon, 2017)</a:t>
            </a:r>
          </a:p>
        </p:txBody>
      </p:sp>
    </p:spTree>
    <p:extLst>
      <p:ext uri="{BB962C8B-B14F-4D97-AF65-F5344CB8AC3E}">
        <p14:creationId xmlns:p14="http://schemas.microsoft.com/office/powerpoint/2010/main" val="2370922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7" name="Google Shape;217;p21"/>
          <p:cNvSpPr txBox="1"/>
          <p:nvPr/>
        </p:nvSpPr>
        <p:spPr>
          <a:xfrm>
            <a:off x="1030824" y="2806471"/>
            <a:ext cx="9735500" cy="6671144"/>
          </a:xfrm>
          <a:prstGeom prst="rect">
            <a:avLst/>
          </a:prstGeom>
          <a:noFill/>
          <a:ln>
            <a:noFill/>
          </a:ln>
        </p:spPr>
        <p:txBody>
          <a:bodyPr spcFirstLastPara="1" wrap="square" lIns="0" tIns="0" rIns="0" bIns="0" anchor="t" anchorCtr="0">
            <a:noAutofit/>
          </a:bodyPr>
          <a:lstStyle/>
          <a:p>
            <a:pPr marL="31752" algn="l" rtl="0">
              <a:lnSpc>
                <a:spcPct val="139970"/>
              </a:lnSpc>
              <a:spcAft>
                <a:spcPts val="3600"/>
              </a:spcAft>
              <a:buClr>
                <a:schemeClr val="dk2"/>
              </a:buClr>
              <a:buSzPts val="3100"/>
            </a:pPr>
            <a:r>
              <a:rPr lang="pa" sz="3600" b="0" i="0" u="none" baseline="0">
                <a:latin typeface="+mj-lt"/>
                <a:ea typeface="Lora"/>
                <a:cs typeface="Lora"/>
                <a:sym typeface="Lora"/>
              </a:rPr>
              <a:t>ਵਰਚੁਅਲ ਦੇਖਭਾਲ ਸੱਭਿਆਚਾਰਕ ਸੁਰੱਖਿਆ ਦੀ ਸਹੂਲਤ ਪ੍ਰਦਾਨ ਕਰ ਸਕਦੀ ਹੈ। </a:t>
            </a:r>
          </a:p>
          <a:p>
            <a:pPr marL="31752" algn="l" rtl="0">
              <a:lnSpc>
                <a:spcPct val="120000"/>
              </a:lnSpc>
              <a:spcAft>
                <a:spcPts val="1200"/>
              </a:spcAft>
              <a:buClr>
                <a:schemeClr val="dk2"/>
              </a:buClr>
              <a:buSzPts val="3100"/>
            </a:pPr>
            <a:r>
              <a:rPr lang="pa" sz="3600" b="0" i="0" u="none" baseline="0">
                <a:latin typeface="+mj-lt"/>
                <a:ea typeface="+mj-lt"/>
                <a:cs typeface="+mj-lt"/>
                <a:sym typeface="+mj-lt"/>
              </a:rPr>
              <a:t>ਇਸ ਵਿੱਚ ਇੱਕ ਮੁਲਾਕਾਤ ਬੁੱਕ ਕਰਨ ਵੇਲੇ ਮਰੀਜ਼ ਦੁਆਰਾ ਨਿਰਧਾਰਤ ਅਨੁਸਾਰ ਵਰਚੁਅਲ ਦੇਖਭਾਲ ਪਹੁੰਚ ਵਿੱਚ</a:t>
            </a:r>
            <a:r>
              <a:rPr lang="pa" sz="3600" b="1" i="0" u="none" baseline="0"/>
              <a:t> ਪਰਿਵਾਰ, ਭਾਈਚਾਰਕ ਮੈਂਬਰ, ਅਤੇ ਦੁਭਾਸ਼ੀਏ</a:t>
            </a:r>
            <a:r>
              <a:rPr lang="pa" sz="3600" b="0" i="0" u="none" baseline="0"/>
              <a:t>  ਸ਼ਾਮਲ ਹੋ ਸਕਦੇ ਹਨ।</a:t>
            </a:r>
          </a:p>
        </p:txBody>
      </p:sp>
      <p:graphicFrame>
        <p:nvGraphicFramePr>
          <p:cNvPr id="4" name="Table 3">
            <a:extLst>
              <a:ext uri="{FF2B5EF4-FFF2-40B4-BE49-F238E27FC236}">
                <a16:creationId xmlns:a16="http://schemas.microsoft.com/office/drawing/2014/main" id="{ECCF5CA5-A13D-9F44-A107-0C7B80802892}"/>
              </a:ext>
            </a:extLst>
          </p:cNvPr>
          <p:cNvGraphicFramePr>
            <a:graphicFrameLocks noGrp="1"/>
          </p:cNvGraphicFramePr>
          <p:nvPr>
            <p:extLst>
              <p:ext uri="{D42A27DB-BD31-4B8C-83A1-F6EECF244321}">
                <p14:modId xmlns:p14="http://schemas.microsoft.com/office/powerpoint/2010/main" val="1887755647"/>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rtl="0"/>
                      <a:r>
                        <a:rPr lang="pa" sz="1700" b="1" i="0" u="none" baseline="0">
                          <a:solidFill>
                            <a:srgbClr val="00336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ਕੀ ਹੈ?</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ਤੱਕ ਪਹੁੰਚ ਕਿਵੇਂ ਕਰਨੀ ਹੈ</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ਤੁਹਾਡੀ ਨਿੱਜਤਾ ਦੀ ਰੱਖਿਆ ਕਰਨਾ</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5" name="Google Shape;235;p22">
            <a:extLst>
              <a:ext uri="{FF2B5EF4-FFF2-40B4-BE49-F238E27FC236}">
                <a16:creationId xmlns:a16="http://schemas.microsoft.com/office/drawing/2014/main" id="{FE5E9368-FFDB-4834-990E-9F0B33B504E8}"/>
              </a:ext>
            </a:extLst>
          </p:cNvPr>
          <p:cNvSpPr txBox="1"/>
          <p:nvPr/>
        </p:nvSpPr>
        <p:spPr>
          <a:xfrm>
            <a:off x="1030823" y="1081173"/>
            <a:ext cx="15457874" cy="1069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Font typeface="Arial"/>
              <a:buNone/>
            </a:pPr>
            <a:r>
              <a:rPr lang="pa" sz="7200" b="0" i="0" u="none" baseline="0" dirty="0">
                <a:solidFill>
                  <a:srgbClr val="034092"/>
                </a:solidFill>
                <a:latin typeface="+mj-lt"/>
                <a:ea typeface="Lora"/>
                <a:cs typeface="Lora"/>
                <a:sym typeface="Lora"/>
              </a:rPr>
              <a:t>ਵਰਚੁਅਲ ਦੇਖਭਾਲ ਅਤੇ ਸਭਿਆਚਾਰਕ ਸੁਰੱਖਿਆ</a:t>
            </a:r>
            <a:endParaRPr sz="7500" dirty="0">
              <a:solidFill>
                <a:srgbClr val="034092"/>
              </a:solidFill>
              <a:latin typeface="Lora"/>
              <a:ea typeface="Lora"/>
              <a:cs typeface="Lora"/>
              <a:sym typeface="Lora"/>
            </a:endParaRPr>
          </a:p>
        </p:txBody>
      </p:sp>
      <p:pic>
        <p:nvPicPr>
          <p:cNvPr id="3074" name="Picture 2" descr="Portrait Of A Mother And Daughter Together">
            <a:extLst>
              <a:ext uri="{FF2B5EF4-FFF2-40B4-BE49-F238E27FC236}">
                <a16:creationId xmlns:a16="http://schemas.microsoft.com/office/drawing/2014/main" id="{EA6BA0FC-21F8-403D-8FF0-696E1B38F0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860" t="11858" r="4346" b="5769"/>
          <a:stretch/>
        </p:blipFill>
        <p:spPr bwMode="auto">
          <a:xfrm>
            <a:off x="11385754" y="3923762"/>
            <a:ext cx="6371304" cy="44365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ADE8B05-4BAA-423D-8BF2-581F4913C01E}"/>
              </a:ext>
            </a:extLst>
          </p:cNvPr>
          <p:cNvSpPr txBox="1"/>
          <p:nvPr/>
        </p:nvSpPr>
        <p:spPr>
          <a:xfrm>
            <a:off x="16274817" y="8070352"/>
            <a:ext cx="1526485" cy="307777"/>
          </a:xfrm>
          <a:prstGeom prst="rect">
            <a:avLst/>
          </a:prstGeom>
          <a:noFill/>
        </p:spPr>
        <p:txBody>
          <a:bodyPr wrap="square" rtlCol="0">
            <a:spAutoFit/>
          </a:bodyPr>
          <a:lstStyle/>
          <a:p>
            <a:pPr algn="l" rtl="0"/>
            <a:r>
              <a:rPr lang="pa" b="0" i="0" u="none" baseline="0">
                <a:solidFill>
                  <a:schemeClr val="tx1">
                    <a:lumMod val="50000"/>
                    <a:lumOff val="50000"/>
                  </a:schemeClr>
                </a:solidFill>
              </a:rPr>
              <a:t>(Fairytale, 2020)</a:t>
            </a:r>
          </a:p>
        </p:txBody>
      </p:sp>
    </p:spTree>
    <p:extLst>
      <p:ext uri="{BB962C8B-B14F-4D97-AF65-F5344CB8AC3E}">
        <p14:creationId xmlns:p14="http://schemas.microsoft.com/office/powerpoint/2010/main" val="1405082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055F87D-93D4-1144-833E-26FB2BAA1174}"/>
              </a:ext>
            </a:extLst>
          </p:cNvPr>
          <p:cNvGraphicFramePr>
            <a:graphicFrameLocks noGrp="1"/>
          </p:cNvGraphicFramePr>
          <p:nvPr>
            <p:extLst>
              <p:ext uri="{D42A27DB-BD31-4B8C-83A1-F6EECF244321}">
                <p14:modId xmlns:p14="http://schemas.microsoft.com/office/powerpoint/2010/main" val="2473758401"/>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ਕੀ ਹੈ?</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1" i="0" u="none" baseline="0">
                          <a:solidFill>
                            <a:schemeClr val="bg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ਤੱਕ ਪਹੁੰਚ ਕਿਵੇਂ ਕਰਨੀ ਹੈ</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ਤੁਹਾਡੀ ਨਿੱਜਤਾ ਦੀ ਰੱਖਿਆ ਕਰਨਾ</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8" name="Google Shape;271;p24">
            <a:extLst>
              <a:ext uri="{FF2B5EF4-FFF2-40B4-BE49-F238E27FC236}">
                <a16:creationId xmlns:a16="http://schemas.microsoft.com/office/drawing/2014/main" id="{27DDFD1F-2919-4997-96F5-7B5224B7C349}"/>
              </a:ext>
            </a:extLst>
          </p:cNvPr>
          <p:cNvSpPr txBox="1"/>
          <p:nvPr/>
        </p:nvSpPr>
        <p:spPr>
          <a:xfrm>
            <a:off x="1506030" y="1061206"/>
            <a:ext cx="14964944" cy="956271"/>
          </a:xfrm>
          <a:prstGeom prst="rect">
            <a:avLst/>
          </a:prstGeom>
          <a:noFill/>
          <a:ln>
            <a:noFill/>
          </a:ln>
        </p:spPr>
        <p:txBody>
          <a:bodyPr spcFirstLastPara="1" wrap="square" lIns="0" tIns="0" rIns="0" bIns="0" anchor="t" anchorCtr="0">
            <a:noAutofit/>
          </a:bodyPr>
          <a:lstStyle/>
          <a:p>
            <a:pPr marL="0" marR="0" lvl="0" indent="0" algn="l" rtl="0">
              <a:lnSpc>
                <a:spcPct val="140011"/>
              </a:lnSpc>
              <a:spcBef>
                <a:spcPts val="0"/>
              </a:spcBef>
              <a:spcAft>
                <a:spcPts val="0"/>
              </a:spcAft>
              <a:buNone/>
            </a:pPr>
            <a:r>
              <a:rPr lang="pa" sz="7000" b="1" i="0" u="none" strike="noStrike" cap="none" baseline="0" dirty="0">
                <a:solidFill>
                  <a:schemeClr val="bg1"/>
                </a:solidFill>
                <a:latin typeface="+mj-lt"/>
                <a:ea typeface="Lora"/>
                <a:cs typeface="Lora"/>
                <a:sym typeface="Lora"/>
              </a:rPr>
              <a:t>ਵਰਚੁਅਲ ਦੇਖਭਾਲ ਤੱਕ ਪਹੁੰਚ ਕਿਵੇਂ ਕਰਨੀ ਹੈ:</a:t>
            </a:r>
            <a:endParaRPr lang="pa" sz="7000" b="1" dirty="0">
              <a:solidFill>
                <a:schemeClr val="bg1"/>
              </a:solidFill>
              <a:latin typeface="+mj-lt"/>
              <a:ea typeface="Lora"/>
              <a:cs typeface="Lora"/>
              <a:sym typeface="Lora"/>
            </a:endParaRPr>
          </a:p>
          <a:p>
            <a:pPr lvl="0" algn="l" rtl="0">
              <a:lnSpc>
                <a:spcPct val="140011"/>
              </a:lnSpc>
            </a:pPr>
            <a:r>
              <a:rPr lang="pa" sz="4800" b="1" i="0" u="none" baseline="0" dirty="0">
                <a:solidFill>
                  <a:schemeClr val="tx1"/>
                </a:solidFill>
                <a:latin typeface="+mj-lt"/>
                <a:ea typeface="Lora"/>
                <a:cs typeface="Lora"/>
                <a:sym typeface="Lora"/>
              </a:rPr>
              <a:t>ਪਰਿਵਾਰਕ ਡਾਕਟਰ</a:t>
            </a:r>
            <a:br>
              <a:rPr lang="pa" sz="4800" b="1" dirty="0">
                <a:solidFill>
                  <a:schemeClr val="tx1"/>
                </a:solidFill>
                <a:latin typeface="+mj-lt"/>
                <a:ea typeface="Lora"/>
                <a:cs typeface="Lora"/>
                <a:sym typeface="Lora"/>
              </a:rPr>
            </a:br>
            <a:r>
              <a:rPr lang="pa" sz="4800" b="1" i="0" u="none" baseline="0" dirty="0">
                <a:solidFill>
                  <a:schemeClr val="tx1"/>
                </a:solidFill>
                <a:latin typeface="+mj-lt"/>
                <a:ea typeface="Lora"/>
                <a:cs typeface="Lora"/>
                <a:sym typeface="Lora"/>
              </a:rPr>
              <a:t>(ਜਾਂ ਹੋਰ ਮੁੱਖ ਦੇਖਭਾਲ ਪ੍ਰਦਾਤਾ)</a:t>
            </a:r>
          </a:p>
        </p:txBody>
      </p:sp>
      <p:pic>
        <p:nvPicPr>
          <p:cNvPr id="3074" name="Picture 2" descr="Talk To Doctor On Mobile Clipart (984x944), Png Download">
            <a:extLst>
              <a:ext uri="{FF2B5EF4-FFF2-40B4-BE49-F238E27FC236}">
                <a16:creationId xmlns:a16="http://schemas.microsoft.com/office/drawing/2014/main" id="{EF522D7D-874C-4F5C-A793-8CD9C1E680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3173" y="3363440"/>
            <a:ext cx="5115540" cy="507619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19F8FE2-9F08-4F25-B226-F48AB6A87FF7}"/>
              </a:ext>
            </a:extLst>
          </p:cNvPr>
          <p:cNvSpPr/>
          <p:nvPr/>
        </p:nvSpPr>
        <p:spPr>
          <a:xfrm>
            <a:off x="15170727" y="8374229"/>
            <a:ext cx="2197510" cy="307777"/>
          </a:xfrm>
          <a:prstGeom prst="rect">
            <a:avLst/>
          </a:prstGeom>
        </p:spPr>
        <p:txBody>
          <a:bodyPr wrap="square">
            <a:spAutoFit/>
          </a:bodyPr>
          <a:lstStyle/>
          <a:p>
            <a:pPr algn="l" rtl="0"/>
            <a:r>
              <a:rPr lang="pa" b="0" i="0" u="none" baseline="0">
                <a:solidFill>
                  <a:srgbClr val="679CF6"/>
                </a:solidFill>
              </a:rPr>
              <a:t>(ਲੇਖਕ ਅਗਿਆਤ, n.d.)</a:t>
            </a:r>
          </a:p>
        </p:txBody>
      </p:sp>
    </p:spTree>
    <p:extLst>
      <p:ext uri="{BB962C8B-B14F-4D97-AF65-F5344CB8AC3E}">
        <p14:creationId xmlns:p14="http://schemas.microsoft.com/office/powerpoint/2010/main" val="3973642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AD9D3AE2-8F7B-7349-B8A4-9B51158EF22F}"/>
              </a:ext>
            </a:extLst>
          </p:cNvPr>
          <p:cNvGraphicFramePr>
            <a:graphicFrameLocks noGrp="1"/>
          </p:cNvGraphicFramePr>
          <p:nvPr>
            <p:extLst>
              <p:ext uri="{D42A27DB-BD31-4B8C-83A1-F6EECF244321}">
                <p14:modId xmlns:p14="http://schemas.microsoft.com/office/powerpoint/2010/main" val="2597311323"/>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ਕੀ ਹੈ?</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1" i="0" u="none" baseline="0">
                          <a:solidFill>
                            <a:schemeClr val="bg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ਤੱਕ ਪਹੁੰਚ ਕਿਵੇਂ ਕਰਨੀ ਹੈ</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ਤੁਹਾਡੀ ਨਿੱਜਤਾ ਦੀ ਰੱਖਿਆ ਕਰਨਾ</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9" name="Google Shape;235;p22">
            <a:extLst>
              <a:ext uri="{FF2B5EF4-FFF2-40B4-BE49-F238E27FC236}">
                <a16:creationId xmlns:a16="http://schemas.microsoft.com/office/drawing/2014/main" id="{27BD4C9D-78B9-4BE3-BA0A-ACC692612F50}"/>
              </a:ext>
            </a:extLst>
          </p:cNvPr>
          <p:cNvSpPr txBox="1"/>
          <p:nvPr/>
        </p:nvSpPr>
        <p:spPr>
          <a:xfrm>
            <a:off x="1030823" y="1081173"/>
            <a:ext cx="13268819" cy="1069800"/>
          </a:xfrm>
          <a:prstGeom prst="rect">
            <a:avLst/>
          </a:prstGeom>
          <a:noFill/>
          <a:ln>
            <a:noFill/>
          </a:ln>
        </p:spPr>
        <p:txBody>
          <a:bodyPr spcFirstLastPara="1" wrap="square" lIns="0" tIns="0" rIns="0" bIns="0" anchor="t" anchorCtr="0">
            <a:noAutofit/>
          </a:bodyPr>
          <a:lstStyle/>
          <a:p>
            <a:pPr lvl="0" algn="l" rtl="0">
              <a:lnSpc>
                <a:spcPct val="110000"/>
              </a:lnSpc>
              <a:buClr>
                <a:schemeClr val="dk1"/>
              </a:buClr>
            </a:pPr>
            <a:r>
              <a:rPr lang="pa" sz="7200" b="0" i="0" u="none" baseline="0">
                <a:solidFill>
                  <a:srgbClr val="034092"/>
                </a:solidFill>
                <a:latin typeface="+mj-lt"/>
                <a:ea typeface="Lora"/>
                <a:cs typeface="Lora"/>
                <a:sym typeface="Lora"/>
              </a:rPr>
              <a:t>ਪਰਿਵਾਰਕ ਡਾਕਟਰ</a:t>
            </a:r>
          </a:p>
        </p:txBody>
      </p:sp>
      <p:sp>
        <p:nvSpPr>
          <p:cNvPr id="10" name="Google Shape;217;p21">
            <a:extLst>
              <a:ext uri="{FF2B5EF4-FFF2-40B4-BE49-F238E27FC236}">
                <a16:creationId xmlns:a16="http://schemas.microsoft.com/office/drawing/2014/main" id="{5E82DCBE-1D24-4740-846D-4EFA3D4D2FA6}"/>
              </a:ext>
            </a:extLst>
          </p:cNvPr>
          <p:cNvSpPr txBox="1"/>
          <p:nvPr/>
        </p:nvSpPr>
        <p:spPr>
          <a:xfrm>
            <a:off x="1030823" y="2806471"/>
            <a:ext cx="11461061" cy="6671144"/>
          </a:xfrm>
          <a:prstGeom prst="rect">
            <a:avLst/>
          </a:prstGeom>
          <a:noFill/>
          <a:ln>
            <a:noFill/>
          </a:ln>
        </p:spPr>
        <p:txBody>
          <a:bodyPr spcFirstLastPara="1" wrap="square" lIns="0" tIns="0" rIns="0" bIns="0" anchor="t" anchorCtr="0">
            <a:noAutofit/>
          </a:bodyPr>
          <a:lstStyle/>
          <a:p>
            <a:pPr marL="31752" algn="l" rtl="0">
              <a:lnSpc>
                <a:spcPct val="120000"/>
              </a:lnSpc>
              <a:spcAft>
                <a:spcPts val="3600"/>
              </a:spcAft>
              <a:buClr>
                <a:schemeClr val="dk2"/>
              </a:buClr>
              <a:buSzPts val="3100"/>
            </a:pPr>
            <a:r>
              <a:rPr lang="pa" sz="3600" b="0" i="0" u="none" baseline="0">
                <a:latin typeface="+mj-lt"/>
                <a:ea typeface="Lora"/>
                <a:cs typeface="Lora"/>
                <a:sym typeface="Lora"/>
              </a:rPr>
              <a:t>ਬਹੁਤ ਸਾਰੇ ਪਰਿਵਾਰਕ ਡਾਕਟਰ ਅਤੇ ਨਰਸ ਪ੍ਰੈਕਟੀਸ਼ਨਰ ਹੁਣ ਵਰਚੁਅਲ ਦੇਖਭਾਲ ਦੀ ਪੇਸ਼ਕਸ਼ ਕਰਦੇ ਹਨ। </a:t>
            </a:r>
            <a:r>
              <a:rPr lang="pa" sz="3600" b="0" i="0" u="none" baseline="0">
                <a:latin typeface="Lora"/>
                <a:ea typeface="Lora"/>
                <a:cs typeface="Lora"/>
                <a:sym typeface="Lora"/>
              </a:rPr>
              <a:t>ਤੁਸੀਂ ਇਹ ਪੁਸ਼ਟੀ ਕਰਨ ਲਈ ਆਪਣੇ ਪ੍ਰਦਾਤਾ ਨੂੰ ਕਾਲ ਜਾਂ ਈਮੇਲ ਕਰ ਸਕਦੇ ਹੋ ਕਿ ਕੀ ਉਹ ਵਰਚੁਅਲ ਦੇਖਭਾਲ ਪ੍ਰਦਾਨ ਕਰਦਾ ਜਾਂ ਕਰਦੀ ਹੈ।</a:t>
            </a:r>
            <a:r>
              <a:rPr lang="pa" sz="3600" b="0" i="0" u="none" baseline="0">
                <a:latin typeface="+mj-lt"/>
                <a:ea typeface="Lora"/>
                <a:cs typeface="Lora"/>
                <a:sym typeface="Lora"/>
              </a:rPr>
              <a:t> </a:t>
            </a:r>
          </a:p>
          <a:p>
            <a:pPr marL="31752" algn="l" rtl="0">
              <a:lnSpc>
                <a:spcPct val="139970"/>
              </a:lnSpc>
              <a:spcAft>
                <a:spcPts val="3600"/>
              </a:spcAft>
              <a:buClr>
                <a:schemeClr val="dk2"/>
              </a:buClr>
              <a:buSzPts val="3100"/>
            </a:pPr>
            <a:r>
              <a:rPr lang="pa" sz="3600" b="0" i="0" u="none" baseline="0">
                <a:latin typeface="+mj-lt"/>
                <a:ea typeface="Lora"/>
                <a:cs typeface="Lora"/>
                <a:sym typeface="Lora"/>
              </a:rPr>
              <a:t>ਤੁਹਾਡੇ ਪ੍ਰਦਾਤਾ ਕੋਲ ਅਜੇ ਵੀ ਤੁਹਾਡੀਆਂ ਡਾਕਟਰੀ ਫਾਈਲਾਂ ਤੱਕ ਪਹੁੰਚ ਹੋਵੇਗੀ।</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6" name="Google Shape;327;p28">
            <a:extLst>
              <a:ext uri="{FF2B5EF4-FFF2-40B4-BE49-F238E27FC236}">
                <a16:creationId xmlns:a16="http://schemas.microsoft.com/office/drawing/2014/main" id="{27A63867-BA44-624A-9003-3065F6BC0E82}"/>
              </a:ext>
            </a:extLst>
          </p:cNvPr>
          <p:cNvSpPr txBox="1"/>
          <p:nvPr/>
        </p:nvSpPr>
        <p:spPr>
          <a:xfrm>
            <a:off x="842376" y="2340142"/>
            <a:ext cx="10533656" cy="1086525"/>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endParaRPr sz="4800" b="1" dirty="0"/>
          </a:p>
        </p:txBody>
      </p:sp>
      <p:graphicFrame>
        <p:nvGraphicFramePr>
          <p:cNvPr id="7" name="Table 6">
            <a:extLst>
              <a:ext uri="{FF2B5EF4-FFF2-40B4-BE49-F238E27FC236}">
                <a16:creationId xmlns:a16="http://schemas.microsoft.com/office/drawing/2014/main" id="{C5385F4D-4A86-684A-AE0B-C22655B7DEE5}"/>
              </a:ext>
            </a:extLst>
          </p:cNvPr>
          <p:cNvGraphicFramePr>
            <a:graphicFrameLocks noGrp="1"/>
          </p:cNvGraphicFramePr>
          <p:nvPr>
            <p:extLst>
              <p:ext uri="{D42A27DB-BD31-4B8C-83A1-F6EECF244321}">
                <p14:modId xmlns:p14="http://schemas.microsoft.com/office/powerpoint/2010/main" val="1096086239"/>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ਕੀ ਹੈ?</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1" i="0" u="none" baseline="0">
                          <a:solidFill>
                            <a:schemeClr val="bg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ਤੱਕ ਪਹੁੰਚ ਕਿਵੇਂ ਕਰਨੀ ਹੈ</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ਤੁਹਾਡੀ ਨਿੱਜਤਾ ਦੀ ਰੱਖਿਆ ਕਰਨਾ</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10" name="Google Shape;271;p24">
            <a:extLst>
              <a:ext uri="{FF2B5EF4-FFF2-40B4-BE49-F238E27FC236}">
                <a16:creationId xmlns:a16="http://schemas.microsoft.com/office/drawing/2014/main" id="{8CC31482-7496-444A-8A39-A22A0D8F9CAE}"/>
              </a:ext>
            </a:extLst>
          </p:cNvPr>
          <p:cNvSpPr txBox="1"/>
          <p:nvPr/>
        </p:nvSpPr>
        <p:spPr>
          <a:xfrm>
            <a:off x="1440302" y="1004448"/>
            <a:ext cx="14974653" cy="2564662"/>
          </a:xfrm>
          <a:prstGeom prst="rect">
            <a:avLst/>
          </a:prstGeom>
          <a:noFill/>
          <a:ln>
            <a:noFill/>
          </a:ln>
        </p:spPr>
        <p:txBody>
          <a:bodyPr spcFirstLastPara="1" wrap="square" lIns="0" tIns="0" rIns="0" bIns="0" anchor="t" anchorCtr="0">
            <a:noAutofit/>
          </a:bodyPr>
          <a:lstStyle/>
          <a:p>
            <a:pPr marL="0" marR="0" lvl="0" indent="0" algn="l" rtl="0">
              <a:lnSpc>
                <a:spcPct val="140011"/>
              </a:lnSpc>
              <a:spcBef>
                <a:spcPts val="0"/>
              </a:spcBef>
              <a:spcAft>
                <a:spcPts val="0"/>
              </a:spcAft>
              <a:buNone/>
            </a:pPr>
            <a:r>
              <a:rPr lang="pa" sz="7000" b="1" i="0" u="none" baseline="0" dirty="0">
                <a:solidFill>
                  <a:srgbClr val="FFFFFF"/>
                </a:solidFill>
                <a:latin typeface="Lora"/>
                <a:ea typeface="Lora"/>
                <a:cs typeface="Lora"/>
                <a:sym typeface="Lora"/>
              </a:rPr>
              <a:t>ਵਰਚੁਅਲ ਦੇਖਭਾਲ ਤੱਕ ਪਹੁੰਚ ਕਿਵੇਂ ਕਰਨੀ ਹੈ:</a:t>
            </a:r>
          </a:p>
        </p:txBody>
      </p:sp>
      <p:sp>
        <p:nvSpPr>
          <p:cNvPr id="12" name="Google Shape;298;p26">
            <a:extLst>
              <a:ext uri="{FF2B5EF4-FFF2-40B4-BE49-F238E27FC236}">
                <a16:creationId xmlns:a16="http://schemas.microsoft.com/office/drawing/2014/main" id="{A54D3318-BE76-4B75-A720-2B0CB16ACE80}"/>
              </a:ext>
            </a:extLst>
          </p:cNvPr>
          <p:cNvSpPr txBox="1"/>
          <p:nvPr/>
        </p:nvSpPr>
        <p:spPr>
          <a:xfrm>
            <a:off x="1440302" y="2778242"/>
            <a:ext cx="15424193" cy="1499229"/>
          </a:xfrm>
          <a:prstGeom prst="rect">
            <a:avLst/>
          </a:prstGeom>
          <a:noFill/>
          <a:ln>
            <a:noFill/>
          </a:ln>
        </p:spPr>
        <p:txBody>
          <a:bodyPr spcFirstLastPara="1" wrap="square" lIns="0" tIns="0" rIns="0" bIns="0" anchor="t" anchorCtr="0">
            <a:noAutofit/>
          </a:bodyPr>
          <a:lstStyle/>
          <a:p>
            <a:pPr algn="l" rtl="0">
              <a:lnSpc>
                <a:spcPct val="110000"/>
              </a:lnSpc>
              <a:buClr>
                <a:srgbClr val="000000"/>
              </a:buClr>
            </a:pPr>
            <a:r>
              <a:rPr lang="pa" sz="4800" b="1" i="0" u="none" baseline="0">
                <a:latin typeface="Lora"/>
                <a:ea typeface="Lora"/>
                <a:cs typeface="Lora"/>
                <a:sym typeface="Lora"/>
              </a:rPr>
              <a:t>ਵਾਕ-ਇਨ ਕਲੀਨਿਕ</a:t>
            </a:r>
            <a:endParaRPr sz="4800" b="1" dirty="0">
              <a:sym typeface="Lora"/>
            </a:endParaRPr>
          </a:p>
        </p:txBody>
      </p:sp>
      <p:pic>
        <p:nvPicPr>
          <p:cNvPr id="5122" name="Picture 2" descr="Clinical Trial Icon Clipart (560x560), Png Download">
            <a:extLst>
              <a:ext uri="{FF2B5EF4-FFF2-40B4-BE49-F238E27FC236}">
                <a16:creationId xmlns:a16="http://schemas.microsoft.com/office/drawing/2014/main" id="{8E84F7A6-F1BA-42E8-AC15-126B8703161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527847" y="3569110"/>
            <a:ext cx="5232305" cy="523230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0D47BF3-2C94-418B-91B5-8129DA3D43B0}"/>
              </a:ext>
            </a:extLst>
          </p:cNvPr>
          <p:cNvSpPr/>
          <p:nvPr/>
        </p:nvSpPr>
        <p:spPr>
          <a:xfrm>
            <a:off x="9143999" y="7792969"/>
            <a:ext cx="2064801" cy="307777"/>
          </a:xfrm>
          <a:prstGeom prst="rect">
            <a:avLst/>
          </a:prstGeom>
        </p:spPr>
        <p:txBody>
          <a:bodyPr wrap="square">
            <a:spAutoFit/>
          </a:bodyPr>
          <a:lstStyle/>
          <a:p>
            <a:pPr algn="l" rtl="0"/>
            <a:r>
              <a:rPr lang="pa" b="0" i="0" u="none" baseline="0">
                <a:solidFill>
                  <a:srgbClr val="1E97BC"/>
                </a:solidFill>
              </a:rPr>
              <a:t>(ਲੇਖਕ ਅਗਿਆਤ, n.d.)</a:t>
            </a:r>
          </a:p>
        </p:txBody>
      </p:sp>
    </p:spTree>
    <p:extLst>
      <p:ext uri="{BB962C8B-B14F-4D97-AF65-F5344CB8AC3E}">
        <p14:creationId xmlns:p14="http://schemas.microsoft.com/office/powerpoint/2010/main" val="3190746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342;p29">
            <a:extLst>
              <a:ext uri="{FF2B5EF4-FFF2-40B4-BE49-F238E27FC236}">
                <a16:creationId xmlns:a16="http://schemas.microsoft.com/office/drawing/2014/main" id="{A2FF3104-78E4-E945-A59C-9DEE21B55821}"/>
              </a:ext>
            </a:extLst>
          </p:cNvPr>
          <p:cNvSpPr txBox="1"/>
          <p:nvPr/>
        </p:nvSpPr>
        <p:spPr>
          <a:xfrm>
            <a:off x="914400" y="3179612"/>
            <a:ext cx="16078200" cy="4915404"/>
          </a:xfrm>
          <a:prstGeom prst="rect">
            <a:avLst/>
          </a:prstGeom>
          <a:noFill/>
          <a:ln>
            <a:noFill/>
          </a:ln>
        </p:spPr>
        <p:txBody>
          <a:bodyPr spcFirstLastPara="1" wrap="square" lIns="0" tIns="0" rIns="0" bIns="0" anchor="t" anchorCtr="0">
            <a:noAutofit/>
          </a:bodyPr>
          <a:lstStyle/>
          <a:p>
            <a:pPr marL="476250" marR="0" lvl="0" indent="-457200" algn="l" rtl="0">
              <a:spcBef>
                <a:spcPts val="0"/>
              </a:spcBef>
              <a:spcAft>
                <a:spcPts val="3000"/>
              </a:spcAft>
              <a:buClrTx/>
              <a:buSzPct val="110000"/>
              <a:buFont typeface="Arial" panose="020B0604020202020204" pitchFamily="34" charset="0"/>
              <a:buChar char="•"/>
            </a:pPr>
            <a:r>
              <a:rPr lang="pa" sz="3600" b="0" i="0" u="none" baseline="0">
                <a:solidFill>
                  <a:schemeClr val="tx1"/>
                </a:solidFill>
                <a:latin typeface="+mj-lt"/>
                <a:sym typeface="Lora"/>
              </a:rPr>
              <a:t>ਹੈਲਥਲਿੰਕ ਬੀ.ਸੀ. ਵੈਬਸਾਈਟ ਵਾਕ-ਇਨ ਕਲੀਨਿਕਾਂ ਦੀ ਸੂਚੀ ਦਿਖਾ ਸਕਦੀ ਹੈ। </a:t>
            </a:r>
            <a:endParaRPr sz="3100" dirty="0">
              <a:solidFill>
                <a:schemeClr val="tx1"/>
              </a:solidFill>
              <a:latin typeface="Lora"/>
              <a:ea typeface="Lora"/>
              <a:cs typeface="Lora"/>
              <a:sym typeface="Lora"/>
            </a:endParaRPr>
          </a:p>
          <a:p>
            <a:pPr marL="0" lvl="0" indent="0" algn="l" rtl="0">
              <a:lnSpc>
                <a:spcPct val="139970"/>
              </a:lnSpc>
              <a:spcBef>
                <a:spcPts val="0"/>
              </a:spcBef>
              <a:spcAft>
                <a:spcPts val="0"/>
              </a:spcAft>
              <a:buNone/>
            </a:pPr>
            <a:endParaRPr sz="2250" dirty="0">
              <a:solidFill>
                <a:schemeClr val="tx1"/>
              </a:solidFill>
            </a:endParaRPr>
          </a:p>
          <a:p>
            <a:pPr marL="0" lvl="0" indent="0" algn="l" rtl="0">
              <a:lnSpc>
                <a:spcPct val="139970"/>
              </a:lnSpc>
              <a:spcBef>
                <a:spcPts val="0"/>
              </a:spcBef>
              <a:spcAft>
                <a:spcPts val="0"/>
              </a:spcAft>
              <a:buNone/>
            </a:pPr>
            <a:endParaRPr sz="2250" dirty="0">
              <a:solidFill>
                <a:schemeClr val="tx1"/>
              </a:solidFill>
            </a:endParaRPr>
          </a:p>
        </p:txBody>
      </p:sp>
      <p:graphicFrame>
        <p:nvGraphicFramePr>
          <p:cNvPr id="4" name="Table 3">
            <a:extLst>
              <a:ext uri="{FF2B5EF4-FFF2-40B4-BE49-F238E27FC236}">
                <a16:creationId xmlns:a16="http://schemas.microsoft.com/office/drawing/2014/main" id="{EC9CFEB9-D22A-904B-B1AA-64E54CE305B1}"/>
              </a:ext>
            </a:extLst>
          </p:cNvPr>
          <p:cNvGraphicFramePr>
            <a:graphicFrameLocks noGrp="1"/>
          </p:cNvGraphicFramePr>
          <p:nvPr>
            <p:extLst>
              <p:ext uri="{D42A27DB-BD31-4B8C-83A1-F6EECF244321}">
                <p14:modId xmlns:p14="http://schemas.microsoft.com/office/powerpoint/2010/main" val="2346989141"/>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ਕੀ ਹੈ?</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1" i="0" u="none" baseline="0">
                          <a:solidFill>
                            <a:schemeClr val="bg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ਤੱਕ ਪਹੁੰਚ ਕਿਵੇਂ ਕਰਨੀ ਹੈ</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ਤੁਹਾਡੀ ਨਿੱਜਤਾ ਦੀ ਰੱਖਿਆ ਕਰਨਾ</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8" name="Google Shape;235;p22">
            <a:extLst>
              <a:ext uri="{FF2B5EF4-FFF2-40B4-BE49-F238E27FC236}">
                <a16:creationId xmlns:a16="http://schemas.microsoft.com/office/drawing/2014/main" id="{BF644C99-C6CE-4F90-9550-934793A54733}"/>
              </a:ext>
            </a:extLst>
          </p:cNvPr>
          <p:cNvSpPr txBox="1"/>
          <p:nvPr/>
        </p:nvSpPr>
        <p:spPr>
          <a:xfrm>
            <a:off x="1030823" y="727214"/>
            <a:ext cx="16742864" cy="1069800"/>
          </a:xfrm>
          <a:prstGeom prst="rect">
            <a:avLst/>
          </a:prstGeom>
          <a:noFill/>
          <a:ln>
            <a:noFill/>
          </a:ln>
        </p:spPr>
        <p:txBody>
          <a:bodyPr spcFirstLastPara="1" wrap="square" lIns="0" tIns="0" rIns="0" bIns="0" anchor="t" anchorCtr="0">
            <a:noAutofit/>
          </a:bodyPr>
          <a:lstStyle/>
          <a:p>
            <a:pPr lvl="0" algn="l" rtl="0">
              <a:lnSpc>
                <a:spcPct val="110000"/>
              </a:lnSpc>
            </a:pPr>
            <a:r>
              <a:rPr lang="pa" sz="7200" b="0" i="0" u="none" baseline="0">
                <a:solidFill>
                  <a:srgbClr val="034092"/>
                </a:solidFill>
                <a:latin typeface="Lora"/>
                <a:ea typeface="Lora"/>
                <a:cs typeface="Lora"/>
                <a:sym typeface="Lora"/>
              </a:rPr>
              <a:t>ਵਾਕ-ਇਨ ਕਲੀਨਿਕ</a:t>
            </a:r>
          </a:p>
        </p:txBody>
      </p:sp>
    </p:spTree>
    <p:extLst>
      <p:ext uri="{BB962C8B-B14F-4D97-AF65-F5344CB8AC3E}">
        <p14:creationId xmlns:p14="http://schemas.microsoft.com/office/powerpoint/2010/main" val="1995214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342;p29">
            <a:extLst>
              <a:ext uri="{FF2B5EF4-FFF2-40B4-BE49-F238E27FC236}">
                <a16:creationId xmlns:a16="http://schemas.microsoft.com/office/drawing/2014/main" id="{A2FF3104-78E4-E945-A59C-9DEE21B55821}"/>
              </a:ext>
            </a:extLst>
          </p:cNvPr>
          <p:cNvSpPr txBox="1"/>
          <p:nvPr/>
        </p:nvSpPr>
        <p:spPr>
          <a:xfrm>
            <a:off x="914400" y="3179612"/>
            <a:ext cx="16078200" cy="4915404"/>
          </a:xfrm>
          <a:prstGeom prst="rect">
            <a:avLst/>
          </a:prstGeom>
          <a:noFill/>
          <a:ln>
            <a:noFill/>
          </a:ln>
        </p:spPr>
        <p:txBody>
          <a:bodyPr spcFirstLastPara="1" wrap="square" lIns="0" tIns="0" rIns="0" bIns="0" anchor="t" anchorCtr="0">
            <a:noAutofit/>
          </a:bodyPr>
          <a:lstStyle/>
          <a:p>
            <a:pPr marL="476250" marR="0" lvl="0" indent="-457200" algn="l" rtl="0">
              <a:spcBef>
                <a:spcPts val="0"/>
              </a:spcBef>
              <a:spcAft>
                <a:spcPts val="3000"/>
              </a:spcAft>
              <a:buClrTx/>
              <a:buSzPct val="110000"/>
              <a:buFont typeface="Arial" panose="020B0604020202020204" pitchFamily="34" charset="0"/>
              <a:buChar char="•"/>
            </a:pPr>
            <a:r>
              <a:rPr lang="pa" sz="3600" b="0" i="0" u="none" baseline="0">
                <a:solidFill>
                  <a:schemeClr val="tx1"/>
                </a:solidFill>
                <a:latin typeface="+mj-lt"/>
                <a:sym typeface="Lora"/>
              </a:rPr>
              <a:t>ਹੈਲਥਲਿੰਕ ਬੀ.ਸੀ. ਵੈਬਸਾਈਟ ਵਾਕ-ਇਨ ਕਲੀਨਿਕਾਂ ਦੀ ਸੂਚੀ ਦਿਖਾ ਸਕਦੀ ਹੈ। </a:t>
            </a:r>
            <a:br>
              <a:rPr lang="pa" sz="3600">
                <a:solidFill>
                  <a:schemeClr val="tx1"/>
                </a:solidFill>
                <a:latin typeface="+mj-lt"/>
                <a:sym typeface="Lora"/>
              </a:rPr>
            </a:br>
            <a:endParaRPr lang="pa" sz="3600" dirty="0">
              <a:solidFill>
                <a:schemeClr val="tx1"/>
              </a:solidFill>
              <a:latin typeface="+mj-lt"/>
              <a:sym typeface="Lora"/>
            </a:endParaRPr>
          </a:p>
          <a:p>
            <a:pPr marL="476250" marR="0" lvl="0" indent="-457200" algn="l" rtl="0">
              <a:spcBef>
                <a:spcPts val="0"/>
              </a:spcBef>
              <a:spcAft>
                <a:spcPts val="3000"/>
              </a:spcAft>
              <a:buClrTx/>
              <a:buSzPct val="110000"/>
              <a:buFont typeface="Arial" panose="020B0604020202020204" pitchFamily="34" charset="0"/>
              <a:buChar char="•"/>
            </a:pPr>
            <a:r>
              <a:rPr lang="pa" sz="3600" b="0" i="0" u="none" baseline="0">
                <a:solidFill>
                  <a:schemeClr val="tx1"/>
                </a:solidFill>
                <a:latin typeface="+mj-lt"/>
                <a:sym typeface="Lora"/>
              </a:rPr>
              <a:t>ਤੁਸੀਂ ਆਪਣੇ ਭਾਈਚਾਰੇ ਦੇ ਨੇੜੇ ਵਾਕ-ਇਨ ਕਲੀਨਿਕ ਦਾ ਪਤਾ ਲਗਾਉਣ ਲਈ ਇਸ ਸੂਚੀ ਦੀ ਸਮੀਖਿਆ ਕਰ ਸਕਦੇ ਹੋ।</a:t>
            </a:r>
            <a:br>
              <a:rPr lang="pa" sz="3600">
                <a:solidFill>
                  <a:schemeClr val="tx1"/>
                </a:solidFill>
                <a:latin typeface="+mj-lt"/>
                <a:sym typeface="Lora"/>
              </a:rPr>
            </a:br>
            <a:endParaRPr sz="3100" dirty="0">
              <a:solidFill>
                <a:schemeClr val="tx1"/>
              </a:solidFill>
              <a:latin typeface="Lora"/>
              <a:ea typeface="Lora"/>
              <a:cs typeface="Lora"/>
              <a:sym typeface="Lora"/>
            </a:endParaRPr>
          </a:p>
          <a:p>
            <a:pPr marL="0" lvl="0" indent="0" algn="l" rtl="0">
              <a:lnSpc>
                <a:spcPct val="139970"/>
              </a:lnSpc>
              <a:spcBef>
                <a:spcPts val="0"/>
              </a:spcBef>
              <a:spcAft>
                <a:spcPts val="0"/>
              </a:spcAft>
              <a:buNone/>
            </a:pPr>
            <a:endParaRPr sz="2250" dirty="0">
              <a:solidFill>
                <a:schemeClr val="tx1"/>
              </a:solidFill>
            </a:endParaRPr>
          </a:p>
          <a:p>
            <a:pPr marL="0" lvl="0" indent="0" algn="l" rtl="0">
              <a:lnSpc>
                <a:spcPct val="139970"/>
              </a:lnSpc>
              <a:spcBef>
                <a:spcPts val="0"/>
              </a:spcBef>
              <a:spcAft>
                <a:spcPts val="0"/>
              </a:spcAft>
              <a:buNone/>
            </a:pPr>
            <a:endParaRPr sz="2250" dirty="0">
              <a:solidFill>
                <a:schemeClr val="tx1"/>
              </a:solidFill>
            </a:endParaRPr>
          </a:p>
        </p:txBody>
      </p:sp>
      <p:graphicFrame>
        <p:nvGraphicFramePr>
          <p:cNvPr id="4" name="Table 3">
            <a:extLst>
              <a:ext uri="{FF2B5EF4-FFF2-40B4-BE49-F238E27FC236}">
                <a16:creationId xmlns:a16="http://schemas.microsoft.com/office/drawing/2014/main" id="{EC9CFEB9-D22A-904B-B1AA-64E54CE305B1}"/>
              </a:ext>
            </a:extLst>
          </p:cNvPr>
          <p:cNvGraphicFramePr>
            <a:graphicFrameLocks noGrp="1"/>
          </p:cNvGraphicFramePr>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ਕੀ ਹੈ?</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1" i="0" u="none" baseline="0">
                          <a:solidFill>
                            <a:schemeClr val="bg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ਤੱਕ ਪਹੁੰਚ ਕਿਵੇਂ ਕਰਨੀ ਹੈ</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ਤੁਹਾਡੀ ਨਿੱਜਤਾ ਦੀ ਰੱਖਿਆ ਕਰਨਾ</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8" name="Google Shape;235;p22">
            <a:extLst>
              <a:ext uri="{FF2B5EF4-FFF2-40B4-BE49-F238E27FC236}">
                <a16:creationId xmlns:a16="http://schemas.microsoft.com/office/drawing/2014/main" id="{BF644C99-C6CE-4F90-9550-934793A54733}"/>
              </a:ext>
            </a:extLst>
          </p:cNvPr>
          <p:cNvSpPr txBox="1"/>
          <p:nvPr/>
        </p:nvSpPr>
        <p:spPr>
          <a:xfrm>
            <a:off x="1030823" y="727214"/>
            <a:ext cx="16742864" cy="1069800"/>
          </a:xfrm>
          <a:prstGeom prst="rect">
            <a:avLst/>
          </a:prstGeom>
          <a:noFill/>
          <a:ln>
            <a:noFill/>
          </a:ln>
        </p:spPr>
        <p:txBody>
          <a:bodyPr spcFirstLastPara="1" wrap="square" lIns="0" tIns="0" rIns="0" bIns="0" anchor="t" anchorCtr="0">
            <a:noAutofit/>
          </a:bodyPr>
          <a:lstStyle/>
          <a:p>
            <a:pPr lvl="0" algn="l" rtl="0">
              <a:lnSpc>
                <a:spcPct val="110000"/>
              </a:lnSpc>
            </a:pPr>
            <a:r>
              <a:rPr lang="pa" sz="7200" b="0" i="0" u="none" baseline="0">
                <a:solidFill>
                  <a:srgbClr val="034092"/>
                </a:solidFill>
                <a:latin typeface="Lora"/>
                <a:ea typeface="Lora"/>
                <a:cs typeface="Lora"/>
                <a:sym typeface="Lora"/>
              </a:rPr>
              <a:t>ਵਾਕ-ਇਨ ਕਲੀਨਿਕ</a:t>
            </a:r>
          </a:p>
        </p:txBody>
      </p:sp>
    </p:spTree>
    <p:extLst>
      <p:ext uri="{BB962C8B-B14F-4D97-AF65-F5344CB8AC3E}">
        <p14:creationId xmlns:p14="http://schemas.microsoft.com/office/powerpoint/2010/main" val="3503543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3BF104-312A-9344-840F-EF60D577FA27}"/>
              </a:ext>
            </a:extLst>
          </p:cNvPr>
          <p:cNvSpPr>
            <a:spLocks noGrp="1"/>
          </p:cNvSpPr>
          <p:nvPr>
            <p:ph type="subTitle" idx="1"/>
          </p:nvPr>
        </p:nvSpPr>
        <p:spPr>
          <a:xfrm>
            <a:off x="1535185" y="2611408"/>
            <a:ext cx="15079211" cy="4580388"/>
          </a:xfrm>
        </p:spPr>
        <p:txBody>
          <a:bodyPr>
            <a:normAutofit/>
          </a:bodyPr>
          <a:lstStyle/>
          <a:p>
            <a:pPr algn="l" rtl="0">
              <a:lnSpc>
                <a:spcPct val="100000"/>
              </a:lnSpc>
            </a:pPr>
            <a:r>
              <a:rPr lang="pa" sz="30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ਇਹ ਡਿਜੀਟਲ ਸਿਹਤ ਸਾਖਰਤਾ ਪਾਠਕ੍ਰਮ ਬ੍ਰਿਟਿਸ਼ ਕੋਲੰਬੀਆ ਯੂਨੀਵਰਸਿਟੀ ਦੇ ਅੰਤਰ-ਸਭਿਆਚਾਰਕ ਆਨਲਾਈਨ ਸਿਹਤ ਨੈਟਵਰਕ (</a:t>
            </a:r>
            <a:r>
              <a:rPr lang="pa" sz="3000" b="0" i="0" u="none" baseline="0" dirty="0">
                <a:solidFill>
                  <a:srgbClr val="FFC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a:t>
            </a:r>
            <a:r>
              <a:rPr lang="pa" sz="3000" b="0" i="0" u="none" baseline="0" dirty="0">
                <a:solidFill>
                  <a:srgbClr val="03409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CON</a:t>
            </a:r>
            <a:r>
              <a:rPr lang="pa" sz="30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ਦੁਆਰਾ ਤਿਆਰ ਕੀਤਾ ਗਿਆ ਸੀ।  </a:t>
            </a:r>
          </a:p>
          <a:p>
            <a:pPr algn="l" rtl="0">
              <a:lnSpc>
                <a:spcPct val="100000"/>
              </a:lnSpc>
            </a:pPr>
            <a:r>
              <a:rPr lang="pa" sz="3000" b="0" i="0" u="none" baseline="0" dirty="0">
                <a:solidFill>
                  <a:srgbClr val="FFC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a:t>
            </a:r>
            <a:r>
              <a:rPr lang="pa" sz="3000" b="0" i="0" u="none" baseline="0" dirty="0">
                <a:solidFill>
                  <a:srgbClr val="03409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CON </a:t>
            </a:r>
            <a:r>
              <a:rPr lang="pa" sz="30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ਬੀ.ਸੀ. ਸਿਹਤ ਮੰਤਰਾਲੇ ਦੇ </a:t>
            </a:r>
            <a:r>
              <a:rPr lang="pa" sz="3000" b="0" i="1" u="none" baseline="0" dirty="0">
                <a:solidFill>
                  <a:srgbClr val="03409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ਭਮਰੀਜ਼ਾਂ ਦੇ ਭਾਈਵਾਲਾਂ ਵਜੋਂ</a:t>
            </a:r>
            <a:r>
              <a:rPr lang="en-US" sz="3000" b="0" i="1" u="none" baseline="0" dirty="0">
                <a:solidFill>
                  <a:srgbClr val="03409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pa" sz="3000" b="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r>
              <a:rPr lang="pa" sz="30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ਪਹਿਲਕਦਮੀ ਦੁਆਰਾ ਸਮਰਥਤ ਹੈ।</a:t>
            </a:r>
          </a:p>
          <a:p>
            <a:pPr algn="l" rtl="0">
              <a:lnSpc>
                <a:spcPct val="100000"/>
              </a:lnSpc>
            </a:pPr>
            <a:r>
              <a:rPr lang="pa" sz="3000" b="0" i="0" u="none" baseline="0" dirty="0">
                <a:solidFill>
                  <a:srgbClr val="FFC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a:t>
            </a:r>
            <a:r>
              <a:rPr lang="pa" sz="3000" b="0" i="0" u="none" baseline="0" dirty="0">
                <a:solidFill>
                  <a:srgbClr val="03409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CON </a:t>
            </a:r>
            <a:r>
              <a:rPr lang="pa" sz="30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10 ਸਾਲਾਂ ਤੋਂ ਵੱਧ ਸਮੇਂ ਤੋਂ ਬਹੁ-ਸੱਭਿਆਚਾਰਕ ਭਾਈਚਾਰਿਆਂ ਨਾਲ ਕੰਮ ਕਰ ਰਿਹਾ ਹੈ।</a:t>
            </a:r>
          </a:p>
          <a:p>
            <a:pPr algn="l" rtl="0">
              <a:lnSpc>
                <a:spcPct val="100000"/>
              </a:lnSpc>
            </a:pPr>
            <a:r>
              <a:rPr lang="pa" sz="3000" b="0" i="0" u="none" baseline="0" dirty="0">
                <a:solidFill>
                  <a:srgbClr val="FFC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a:t>
            </a:r>
            <a:r>
              <a:rPr lang="pa" sz="3000" b="0" i="0" u="none" baseline="0" dirty="0">
                <a:solidFill>
                  <a:srgbClr val="03409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CON </a:t>
            </a:r>
            <a:r>
              <a:rPr lang="pa" sz="30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ਪੁਰਾਣੀ ਬਿਮਾਰੀ ਵਾਲੇ ਲੋਕਾਂ ਦੀ ਸਵੈ-ਪ੍ਰਬੰਧਨ ਵਿੱਚ ਮਦਦ ਕਰਦਾ ਹੈ। </a:t>
            </a:r>
          </a:p>
          <a:p>
            <a:pPr algn="l" rtl="0">
              <a:lnSpc>
                <a:spcPct val="100000"/>
              </a:lnSpc>
            </a:pPr>
            <a:r>
              <a:rPr lang="pa" sz="3000" b="0" i="0" u="none" baseline="0" dirty="0">
                <a:solidFill>
                  <a:srgbClr val="FFC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a:t>
            </a:r>
            <a:r>
              <a:rPr lang="pa" sz="3000" b="0" i="0" u="none" baseline="0" dirty="0">
                <a:solidFill>
                  <a:srgbClr val="03409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CON </a:t>
            </a:r>
            <a:r>
              <a:rPr lang="pa" sz="3000" b="0" i="0" u="none" baseline="0" dirty="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ਸਿਹਤ ਸਰੋਤਾਂ ਤੱਕ ਆਨਲਾਈਨ ਪਹੁੰਚ ਕਰਨ, ਮੁਲਾਂਕਣ ਕਰਨ, ਅਤੇ ਵਰਤਣ ਲਈ ਲੋਕਾਂ ਦੀ ਡਿਜੀਟਲ ਸਾਖਰਤਾ ਵਿਕਸਿਤ ਕਰਨ ਵਿੱਚ ਵੀ ਮਦਦ ਕਰਦਾ ਹੈ।</a:t>
            </a:r>
            <a:endParaRPr lang="pa" sz="3000"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D751FE22-17D1-46D6-9A9F-075A99051472}"/>
              </a:ext>
            </a:extLst>
          </p:cNvPr>
          <p:cNvGrpSpPr/>
          <p:nvPr/>
        </p:nvGrpSpPr>
        <p:grpSpPr>
          <a:xfrm>
            <a:off x="2138502" y="7222826"/>
            <a:ext cx="13992468" cy="1825553"/>
            <a:chOff x="1139800" y="5469144"/>
            <a:chExt cx="9328312" cy="1217035"/>
          </a:xfrm>
        </p:grpSpPr>
        <p:pic>
          <p:nvPicPr>
            <p:cNvPr id="12" name="Picture 11">
              <a:extLst>
                <a:ext uri="{FF2B5EF4-FFF2-40B4-BE49-F238E27FC236}">
                  <a16:creationId xmlns:a16="http://schemas.microsoft.com/office/drawing/2014/main" id="{8DAE97B6-925A-4FC8-804A-F923CD630A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8200" y="5469144"/>
              <a:ext cx="2573981" cy="1217035"/>
            </a:xfrm>
            <a:prstGeom prst="rect">
              <a:avLst/>
            </a:prstGeom>
          </p:spPr>
        </p:pic>
        <p:pic>
          <p:nvPicPr>
            <p:cNvPr id="13" name="Picture 12">
              <a:extLst>
                <a:ext uri="{FF2B5EF4-FFF2-40B4-BE49-F238E27FC236}">
                  <a16:creationId xmlns:a16="http://schemas.microsoft.com/office/drawing/2014/main" id="{1792B930-45E1-4291-93DB-6F1945CA96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9800" y="5729761"/>
              <a:ext cx="1241703" cy="687800"/>
            </a:xfrm>
            <a:prstGeom prst="rect">
              <a:avLst/>
            </a:prstGeom>
          </p:spPr>
        </p:pic>
        <p:pic>
          <p:nvPicPr>
            <p:cNvPr id="14" name="Picture 13">
              <a:extLst>
                <a:ext uri="{FF2B5EF4-FFF2-40B4-BE49-F238E27FC236}">
                  <a16:creationId xmlns:a16="http://schemas.microsoft.com/office/drawing/2014/main" id="{C8631C4D-93C8-4997-9BD5-3A075D9F74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2657" y="5530731"/>
              <a:ext cx="4885455" cy="1131608"/>
            </a:xfrm>
            <a:prstGeom prst="rect">
              <a:avLst/>
            </a:prstGeom>
          </p:spPr>
        </p:pic>
      </p:grpSp>
      <p:sp>
        <p:nvSpPr>
          <p:cNvPr id="9" name="TextBox 8">
            <a:extLst>
              <a:ext uri="{FF2B5EF4-FFF2-40B4-BE49-F238E27FC236}">
                <a16:creationId xmlns:a16="http://schemas.microsoft.com/office/drawing/2014/main" id="{9413195C-04A0-48CF-82DE-2DDC5AD01EB4}"/>
              </a:ext>
            </a:extLst>
          </p:cNvPr>
          <p:cNvSpPr txBox="1"/>
          <p:nvPr/>
        </p:nvSpPr>
        <p:spPr>
          <a:xfrm>
            <a:off x="0" y="9783433"/>
            <a:ext cx="18288000" cy="507831"/>
          </a:xfrm>
          <a:prstGeom prst="rect">
            <a:avLst/>
          </a:prstGeom>
          <a:solidFill>
            <a:srgbClr val="002060"/>
          </a:solidFill>
        </p:spPr>
        <p:txBody>
          <a:bodyPr wrap="square" tIns="0" bIns="0" rtlCol="0" anchor="b" anchorCtr="0">
            <a:noAutofit/>
          </a:bodyPr>
          <a:lstStyle/>
          <a:p>
            <a:pPr marL="0" marR="0" lvl="0" indent="0" algn="ctr" defTabSz="1371600" rtl="0" eaLnBrk="1" fontAlgn="auto" latinLnBrk="0" hangingPunct="1">
              <a:lnSpc>
                <a:spcPct val="100000"/>
              </a:lnSpc>
              <a:spcBef>
                <a:spcPts val="0"/>
              </a:spcBef>
              <a:spcAft>
                <a:spcPts val="0"/>
              </a:spcAft>
              <a:buClrTx/>
              <a:buSzTx/>
              <a:buFont typeface="Arial"/>
              <a:buNone/>
              <a:tabLst/>
              <a:defRPr/>
            </a:pPr>
            <a:r>
              <a:rPr kumimoji="0" lang="pa" sz="2700" b="1" i="0" u="none" strike="noStrike" kern="1200" cap="none" spc="0" normalizeH="0" baseline="0" dirty="0">
                <a:ln>
                  <a:noFill/>
                </a:ln>
                <a:solidFill>
                  <a:prstClr val="white"/>
                </a:solidFill>
                <a:effectLst/>
                <a:uLnTx/>
                <a:uFillTx/>
                <a:latin typeface="Calibri" panose="020F0502020204030204"/>
                <a:ea typeface="+mn-ea"/>
                <a:cs typeface="Arial"/>
                <a:sym typeface="Arial"/>
              </a:rPr>
              <a:t> ਬੀਸੀ ਸਿਹਤ ਮੰਤਰਾਲੇਾ ਦੇ ਮਰੀਜ਼ਾਂ ਦੀ ਭਾਈਵਾਲਾਂ ਵਜੋਂ ਪਹਿਲਕਦਮੀ ਦਾ ਉਹਨਾਂ ਦੇ ਸਮਰਥਨ ਲਈ ਧੰਨਵਾਦ।</a:t>
            </a:r>
          </a:p>
        </p:txBody>
      </p:sp>
      <p:sp>
        <p:nvSpPr>
          <p:cNvPr id="10" name="Google Shape;149;p18">
            <a:extLst>
              <a:ext uri="{FF2B5EF4-FFF2-40B4-BE49-F238E27FC236}">
                <a16:creationId xmlns:a16="http://schemas.microsoft.com/office/drawing/2014/main" id="{F35DDA19-0DCD-41D9-99E4-36FFE27B054C}"/>
              </a:ext>
            </a:extLst>
          </p:cNvPr>
          <p:cNvSpPr txBox="1"/>
          <p:nvPr/>
        </p:nvSpPr>
        <p:spPr>
          <a:xfrm>
            <a:off x="1078162" y="1136899"/>
            <a:ext cx="8980238" cy="923850"/>
          </a:xfrm>
          <a:prstGeom prst="rect">
            <a:avLst/>
          </a:prstGeom>
          <a:noFill/>
          <a:ln>
            <a:noFill/>
          </a:ln>
        </p:spPr>
        <p:txBody>
          <a:bodyPr spcFirstLastPara="1" wrap="square" lIns="0" tIns="0" rIns="0" bIns="0" anchor="t" anchorCtr="0">
            <a:noAutofit/>
          </a:bodyPr>
          <a:lstStyle/>
          <a:p>
            <a:pPr lvl="0" algn="l" rtl="0">
              <a:lnSpc>
                <a:spcPct val="110030"/>
              </a:lnSpc>
            </a:pPr>
            <a:r>
              <a:rPr lang="pa" sz="7200" b="0" i="0" u="none" baseline="0">
                <a:solidFill>
                  <a:srgbClr val="03409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ਪ੍ਰਵਾਨਗੀਆਂ</a:t>
            </a:r>
            <a:endParaRPr sz="7200" i="0" u="none" strike="noStrike" cap="none" dirty="0">
              <a:solidFill>
                <a:srgbClr val="034092"/>
              </a:solidFill>
              <a:latin typeface="+mj-lt"/>
              <a:ea typeface="Lora"/>
              <a:cs typeface="Lora"/>
              <a:sym typeface="Lora"/>
            </a:endParaRPr>
          </a:p>
        </p:txBody>
      </p:sp>
    </p:spTree>
    <p:extLst>
      <p:ext uri="{BB962C8B-B14F-4D97-AF65-F5344CB8AC3E}">
        <p14:creationId xmlns:p14="http://schemas.microsoft.com/office/powerpoint/2010/main" val="4003414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342;p29">
            <a:extLst>
              <a:ext uri="{FF2B5EF4-FFF2-40B4-BE49-F238E27FC236}">
                <a16:creationId xmlns:a16="http://schemas.microsoft.com/office/drawing/2014/main" id="{A2FF3104-78E4-E945-A59C-9DEE21B55821}"/>
              </a:ext>
            </a:extLst>
          </p:cNvPr>
          <p:cNvSpPr txBox="1"/>
          <p:nvPr/>
        </p:nvSpPr>
        <p:spPr>
          <a:xfrm>
            <a:off x="914400" y="3179612"/>
            <a:ext cx="16078200" cy="4915404"/>
          </a:xfrm>
          <a:prstGeom prst="rect">
            <a:avLst/>
          </a:prstGeom>
          <a:noFill/>
          <a:ln>
            <a:noFill/>
          </a:ln>
        </p:spPr>
        <p:txBody>
          <a:bodyPr spcFirstLastPara="1" wrap="square" lIns="0" tIns="0" rIns="0" bIns="0" anchor="t" anchorCtr="0">
            <a:noAutofit/>
          </a:bodyPr>
          <a:lstStyle/>
          <a:p>
            <a:pPr marL="476250" marR="0" lvl="0" indent="-457200" algn="l" rtl="0">
              <a:spcBef>
                <a:spcPts val="0"/>
              </a:spcBef>
              <a:spcAft>
                <a:spcPts val="3000"/>
              </a:spcAft>
              <a:buClrTx/>
              <a:buSzPct val="110000"/>
              <a:buFont typeface="Arial" panose="020B0604020202020204" pitchFamily="34" charset="0"/>
              <a:buChar char="•"/>
            </a:pPr>
            <a:r>
              <a:rPr lang="pa" sz="3600" b="0" i="0" u="none" baseline="0">
                <a:solidFill>
                  <a:schemeClr val="tx1"/>
                </a:solidFill>
                <a:latin typeface="+mj-lt"/>
                <a:sym typeface="Lora"/>
              </a:rPr>
              <a:t>ਹੈਲਥਲਿੰਕ ਬੀ.ਸੀ. ਵੈਬਸਾਈਟ ਵਾਕ-ਇਨ ਕਲੀਨਿਕਾਂ ਦੀ ਸੂਚੀ ਦਿਖਾ ਸਕਦੀ ਹੈ। </a:t>
            </a:r>
            <a:br>
              <a:rPr lang="pa" sz="3600">
                <a:solidFill>
                  <a:schemeClr val="tx1"/>
                </a:solidFill>
                <a:latin typeface="+mj-lt"/>
                <a:sym typeface="Lora"/>
              </a:rPr>
            </a:br>
            <a:endParaRPr lang="pa" sz="3600" dirty="0">
              <a:solidFill>
                <a:schemeClr val="tx1"/>
              </a:solidFill>
              <a:latin typeface="+mj-lt"/>
              <a:sym typeface="Lora"/>
            </a:endParaRPr>
          </a:p>
          <a:p>
            <a:pPr marL="476250" marR="0" lvl="0" indent="-457200" algn="l" rtl="0">
              <a:spcBef>
                <a:spcPts val="0"/>
              </a:spcBef>
              <a:spcAft>
                <a:spcPts val="3000"/>
              </a:spcAft>
              <a:buClrTx/>
              <a:buSzPct val="110000"/>
              <a:buFont typeface="Arial" panose="020B0604020202020204" pitchFamily="34" charset="0"/>
              <a:buChar char="•"/>
            </a:pPr>
            <a:r>
              <a:rPr lang="pa" sz="3600" b="0" i="0" u="none" baseline="0">
                <a:solidFill>
                  <a:schemeClr val="tx1"/>
                </a:solidFill>
                <a:latin typeface="+mj-lt"/>
                <a:sym typeface="Lora"/>
              </a:rPr>
              <a:t>ਤੁਸੀਂ ਆਪਣੇ ਭਾਈਚਾਰੇ ਦੇ ਨੇੜੇ ਵਾਕ-ਇਨ ਕਲੀਨਿਕ ਦਾ ਪਤਾ ਲਗਾਉਣ ਲਈ ਇਸ ਸੂਚੀ ਦੀ ਸਮੀਖਿਆ ਕਰ ਸਕਦੇ ਹੋ।</a:t>
            </a:r>
            <a:br>
              <a:rPr lang="pa" sz="3600">
                <a:solidFill>
                  <a:schemeClr val="tx1"/>
                </a:solidFill>
                <a:latin typeface="+mj-lt"/>
                <a:sym typeface="Lora"/>
              </a:rPr>
            </a:br>
            <a:endParaRPr lang="pa" sz="3600" dirty="0">
              <a:solidFill>
                <a:schemeClr val="tx1"/>
              </a:solidFill>
              <a:latin typeface="+mj-lt"/>
              <a:sym typeface="Lora"/>
            </a:endParaRPr>
          </a:p>
          <a:p>
            <a:pPr marL="476250" lvl="0" indent="-457200" algn="l" rtl="0">
              <a:spcAft>
                <a:spcPts val="3000"/>
              </a:spcAft>
              <a:buClrTx/>
              <a:buSzPct val="110000"/>
              <a:buFont typeface="Arial" panose="020B0604020202020204" pitchFamily="34" charset="0"/>
              <a:buChar char="•"/>
            </a:pPr>
            <a:r>
              <a:rPr lang="pa" sz="3600" b="0" i="0" u="none" baseline="0">
                <a:solidFill>
                  <a:schemeClr val="tx1"/>
                </a:solidFill>
                <a:latin typeface="+mj-lt"/>
                <a:sym typeface="Lora"/>
              </a:rPr>
              <a:t>ਵੈਬਸਾਈਟ 'ਤੇ ਕਿਸੇ ਕਲੀਨਿਕ ਜਾਂ ਪ੍ਰਦਾਤਾ ਨੂੰ ਲੱਭਣ ਤੋਂ ਬਾਅਦ, ਤੁਸੀਂ ਉਹਨਾਂ ਨੂੰ ਇਹ ਪੁੱਛਣ ਲਈ ਕਾਲ ਜਾਂ ਈਮੇਲ ਕਰ ਸਕਦੇ ਹੋ ਕਿ ਕੀ ਉਹ ਵਰਚੁਅਲ ਦੇਖਭਾਲ, ਵਿਅਕਤੀਗਤ ਦੇਖਭਾਲ, ਜਾਂ ਦੋਵਾਂ ਦੇ ਸੁਮੇਲ ਦੀ ਪੇਸ਼ਕਸ਼ ਕਰਦੇ ਹਨ।</a:t>
            </a:r>
          </a:p>
          <a:p>
            <a:pPr marL="0" marR="0" lvl="0" indent="0" algn="l" rtl="0">
              <a:lnSpc>
                <a:spcPct val="139970"/>
              </a:lnSpc>
              <a:spcBef>
                <a:spcPts val="0"/>
              </a:spcBef>
              <a:spcAft>
                <a:spcPts val="0"/>
              </a:spcAft>
              <a:buNone/>
            </a:pPr>
            <a:endParaRPr sz="3100" dirty="0">
              <a:solidFill>
                <a:schemeClr val="tx1"/>
              </a:solidFill>
              <a:latin typeface="Lora"/>
              <a:ea typeface="Lora"/>
              <a:cs typeface="Lora"/>
              <a:sym typeface="Lora"/>
            </a:endParaRPr>
          </a:p>
          <a:p>
            <a:pPr marL="0" lvl="0" indent="0" algn="l" rtl="0">
              <a:lnSpc>
                <a:spcPct val="139970"/>
              </a:lnSpc>
              <a:spcBef>
                <a:spcPts val="0"/>
              </a:spcBef>
              <a:spcAft>
                <a:spcPts val="0"/>
              </a:spcAft>
              <a:buNone/>
            </a:pPr>
            <a:endParaRPr sz="2250" dirty="0">
              <a:solidFill>
                <a:schemeClr val="tx1"/>
              </a:solidFill>
            </a:endParaRPr>
          </a:p>
          <a:p>
            <a:pPr marL="0" lvl="0" indent="0" algn="l" rtl="0">
              <a:lnSpc>
                <a:spcPct val="139970"/>
              </a:lnSpc>
              <a:spcBef>
                <a:spcPts val="0"/>
              </a:spcBef>
              <a:spcAft>
                <a:spcPts val="0"/>
              </a:spcAft>
              <a:buNone/>
            </a:pPr>
            <a:endParaRPr sz="2250" dirty="0">
              <a:solidFill>
                <a:schemeClr val="tx1"/>
              </a:solidFill>
            </a:endParaRPr>
          </a:p>
        </p:txBody>
      </p:sp>
      <p:graphicFrame>
        <p:nvGraphicFramePr>
          <p:cNvPr id="4" name="Table 3">
            <a:extLst>
              <a:ext uri="{FF2B5EF4-FFF2-40B4-BE49-F238E27FC236}">
                <a16:creationId xmlns:a16="http://schemas.microsoft.com/office/drawing/2014/main" id="{EC9CFEB9-D22A-904B-B1AA-64E54CE305B1}"/>
              </a:ext>
            </a:extLst>
          </p:cNvPr>
          <p:cNvGraphicFramePr>
            <a:graphicFrameLocks noGrp="1"/>
          </p:cNvGraphicFramePr>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ਕੀ ਹੈ?</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1" i="0" u="none" baseline="0">
                          <a:solidFill>
                            <a:schemeClr val="bg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ਤੱਕ ਪਹੁੰਚ ਕਿਵੇਂ ਕਰਨੀ ਹੈ</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ਤੁਹਾਡੀ ਨਿੱਜਤਾ ਦੀ ਰੱਖਿਆ ਕਰਨਾ</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8" name="Google Shape;235;p22">
            <a:extLst>
              <a:ext uri="{FF2B5EF4-FFF2-40B4-BE49-F238E27FC236}">
                <a16:creationId xmlns:a16="http://schemas.microsoft.com/office/drawing/2014/main" id="{BF644C99-C6CE-4F90-9550-934793A54733}"/>
              </a:ext>
            </a:extLst>
          </p:cNvPr>
          <p:cNvSpPr txBox="1"/>
          <p:nvPr/>
        </p:nvSpPr>
        <p:spPr>
          <a:xfrm>
            <a:off x="1030823" y="727214"/>
            <a:ext cx="16742864" cy="1069800"/>
          </a:xfrm>
          <a:prstGeom prst="rect">
            <a:avLst/>
          </a:prstGeom>
          <a:noFill/>
          <a:ln>
            <a:noFill/>
          </a:ln>
        </p:spPr>
        <p:txBody>
          <a:bodyPr spcFirstLastPara="1" wrap="square" lIns="0" tIns="0" rIns="0" bIns="0" anchor="t" anchorCtr="0">
            <a:noAutofit/>
          </a:bodyPr>
          <a:lstStyle/>
          <a:p>
            <a:pPr lvl="0" algn="l" rtl="0">
              <a:lnSpc>
                <a:spcPct val="110000"/>
              </a:lnSpc>
            </a:pPr>
            <a:r>
              <a:rPr lang="pa" sz="7200" b="0" i="0" u="none" baseline="0">
                <a:solidFill>
                  <a:srgbClr val="034092"/>
                </a:solidFill>
                <a:latin typeface="Lora"/>
                <a:ea typeface="Lora"/>
                <a:cs typeface="Lora"/>
                <a:sym typeface="Lora"/>
              </a:rPr>
              <a:t>ਵਾਕ-ਇਨ ਕਲੀਨਿਕ</a:t>
            </a:r>
          </a:p>
        </p:txBody>
      </p:sp>
    </p:spTree>
    <p:extLst>
      <p:ext uri="{BB962C8B-B14F-4D97-AF65-F5344CB8AC3E}">
        <p14:creationId xmlns:p14="http://schemas.microsoft.com/office/powerpoint/2010/main" val="1240933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8104BB7-C66E-1A46-B167-A8D8AED0C84E}"/>
              </a:ext>
            </a:extLst>
          </p:cNvPr>
          <p:cNvGraphicFramePr>
            <a:graphicFrameLocks noGrp="1"/>
          </p:cNvGraphicFramePr>
          <p:nvPr>
            <p:extLst>
              <p:ext uri="{D42A27DB-BD31-4B8C-83A1-F6EECF244321}">
                <p14:modId xmlns:p14="http://schemas.microsoft.com/office/powerpoint/2010/main" val="35696345"/>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ਕੀ ਹੈ?</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1" i="0" u="none" baseline="0">
                          <a:solidFill>
                            <a:schemeClr val="bg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ਤੱਕ ਪਹੁੰਚ ਕਿਵੇਂ ਕਰਨੀ ਹੈ</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ਤੁਹਾਡੀ ਨਿੱਜਤਾ ਦੀ ਰੱਖਿਆ ਕਰਨਾ</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7" name="TextBox 6">
            <a:extLst>
              <a:ext uri="{FF2B5EF4-FFF2-40B4-BE49-F238E27FC236}">
                <a16:creationId xmlns:a16="http://schemas.microsoft.com/office/drawing/2014/main" id="{8B50014B-9A90-B248-9C95-C1751E61230E}"/>
              </a:ext>
            </a:extLst>
          </p:cNvPr>
          <p:cNvSpPr txBox="1"/>
          <p:nvPr/>
        </p:nvSpPr>
        <p:spPr>
          <a:xfrm>
            <a:off x="15609558" y="9091584"/>
            <a:ext cx="1979763" cy="307777"/>
          </a:xfrm>
          <a:prstGeom prst="rect">
            <a:avLst/>
          </a:prstGeom>
          <a:noFill/>
        </p:spPr>
        <p:txBody>
          <a:bodyPr wrap="square" rtlCol="0">
            <a:spAutoFit/>
          </a:bodyPr>
          <a:lstStyle/>
          <a:p>
            <a:pPr algn="l" rtl="0"/>
            <a:r>
              <a:rPr lang="pa" b="0" i="0" u="none" baseline="0">
                <a:solidFill>
                  <a:schemeClr val="bg1">
                    <a:lumMod val="95000"/>
                  </a:schemeClr>
                </a:solidFill>
              </a:rPr>
              <a:t>(ਲੇਖਕ ਅਗਿਆਤ, n.d.)</a:t>
            </a:r>
          </a:p>
        </p:txBody>
      </p:sp>
      <p:sp>
        <p:nvSpPr>
          <p:cNvPr id="6" name="Google Shape;235;p22">
            <a:extLst>
              <a:ext uri="{FF2B5EF4-FFF2-40B4-BE49-F238E27FC236}">
                <a16:creationId xmlns:a16="http://schemas.microsoft.com/office/drawing/2014/main" id="{FB150BAD-E577-4F49-BCAD-C2E6999CB81F}"/>
              </a:ext>
            </a:extLst>
          </p:cNvPr>
          <p:cNvSpPr txBox="1"/>
          <p:nvPr/>
        </p:nvSpPr>
        <p:spPr>
          <a:xfrm>
            <a:off x="1030823" y="727214"/>
            <a:ext cx="16742864" cy="1069800"/>
          </a:xfrm>
          <a:prstGeom prst="rect">
            <a:avLst/>
          </a:prstGeom>
          <a:noFill/>
          <a:ln>
            <a:noFill/>
          </a:ln>
        </p:spPr>
        <p:txBody>
          <a:bodyPr spcFirstLastPara="1" wrap="square" lIns="0" tIns="0" rIns="0" bIns="0" anchor="t" anchorCtr="0">
            <a:noAutofit/>
          </a:bodyPr>
          <a:lstStyle/>
          <a:p>
            <a:pPr lvl="0" algn="l" rtl="0">
              <a:lnSpc>
                <a:spcPct val="110000"/>
              </a:lnSpc>
            </a:pPr>
            <a:r>
              <a:rPr lang="pa" sz="7200" b="0" i="0" u="none" baseline="0">
                <a:solidFill>
                  <a:srgbClr val="034092"/>
                </a:solidFill>
                <a:latin typeface="Lora"/>
                <a:ea typeface="Lora"/>
                <a:cs typeface="Lora"/>
                <a:sym typeface="Lora"/>
              </a:rPr>
              <a:t>ਵਾਕ-ਇਨ ਕਲੀਨਿਕ: ਮਹੱਤਵਪੂਰਨ ਸੂਚਨਾਵਾਂ</a:t>
            </a:r>
          </a:p>
        </p:txBody>
      </p:sp>
      <p:sp>
        <p:nvSpPr>
          <p:cNvPr id="8" name="Google Shape;342;p29">
            <a:extLst>
              <a:ext uri="{FF2B5EF4-FFF2-40B4-BE49-F238E27FC236}">
                <a16:creationId xmlns:a16="http://schemas.microsoft.com/office/drawing/2014/main" id="{A5C53165-C5A5-49D0-B3C8-ABDC97C75DD2}"/>
              </a:ext>
            </a:extLst>
          </p:cNvPr>
          <p:cNvSpPr txBox="1"/>
          <p:nvPr/>
        </p:nvSpPr>
        <p:spPr>
          <a:xfrm>
            <a:off x="914400" y="2986597"/>
            <a:ext cx="16078200" cy="4915404"/>
          </a:xfrm>
          <a:prstGeom prst="rect">
            <a:avLst/>
          </a:prstGeom>
          <a:noFill/>
          <a:ln>
            <a:noFill/>
          </a:ln>
        </p:spPr>
        <p:txBody>
          <a:bodyPr spcFirstLastPara="1" wrap="square" lIns="0" tIns="0" rIns="0" bIns="0" anchor="t" anchorCtr="0">
            <a:noAutofit/>
          </a:bodyPr>
          <a:lstStyle/>
          <a:p>
            <a:pPr marL="590550" lvl="0" indent="-571500" algn="l" rtl="0">
              <a:lnSpc>
                <a:spcPct val="110000"/>
              </a:lnSpc>
              <a:spcAft>
                <a:spcPts val="1600"/>
              </a:spcAft>
              <a:buClrTx/>
              <a:buSzPct val="110000"/>
              <a:buFont typeface="Arial" panose="020B0604020202020204" pitchFamily="34" charset="0"/>
              <a:buChar char="•"/>
            </a:pPr>
            <a:r>
              <a:rPr lang="pa" sz="3600" b="0" i="0" u="none" baseline="0">
                <a:solidFill>
                  <a:schemeClr val="tx1"/>
                </a:solidFill>
                <a:latin typeface="Lora"/>
                <a:ea typeface="Lora"/>
                <a:cs typeface="Lora"/>
                <a:sym typeface="Lora"/>
              </a:rPr>
              <a:t>ਜੇਕਰ ਤੁਹਾਡੇ ਕੋਲ ਕੋਈ ਮੁੱਖ ਦੇਖਭਾਲ ਪ੍ਰਦਾਤਾ (ਪਰਿਵਾਰਕ ਪ੍ਰੈਕਟੀਸ਼ਨਰ ਜਾਂ ਨਰਸ ਪ੍ਰੈਕਟੀਸ਼ਨਰ) ਹੈ ਪਰ ਤੁਸੀਂ ਵਾਕ-ਇਨ ਕਲੀਨਿਕ 'ਤੇ ਜਾਣ ਦੀ ਚੋਣ ਕਰਦੇ ਹੋ, ਤਾਂ ਵਾਕ-ਇਨ ਕਲੀਨਿਕ ਦੇ ਪ੍ਰਦਾਤਾ ਕੋਲ ਤੁਹਾਡੇ ਸਿਹਤ ਰਿਕਾਰਡਾਂ ਦੀ ਜਾਣਕਾਰੀ </a:t>
            </a:r>
            <a:r>
              <a:rPr lang="pa" sz="3600" b="1" i="0" u="none" baseline="0">
                <a:solidFill>
                  <a:schemeClr val="tx1"/>
                </a:solidFill>
                <a:latin typeface="Lora"/>
                <a:ea typeface="Lora"/>
                <a:cs typeface="Lora"/>
                <a:sym typeface="Lora"/>
              </a:rPr>
              <a:t>ਨਹੀਂ</a:t>
            </a:r>
            <a:r>
              <a:rPr lang="pa" sz="3600" b="0" i="0" u="none" baseline="0">
                <a:solidFill>
                  <a:schemeClr val="tx1"/>
                </a:solidFill>
                <a:latin typeface="Lora"/>
                <a:ea typeface="Lora"/>
                <a:cs typeface="Lora"/>
                <a:sym typeface="Lora"/>
              </a:rPr>
              <a:t> ਹੁੰਦੀ ਹੈ। </a:t>
            </a:r>
          </a:p>
        </p:txBody>
      </p:sp>
    </p:spTree>
    <p:extLst>
      <p:ext uri="{BB962C8B-B14F-4D97-AF65-F5344CB8AC3E}">
        <p14:creationId xmlns:p14="http://schemas.microsoft.com/office/powerpoint/2010/main" val="3339150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8104BB7-C66E-1A46-B167-A8D8AED0C84E}"/>
              </a:ext>
            </a:extLst>
          </p:cNvPr>
          <p:cNvGraphicFramePr>
            <a:graphicFrameLocks noGrp="1"/>
          </p:cNvGraphicFramePr>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ਕੀ ਹੈ?</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1" i="0" u="none" baseline="0">
                          <a:solidFill>
                            <a:schemeClr val="bg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ਤੱਕ ਪਹੁੰਚ ਕਿਵੇਂ ਕਰਨੀ ਹੈ</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ਤੁਹਾਡੀ ਨਿੱਜਤਾ ਦੀ ਰੱਖਿਆ ਕਰਨਾ</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7" name="TextBox 6">
            <a:extLst>
              <a:ext uri="{FF2B5EF4-FFF2-40B4-BE49-F238E27FC236}">
                <a16:creationId xmlns:a16="http://schemas.microsoft.com/office/drawing/2014/main" id="{8B50014B-9A90-B248-9C95-C1751E61230E}"/>
              </a:ext>
            </a:extLst>
          </p:cNvPr>
          <p:cNvSpPr txBox="1"/>
          <p:nvPr/>
        </p:nvSpPr>
        <p:spPr>
          <a:xfrm>
            <a:off x="15609558" y="9091584"/>
            <a:ext cx="1979763" cy="307777"/>
          </a:xfrm>
          <a:prstGeom prst="rect">
            <a:avLst/>
          </a:prstGeom>
          <a:noFill/>
        </p:spPr>
        <p:txBody>
          <a:bodyPr wrap="square" rtlCol="0">
            <a:spAutoFit/>
          </a:bodyPr>
          <a:lstStyle/>
          <a:p>
            <a:pPr algn="l" rtl="0"/>
            <a:r>
              <a:rPr lang="pa" b="0" i="0" u="none" baseline="0">
                <a:solidFill>
                  <a:schemeClr val="bg1">
                    <a:lumMod val="95000"/>
                  </a:schemeClr>
                </a:solidFill>
              </a:rPr>
              <a:t>(ਲੇਖਕ ਅਗਿਆਤ, n.d.)</a:t>
            </a:r>
          </a:p>
        </p:txBody>
      </p:sp>
      <p:sp>
        <p:nvSpPr>
          <p:cNvPr id="6" name="Google Shape;235;p22">
            <a:extLst>
              <a:ext uri="{FF2B5EF4-FFF2-40B4-BE49-F238E27FC236}">
                <a16:creationId xmlns:a16="http://schemas.microsoft.com/office/drawing/2014/main" id="{FB150BAD-E577-4F49-BCAD-C2E6999CB81F}"/>
              </a:ext>
            </a:extLst>
          </p:cNvPr>
          <p:cNvSpPr txBox="1"/>
          <p:nvPr/>
        </p:nvSpPr>
        <p:spPr>
          <a:xfrm>
            <a:off x="1030823" y="727214"/>
            <a:ext cx="16742864" cy="1069800"/>
          </a:xfrm>
          <a:prstGeom prst="rect">
            <a:avLst/>
          </a:prstGeom>
          <a:noFill/>
          <a:ln>
            <a:noFill/>
          </a:ln>
        </p:spPr>
        <p:txBody>
          <a:bodyPr spcFirstLastPara="1" wrap="square" lIns="0" tIns="0" rIns="0" bIns="0" anchor="t" anchorCtr="0">
            <a:noAutofit/>
          </a:bodyPr>
          <a:lstStyle/>
          <a:p>
            <a:pPr lvl="0" algn="l" rtl="0">
              <a:lnSpc>
                <a:spcPct val="110000"/>
              </a:lnSpc>
            </a:pPr>
            <a:r>
              <a:rPr lang="pa" sz="7200" b="0" i="0" u="none" baseline="0">
                <a:solidFill>
                  <a:srgbClr val="034092"/>
                </a:solidFill>
                <a:latin typeface="Lora"/>
                <a:ea typeface="Lora"/>
                <a:cs typeface="Lora"/>
                <a:sym typeface="Lora"/>
              </a:rPr>
              <a:t>ਵਾਕ-ਇਨ ਕਲੀਨਿਕ: ਮਹੱਤਵਪੂਰਨ ਸੂਚਨਾਵਾਂ</a:t>
            </a:r>
          </a:p>
        </p:txBody>
      </p:sp>
      <p:sp>
        <p:nvSpPr>
          <p:cNvPr id="8" name="Google Shape;342;p29">
            <a:extLst>
              <a:ext uri="{FF2B5EF4-FFF2-40B4-BE49-F238E27FC236}">
                <a16:creationId xmlns:a16="http://schemas.microsoft.com/office/drawing/2014/main" id="{A5C53165-C5A5-49D0-B3C8-ABDC97C75DD2}"/>
              </a:ext>
            </a:extLst>
          </p:cNvPr>
          <p:cNvSpPr txBox="1"/>
          <p:nvPr/>
        </p:nvSpPr>
        <p:spPr>
          <a:xfrm>
            <a:off x="914400" y="2986597"/>
            <a:ext cx="16078200" cy="4915404"/>
          </a:xfrm>
          <a:prstGeom prst="rect">
            <a:avLst/>
          </a:prstGeom>
          <a:noFill/>
          <a:ln>
            <a:noFill/>
          </a:ln>
        </p:spPr>
        <p:txBody>
          <a:bodyPr spcFirstLastPara="1" wrap="square" lIns="0" tIns="0" rIns="0" bIns="0" anchor="t" anchorCtr="0">
            <a:noAutofit/>
          </a:bodyPr>
          <a:lstStyle/>
          <a:p>
            <a:pPr marL="590550" lvl="0" indent="-571500" algn="l" rtl="0">
              <a:lnSpc>
                <a:spcPct val="110000"/>
              </a:lnSpc>
              <a:spcAft>
                <a:spcPts val="1600"/>
              </a:spcAft>
              <a:buClrTx/>
              <a:buSzPct val="110000"/>
              <a:buFont typeface="Arial" panose="020B0604020202020204" pitchFamily="34" charset="0"/>
              <a:buChar char="•"/>
            </a:pPr>
            <a:r>
              <a:rPr lang="pa" sz="3600" b="0" i="0" u="none" baseline="0">
                <a:solidFill>
                  <a:schemeClr val="tx1"/>
                </a:solidFill>
                <a:latin typeface="Lora"/>
                <a:ea typeface="Lora"/>
                <a:cs typeface="Lora"/>
                <a:sym typeface="Lora"/>
              </a:rPr>
              <a:t>ਜੇਕਰ ਤੁਹਾਡੇ ਕੋਲ ਕੋਈ ਮੁੱਖ ਦੇਖਭਾਲ ਪ੍ਰਦਾਤਾ (ਪਰਿਵਾਰਕ ਪ੍ਰੈਕਟੀਸ਼ਨਰ ਜਾਂ ਨਰਸ ਪ੍ਰੈਕਟੀਸ਼ਨਰ) ਹੈ ਪਰ ਤੁਸੀਂ ਵਾਕ-ਇਨ ਕਲੀਨਿਕ 'ਤੇ ਜਾਣ ਦੀ ਚੋਣ ਕਰਦੇ ਹੋ, ਤਾਂ ਵਾਕ-ਇਨ ਕਲੀਨਿਕ ਦੇ ਪ੍ਰਦਾਤਾ ਕੋਲ ਤੁਹਾਡੇ ਸਿਹਤ ਰਿਕਾਰਡਾਂ ਦੀ ਜਾਣਕਾਰੀ </a:t>
            </a:r>
            <a:r>
              <a:rPr lang="pa" sz="3600" b="1" i="0" u="none" baseline="0">
                <a:solidFill>
                  <a:schemeClr val="tx1"/>
                </a:solidFill>
                <a:latin typeface="Lora"/>
                <a:ea typeface="Lora"/>
                <a:cs typeface="Lora"/>
                <a:sym typeface="Lora"/>
              </a:rPr>
              <a:t>ਨਹੀਂ</a:t>
            </a:r>
            <a:r>
              <a:rPr lang="pa" sz="3600" b="0" i="0" u="none" baseline="0">
                <a:solidFill>
                  <a:schemeClr val="tx1"/>
                </a:solidFill>
                <a:latin typeface="Lora"/>
                <a:ea typeface="Lora"/>
                <a:cs typeface="Lora"/>
                <a:sym typeface="Lora"/>
              </a:rPr>
              <a:t> ਹੁੰਦੀ ਹੈ। </a:t>
            </a:r>
          </a:p>
          <a:p>
            <a:pPr marL="590550" lvl="0" indent="-571500" algn="l" rtl="0">
              <a:lnSpc>
                <a:spcPct val="110000"/>
              </a:lnSpc>
              <a:spcAft>
                <a:spcPts val="1600"/>
              </a:spcAft>
              <a:buClrTx/>
              <a:buSzPct val="110000"/>
              <a:buFont typeface="Arial" panose="020B0604020202020204" pitchFamily="34" charset="0"/>
              <a:buChar char="•"/>
            </a:pPr>
            <a:endParaRPr lang="pa" sz="3600" dirty="0">
              <a:solidFill>
                <a:schemeClr val="tx1"/>
              </a:solidFill>
              <a:sym typeface="Lora"/>
            </a:endParaRPr>
          </a:p>
          <a:p>
            <a:pPr marL="590550" indent="-571500" algn="l" rtl="0">
              <a:lnSpc>
                <a:spcPct val="110000"/>
              </a:lnSpc>
              <a:spcAft>
                <a:spcPts val="1600"/>
              </a:spcAft>
              <a:buClrTx/>
              <a:buSzPct val="110000"/>
              <a:buFont typeface="Arial" panose="020B0604020202020204" pitchFamily="34" charset="0"/>
              <a:buChar char="•"/>
            </a:pPr>
            <a:r>
              <a:rPr lang="pa" sz="3600" b="0" i="0" u="none" baseline="0">
                <a:solidFill>
                  <a:schemeClr val="tx1"/>
                </a:solidFill>
                <a:latin typeface="Lora"/>
                <a:ea typeface="Lora"/>
                <a:cs typeface="Lora"/>
                <a:sym typeface="Lora"/>
              </a:rPr>
              <a:t>ਤੁਸੀਂ ਇੱਕੋ ਪ੍ਰਦਾਤਾ ਨੂੰ ਨਹੀਂ ਮਿਲ ਸਕਦੇ ਹੋ ਭਾਵੇਂ ਤੁਸੀਂ ਉਸੇ ਵਾਕ-ਇਨ ਕਲੀਨਿਕ ਵਿੱਚ ਇੱਕ ਤੋਂ ਵੱਧ ਵਾਰ ਜਾਂਦੇ ਹੋ। ਜੇਕਰ ਤੁਸੀਂ ਨਿਰੰਤਰ ਦੇਖਭਾਲ ਦੀ ਮੰਗ ਕਰ ਰਹੇ ਹੋ, ਤਾਂ ਇੱਕ ਮੁੱਖ ਦੇਖਭਾਲ ਪ੍ਰਦਾਤਾ ਨੂੰ ਲੱਭਣਾ ਸਭ ਤੋਂ ਵਧੀਆ ਹੁੰਦਾ ਹੈ ਜੋ ਤੁਹਾਡੀ ਦੇਖਭਾਲ ਦੀ ਲੰਬੇ ਸਮੇਂ ਤੱਕ ਪਾਲਣਾ ਕਰ ਸਕਦਾ ਹੈ।</a:t>
            </a:r>
            <a:endParaRPr lang="pa" sz="3600" dirty="0">
              <a:solidFill>
                <a:schemeClr val="tx1"/>
              </a:solidFill>
            </a:endParaRPr>
          </a:p>
        </p:txBody>
      </p:sp>
    </p:spTree>
    <p:extLst>
      <p:ext uri="{BB962C8B-B14F-4D97-AF65-F5344CB8AC3E}">
        <p14:creationId xmlns:p14="http://schemas.microsoft.com/office/powerpoint/2010/main" val="3263333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342;p29">
            <a:extLst>
              <a:ext uri="{FF2B5EF4-FFF2-40B4-BE49-F238E27FC236}">
                <a16:creationId xmlns:a16="http://schemas.microsoft.com/office/drawing/2014/main" id="{A2FF3104-78E4-E945-A59C-9DEE21B55821}"/>
              </a:ext>
            </a:extLst>
          </p:cNvPr>
          <p:cNvSpPr txBox="1"/>
          <p:nvPr/>
        </p:nvSpPr>
        <p:spPr>
          <a:xfrm>
            <a:off x="914400" y="2393929"/>
            <a:ext cx="16078200" cy="4915404"/>
          </a:xfrm>
          <a:prstGeom prst="rect">
            <a:avLst/>
          </a:prstGeom>
          <a:noFill/>
          <a:ln>
            <a:noFill/>
          </a:ln>
        </p:spPr>
        <p:txBody>
          <a:bodyPr spcFirstLastPara="1" wrap="square" lIns="0" tIns="0" rIns="0" bIns="0" anchor="t" anchorCtr="0">
            <a:noAutofit/>
          </a:bodyPr>
          <a:lstStyle/>
          <a:p>
            <a:pPr marL="19050" lvl="0" algn="l" rtl="0">
              <a:spcAft>
                <a:spcPts val="1600"/>
              </a:spcAft>
              <a:buClr>
                <a:schemeClr val="dk2"/>
              </a:buClr>
              <a:buSzPct val="110000"/>
            </a:pPr>
            <a:endParaRPr lang="pa" sz="3600" dirty="0">
              <a:solidFill>
                <a:schemeClr val="bg2"/>
              </a:solidFill>
              <a:latin typeface="+mj-lt"/>
              <a:sym typeface="Lora"/>
            </a:endParaRPr>
          </a:p>
          <a:p>
            <a:pPr marL="476250" lvl="0" indent="-457200" algn="l" rtl="0">
              <a:spcAft>
                <a:spcPts val="1600"/>
              </a:spcAft>
              <a:buClr>
                <a:schemeClr val="dk2"/>
              </a:buClr>
              <a:buSzPct val="110000"/>
              <a:buFont typeface="Arial" panose="020B0604020202020204" pitchFamily="34" charset="0"/>
              <a:buChar char="•"/>
            </a:pPr>
            <a:endParaRPr lang="pa" sz="3600" dirty="0">
              <a:solidFill>
                <a:schemeClr val="bg2"/>
              </a:solidFill>
              <a:latin typeface="+mj-lt"/>
              <a:sym typeface="Lora"/>
            </a:endParaRPr>
          </a:p>
          <a:p>
            <a:pPr marL="19050" lvl="0" algn="ctr" rtl="0">
              <a:spcAft>
                <a:spcPts val="1600"/>
              </a:spcAft>
              <a:buClr>
                <a:schemeClr val="dk2"/>
              </a:buClr>
              <a:buSzPct val="110000"/>
            </a:pPr>
            <a:r>
              <a:rPr lang="pa" sz="4400" b="1" i="0" u="none" baseline="0">
                <a:solidFill>
                  <a:schemeClr val="tx1"/>
                </a:solidFill>
                <a:latin typeface="+mj-lt"/>
                <a:ea typeface="Lora"/>
                <a:cs typeface="Lora"/>
                <a:sym typeface="Lora"/>
              </a:rPr>
              <a:t>ਆਓ ਵੈਨਕੂਵਰ ਵਿੱਚ ਵਾਕ-ਇਨ ਕਲੀਨਿਕ ਲੱਭਣ ਦੀ ਕੋਸ਼ੀਸ਼ਕਰੀਏ!</a:t>
            </a:r>
            <a:endParaRPr sz="4000" b="1" dirty="0">
              <a:solidFill>
                <a:schemeClr val="tx1"/>
              </a:solidFill>
              <a:latin typeface="Lora"/>
              <a:ea typeface="Lora"/>
              <a:cs typeface="Lora"/>
              <a:sym typeface="Lora"/>
            </a:endParaRPr>
          </a:p>
          <a:p>
            <a:pPr marL="0" marR="0" lvl="0" indent="0" algn="l" rtl="0">
              <a:lnSpc>
                <a:spcPct val="139970"/>
              </a:lnSpc>
              <a:spcBef>
                <a:spcPts val="0"/>
              </a:spcBef>
              <a:spcAft>
                <a:spcPts val="0"/>
              </a:spcAft>
              <a:buNone/>
            </a:pPr>
            <a:endParaRPr sz="3100" dirty="0">
              <a:solidFill>
                <a:srgbClr val="434343"/>
              </a:solidFill>
              <a:latin typeface="Lora"/>
              <a:ea typeface="Lora"/>
              <a:cs typeface="Lora"/>
              <a:sym typeface="Lora"/>
            </a:endParaRPr>
          </a:p>
          <a:p>
            <a:pPr marL="0" lvl="0" indent="0" algn="l" rtl="0">
              <a:lnSpc>
                <a:spcPct val="139970"/>
              </a:lnSpc>
              <a:spcBef>
                <a:spcPts val="0"/>
              </a:spcBef>
              <a:spcAft>
                <a:spcPts val="0"/>
              </a:spcAft>
              <a:buNone/>
            </a:pPr>
            <a:endParaRPr sz="2250" dirty="0">
              <a:solidFill>
                <a:srgbClr val="434343"/>
              </a:solidFill>
            </a:endParaRPr>
          </a:p>
          <a:p>
            <a:pPr marL="0" lvl="0" indent="0" algn="l" rtl="0">
              <a:lnSpc>
                <a:spcPct val="139970"/>
              </a:lnSpc>
              <a:spcBef>
                <a:spcPts val="0"/>
              </a:spcBef>
              <a:spcAft>
                <a:spcPts val="0"/>
              </a:spcAft>
              <a:buNone/>
            </a:pPr>
            <a:endParaRPr sz="2250" dirty="0">
              <a:solidFill>
                <a:srgbClr val="434343"/>
              </a:solidFill>
            </a:endParaRPr>
          </a:p>
        </p:txBody>
      </p:sp>
      <p:graphicFrame>
        <p:nvGraphicFramePr>
          <p:cNvPr id="4" name="Table 3">
            <a:extLst>
              <a:ext uri="{FF2B5EF4-FFF2-40B4-BE49-F238E27FC236}">
                <a16:creationId xmlns:a16="http://schemas.microsoft.com/office/drawing/2014/main" id="{EC9CFEB9-D22A-904B-B1AA-64E54CE305B1}"/>
              </a:ext>
            </a:extLst>
          </p:cNvPr>
          <p:cNvGraphicFramePr>
            <a:graphicFrameLocks noGrp="1"/>
          </p:cNvGraphicFramePr>
          <p:nvPr>
            <p:extLst>
              <p:ext uri="{D42A27DB-BD31-4B8C-83A1-F6EECF244321}">
                <p14:modId xmlns:p14="http://schemas.microsoft.com/office/powerpoint/2010/main" val="3006710017"/>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ਕੀ ਹੈ?</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1" i="0" u="none" baseline="0">
                          <a:solidFill>
                            <a:schemeClr val="bg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ਤੱਕ ਪਹੁੰਚ ਕਿਵੇਂ ਕਰਨੀ ਹੈ</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ਤੁਹਾਡੀ ਨਿੱਜਤਾ ਦੀ ਰੱਖਿਆ ਕਰਨਾ</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5" name="Google Shape;235;p22">
            <a:extLst>
              <a:ext uri="{FF2B5EF4-FFF2-40B4-BE49-F238E27FC236}">
                <a16:creationId xmlns:a16="http://schemas.microsoft.com/office/drawing/2014/main" id="{B4D9B9CC-D565-4BBF-A3F5-ECFC27264A21}"/>
              </a:ext>
            </a:extLst>
          </p:cNvPr>
          <p:cNvSpPr txBox="1"/>
          <p:nvPr/>
        </p:nvSpPr>
        <p:spPr>
          <a:xfrm>
            <a:off x="1030823" y="727214"/>
            <a:ext cx="16742864" cy="1069800"/>
          </a:xfrm>
          <a:prstGeom prst="rect">
            <a:avLst/>
          </a:prstGeom>
          <a:noFill/>
          <a:ln>
            <a:noFill/>
          </a:ln>
        </p:spPr>
        <p:txBody>
          <a:bodyPr spcFirstLastPara="1" wrap="square" lIns="0" tIns="0" rIns="0" bIns="0" anchor="t" anchorCtr="0">
            <a:noAutofit/>
          </a:bodyPr>
          <a:lstStyle/>
          <a:p>
            <a:pPr lvl="0" algn="l" rtl="0">
              <a:lnSpc>
                <a:spcPct val="110000"/>
              </a:lnSpc>
            </a:pPr>
            <a:r>
              <a:rPr lang="pa" sz="7200" b="0" i="0" u="none" baseline="0">
                <a:solidFill>
                  <a:srgbClr val="034092"/>
                </a:solidFill>
                <a:latin typeface="Lora"/>
                <a:ea typeface="Lora"/>
                <a:cs typeface="Lora"/>
                <a:sym typeface="Lora"/>
              </a:rPr>
              <a:t>ਵਾਕ-ਇਨ ਕਲੀਨਿਕ</a:t>
            </a:r>
          </a:p>
        </p:txBody>
      </p:sp>
    </p:spTree>
    <p:extLst>
      <p:ext uri="{BB962C8B-B14F-4D97-AF65-F5344CB8AC3E}">
        <p14:creationId xmlns:p14="http://schemas.microsoft.com/office/powerpoint/2010/main" val="458196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055F87D-93D4-1144-833E-26FB2BAA1174}"/>
              </a:ext>
            </a:extLst>
          </p:cNvPr>
          <p:cNvGraphicFramePr>
            <a:graphicFrameLocks noGrp="1"/>
          </p:cNvGraphicFramePr>
          <p:nvPr>
            <p:extLst>
              <p:ext uri="{D42A27DB-BD31-4B8C-83A1-F6EECF244321}">
                <p14:modId xmlns:p14="http://schemas.microsoft.com/office/powerpoint/2010/main" val="3721012835"/>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ਕੀ ਹੈ?</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1" i="0" u="none" baseline="0">
                          <a:solidFill>
                            <a:schemeClr val="bg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ਤੱਕ ਪਹੁੰਚ ਕਿਵੇਂ ਕਰਨੀ ਹੈ</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ਤੁਹਾਡੀ ਨਿੱਜਤਾ ਦੀ ਰੱਖਿਆ ਕਰਨਾ</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8" name="Google Shape;271;p24">
            <a:extLst>
              <a:ext uri="{FF2B5EF4-FFF2-40B4-BE49-F238E27FC236}">
                <a16:creationId xmlns:a16="http://schemas.microsoft.com/office/drawing/2014/main" id="{27DDFD1F-2919-4997-96F5-7B5224B7C349}"/>
              </a:ext>
            </a:extLst>
          </p:cNvPr>
          <p:cNvSpPr txBox="1"/>
          <p:nvPr/>
        </p:nvSpPr>
        <p:spPr>
          <a:xfrm>
            <a:off x="1506030" y="1061206"/>
            <a:ext cx="15120442" cy="956271"/>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40011"/>
              </a:lnSpc>
              <a:spcBef>
                <a:spcPts val="0"/>
              </a:spcBef>
              <a:spcAft>
                <a:spcPts val="0"/>
              </a:spcAft>
              <a:buClr>
                <a:srgbClr val="000000"/>
              </a:buClr>
              <a:buSzTx/>
              <a:buFont typeface="Arial"/>
              <a:buNone/>
              <a:tabLst/>
              <a:defRPr/>
            </a:pPr>
            <a:r>
              <a:rPr kumimoji="0" lang="pa" sz="7000" b="1" i="0" u="none" strike="noStrike" kern="0" cap="none" spc="0" normalizeH="0" baseline="0" dirty="0">
                <a:ln>
                  <a:noFill/>
                </a:ln>
                <a:solidFill>
                  <a:srgbClr val="FFFFFF"/>
                </a:solidFill>
                <a:effectLst/>
                <a:uLnTx/>
                <a:uFillTx/>
                <a:latin typeface="Arial"/>
                <a:ea typeface="Lora"/>
                <a:cs typeface="Lora"/>
                <a:sym typeface="Lora"/>
              </a:rPr>
              <a:t>ਵਰਚੁਅਲ ਦੇਖਭਾਲ ਤੱਕ ਪਹੁੰਚ ਕਿਵੇਂ ਕਰਨੀ ਹੈ:</a:t>
            </a:r>
          </a:p>
          <a:p>
            <a:pPr lvl="0" algn="l" rtl="0">
              <a:lnSpc>
                <a:spcPct val="140011"/>
              </a:lnSpc>
            </a:pPr>
            <a:r>
              <a:rPr lang="pa" sz="4800" b="1" i="0" u="none" baseline="0" dirty="0">
                <a:latin typeface="Lora"/>
                <a:ea typeface="Lora"/>
                <a:cs typeface="Lora"/>
                <a:sym typeface="Lora"/>
              </a:rPr>
              <a:t>ਬ੍ਰਿਟਿਸ਼ ਕੋਲੰਬੀਆ ਸਿਹਤ ਸੰਭਾਲ ਡਾਇਰੈਕਟਰੀ </a:t>
            </a:r>
            <a:br>
              <a:rPr lang="pa" sz="4800" b="1" dirty="0">
                <a:ea typeface="Lora"/>
                <a:cs typeface="Lora"/>
                <a:sym typeface="Lora"/>
              </a:rPr>
            </a:br>
            <a:endParaRPr lang="pa" sz="4800" b="1" dirty="0">
              <a:ea typeface="Lora"/>
              <a:cs typeface="Lora"/>
              <a:sym typeface="Lora"/>
            </a:endParaRPr>
          </a:p>
        </p:txBody>
      </p:sp>
      <p:pic>
        <p:nvPicPr>
          <p:cNvPr id="2" name="Picture 1">
            <a:extLst>
              <a:ext uri="{FF2B5EF4-FFF2-40B4-BE49-F238E27FC236}">
                <a16:creationId xmlns:a16="http://schemas.microsoft.com/office/drawing/2014/main" id="{54D7F5F1-4F68-4016-9445-8F05196AF359}"/>
              </a:ext>
            </a:extLst>
          </p:cNvPr>
          <p:cNvPicPr>
            <a:picLocks noChangeAspect="1"/>
          </p:cNvPicPr>
          <p:nvPr/>
        </p:nvPicPr>
        <p:blipFill>
          <a:blip r:embed="rId3"/>
          <a:stretch>
            <a:fillRect/>
          </a:stretch>
        </p:blipFill>
        <p:spPr>
          <a:xfrm>
            <a:off x="4620210" y="4985896"/>
            <a:ext cx="9047579" cy="2114780"/>
          </a:xfrm>
          <a:prstGeom prst="rect">
            <a:avLst/>
          </a:prstGeom>
        </p:spPr>
      </p:pic>
    </p:spTree>
    <p:extLst>
      <p:ext uri="{BB962C8B-B14F-4D97-AF65-F5344CB8AC3E}">
        <p14:creationId xmlns:p14="http://schemas.microsoft.com/office/powerpoint/2010/main" val="1158007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6" name="Google Shape;311;p27">
            <a:extLst>
              <a:ext uri="{FF2B5EF4-FFF2-40B4-BE49-F238E27FC236}">
                <a16:creationId xmlns:a16="http://schemas.microsoft.com/office/drawing/2014/main" id="{D52A434A-760E-AC44-A7EC-E0DF576B55ED}"/>
              </a:ext>
            </a:extLst>
          </p:cNvPr>
          <p:cNvSpPr txBox="1"/>
          <p:nvPr/>
        </p:nvSpPr>
        <p:spPr>
          <a:xfrm>
            <a:off x="906946" y="1857685"/>
            <a:ext cx="16474106" cy="2519852"/>
          </a:xfrm>
          <a:prstGeom prst="rect">
            <a:avLst/>
          </a:prstGeom>
          <a:noFill/>
          <a:ln>
            <a:noFill/>
          </a:ln>
        </p:spPr>
        <p:txBody>
          <a:bodyPr spcFirstLastPara="1" wrap="square" lIns="0" tIns="0" rIns="0" bIns="0" anchor="t" anchorCtr="0">
            <a:noAutofit/>
          </a:bodyPr>
          <a:lstStyle/>
          <a:p>
            <a:pPr marL="0" marR="0" lvl="0" indent="0" algn="just" rtl="0">
              <a:lnSpc>
                <a:spcPct val="139970"/>
              </a:lnSpc>
              <a:spcBef>
                <a:spcPts val="1600"/>
              </a:spcBef>
              <a:spcAft>
                <a:spcPts val="0"/>
              </a:spcAft>
              <a:buNone/>
            </a:pPr>
            <a:endParaRPr sz="3000" dirty="0">
              <a:solidFill>
                <a:srgbClr val="034092"/>
              </a:solidFill>
              <a:latin typeface="Lora"/>
              <a:ea typeface="Lora"/>
              <a:cs typeface="Lora"/>
              <a:sym typeface="Lora"/>
            </a:endParaRPr>
          </a:p>
        </p:txBody>
      </p:sp>
      <p:graphicFrame>
        <p:nvGraphicFramePr>
          <p:cNvPr id="4" name="Table 3">
            <a:extLst>
              <a:ext uri="{FF2B5EF4-FFF2-40B4-BE49-F238E27FC236}">
                <a16:creationId xmlns:a16="http://schemas.microsoft.com/office/drawing/2014/main" id="{25AF1B55-6185-4440-9A01-C406CBB3FB1A}"/>
              </a:ext>
            </a:extLst>
          </p:cNvPr>
          <p:cNvGraphicFramePr>
            <a:graphicFrameLocks noGrp="1"/>
          </p:cNvGraphicFramePr>
          <p:nvPr>
            <p:extLst>
              <p:ext uri="{D42A27DB-BD31-4B8C-83A1-F6EECF244321}">
                <p14:modId xmlns:p14="http://schemas.microsoft.com/office/powerpoint/2010/main" val="559219655"/>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ਕੀ ਹੈ?</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1" i="0" u="none" baseline="0">
                          <a:solidFill>
                            <a:schemeClr val="bg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ਤੱਕ ਪਹੁੰਚ ਕਿਵੇਂ ਕਰਨੀ ਹੈ</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ਤੁਹਾਡੀ ਨਿੱਜਤਾ ਦੀ ਰੱਖਿਆ ਕਰਨਾ</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5" name="TextBox 4">
            <a:extLst>
              <a:ext uri="{FF2B5EF4-FFF2-40B4-BE49-F238E27FC236}">
                <a16:creationId xmlns:a16="http://schemas.microsoft.com/office/drawing/2014/main" id="{DF58FF6E-AB43-5545-8667-49E5F12FD9BA}"/>
              </a:ext>
            </a:extLst>
          </p:cNvPr>
          <p:cNvSpPr txBox="1"/>
          <p:nvPr/>
        </p:nvSpPr>
        <p:spPr>
          <a:xfrm>
            <a:off x="1030822" y="2390153"/>
            <a:ext cx="16474105" cy="1923604"/>
          </a:xfrm>
          <a:prstGeom prst="rect">
            <a:avLst/>
          </a:prstGeom>
          <a:noFill/>
        </p:spPr>
        <p:txBody>
          <a:bodyPr wrap="square" rtlCol="0">
            <a:spAutoFit/>
          </a:bodyPr>
          <a:lstStyle/>
          <a:p>
            <a:pPr marL="742950" indent="-742950" algn="l" rtl="0">
              <a:spcAft>
                <a:spcPts val="1200"/>
              </a:spcAft>
              <a:buClr>
                <a:schemeClr val="bg2"/>
              </a:buClr>
              <a:buAutoNum type="arabicPeriod"/>
            </a:pPr>
            <a:r>
              <a:rPr lang="pa" sz="3300" b="0" i="0" u="none" baseline="0">
                <a:solidFill>
                  <a:schemeClr val="bg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ਆਪਣੇ ਬ੍ਰਾਊਜ਼ਰ ਦੀ ਵਰਤੋਂ ਕਰਦੇ ਹੋਏ ਇੰਟਰਨੈਟ 'ਤੇ ਜਾਓ।</a:t>
            </a:r>
          </a:p>
          <a:p>
            <a:pPr marL="742950" indent="-742950" algn="l" rtl="0">
              <a:spcAft>
                <a:spcPts val="1200"/>
              </a:spcAft>
              <a:buClr>
                <a:schemeClr val="bg2"/>
              </a:buClr>
              <a:buAutoNum type="arabicPeriod"/>
            </a:pPr>
            <a:r>
              <a:rPr lang="pa" sz="3300" b="0" i="0" u="none" baseline="0">
                <a:solidFill>
                  <a:schemeClr val="bg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ਸਰਚ ਬਾਰ ਵਿੱਚ “ਹੈਲਥਲਿੰਕ ਬੀ.ਸੀ. ਸੇਵਾਵਾਂ ਲੱਭੋ" ਟਾਈਪ ਕਰੋ।</a:t>
            </a:r>
          </a:p>
          <a:p>
            <a:pPr marL="742950" indent="-742950" algn="l" rtl="0">
              <a:buClr>
                <a:schemeClr val="bg2"/>
              </a:buClr>
              <a:buAutoNum type="arabicPeriod"/>
            </a:pPr>
            <a:r>
              <a:rPr lang="pa" sz="3300" b="0" i="0" u="none" baseline="0">
                <a:solidFill>
                  <a:schemeClr val="bg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"ਗੂਗਲ ਖੋਜ" 'ਤੇ ਕਲਿੱਕ ਕਰੋ।</a:t>
            </a:r>
          </a:p>
        </p:txBody>
      </p:sp>
      <p:pic>
        <p:nvPicPr>
          <p:cNvPr id="2" name="Picture 1">
            <a:extLst>
              <a:ext uri="{FF2B5EF4-FFF2-40B4-BE49-F238E27FC236}">
                <a16:creationId xmlns:a16="http://schemas.microsoft.com/office/drawing/2014/main" id="{77D22AE2-BC1F-46DF-8D9E-9E2CE94D8D0B}"/>
              </a:ext>
            </a:extLst>
          </p:cNvPr>
          <p:cNvPicPr>
            <a:picLocks noChangeAspect="1"/>
          </p:cNvPicPr>
          <p:nvPr/>
        </p:nvPicPr>
        <p:blipFill>
          <a:blip r:embed="rId3"/>
          <a:stretch>
            <a:fillRect/>
          </a:stretch>
        </p:blipFill>
        <p:spPr>
          <a:xfrm>
            <a:off x="3822517" y="4720118"/>
            <a:ext cx="10642963" cy="4227111"/>
          </a:xfrm>
          <a:prstGeom prst="rect">
            <a:avLst/>
          </a:prstGeom>
          <a:ln>
            <a:solidFill>
              <a:schemeClr val="tx1">
                <a:lumMod val="85000"/>
                <a:lumOff val="15000"/>
              </a:schemeClr>
            </a:solidFill>
          </a:ln>
        </p:spPr>
      </p:pic>
      <p:sp>
        <p:nvSpPr>
          <p:cNvPr id="12" name="Oval 11">
            <a:extLst>
              <a:ext uri="{FF2B5EF4-FFF2-40B4-BE49-F238E27FC236}">
                <a16:creationId xmlns:a16="http://schemas.microsoft.com/office/drawing/2014/main" id="{13A2806E-4638-496D-88BC-7FCA6F4A0568}"/>
              </a:ext>
            </a:extLst>
          </p:cNvPr>
          <p:cNvSpPr/>
          <p:nvPr/>
        </p:nvSpPr>
        <p:spPr>
          <a:xfrm>
            <a:off x="6725264" y="7989423"/>
            <a:ext cx="2566563" cy="829836"/>
          </a:xfrm>
          <a:prstGeom prst="ellipse">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a"/>
          </a:p>
        </p:txBody>
      </p:sp>
      <p:sp>
        <p:nvSpPr>
          <p:cNvPr id="17" name="Arrow: Right 16">
            <a:extLst>
              <a:ext uri="{FF2B5EF4-FFF2-40B4-BE49-F238E27FC236}">
                <a16:creationId xmlns:a16="http://schemas.microsoft.com/office/drawing/2014/main" id="{8DE2FCCD-A707-40D1-ACE7-88B2E621F32C}"/>
              </a:ext>
            </a:extLst>
          </p:cNvPr>
          <p:cNvSpPr/>
          <p:nvPr/>
        </p:nvSpPr>
        <p:spPr>
          <a:xfrm rot="1750557">
            <a:off x="1939329" y="5857335"/>
            <a:ext cx="3532897" cy="468260"/>
          </a:xfrm>
          <a:prstGeom prst="righ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a"/>
          </a:p>
        </p:txBody>
      </p:sp>
      <p:sp>
        <p:nvSpPr>
          <p:cNvPr id="18" name="Arrow: Right 17">
            <a:extLst>
              <a:ext uri="{FF2B5EF4-FFF2-40B4-BE49-F238E27FC236}">
                <a16:creationId xmlns:a16="http://schemas.microsoft.com/office/drawing/2014/main" id="{E96C3E34-1A89-4ECA-807C-33CA8DFE451B}"/>
              </a:ext>
            </a:extLst>
          </p:cNvPr>
          <p:cNvSpPr/>
          <p:nvPr/>
        </p:nvSpPr>
        <p:spPr>
          <a:xfrm>
            <a:off x="3038166" y="8195185"/>
            <a:ext cx="3532897" cy="468260"/>
          </a:xfrm>
          <a:prstGeom prst="righ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a"/>
          </a:p>
        </p:txBody>
      </p:sp>
      <p:sp>
        <p:nvSpPr>
          <p:cNvPr id="20" name="Google Shape;235;p22">
            <a:extLst>
              <a:ext uri="{FF2B5EF4-FFF2-40B4-BE49-F238E27FC236}">
                <a16:creationId xmlns:a16="http://schemas.microsoft.com/office/drawing/2014/main" id="{DB4433AA-3515-4DF3-BD7C-59BC11839DC0}"/>
              </a:ext>
            </a:extLst>
          </p:cNvPr>
          <p:cNvSpPr txBox="1"/>
          <p:nvPr/>
        </p:nvSpPr>
        <p:spPr>
          <a:xfrm>
            <a:off x="1030823" y="727214"/>
            <a:ext cx="16742864" cy="1069800"/>
          </a:xfrm>
          <a:prstGeom prst="rect">
            <a:avLst/>
          </a:prstGeom>
          <a:noFill/>
          <a:ln>
            <a:noFill/>
          </a:ln>
        </p:spPr>
        <p:txBody>
          <a:bodyPr spcFirstLastPara="1" wrap="square" lIns="0" tIns="0" rIns="0" bIns="0" anchor="t" anchorCtr="0">
            <a:noAutofit/>
          </a:bodyPr>
          <a:lstStyle/>
          <a:p>
            <a:pPr lvl="0" algn="l" rtl="0">
              <a:lnSpc>
                <a:spcPct val="110000"/>
              </a:lnSpc>
            </a:pPr>
            <a:r>
              <a:rPr lang="pa" sz="7200" b="0" i="0" u="none" baseline="0">
                <a:solidFill>
                  <a:srgbClr val="034092"/>
                </a:solidFill>
                <a:latin typeface="Lora"/>
                <a:ea typeface="Lora"/>
                <a:cs typeface="Lora"/>
                <a:sym typeface="Lora"/>
              </a:rPr>
              <a:t>ਬ੍ਰਿਟਿਸ਼ ਕੋਲੰਬੀਆ ਸਿਹਤ ਸੰਭਾਲ ਡਾਇਰੈਕਟਰੀ</a:t>
            </a:r>
          </a:p>
        </p:txBody>
      </p:sp>
    </p:spTree>
    <p:extLst>
      <p:ext uri="{BB962C8B-B14F-4D97-AF65-F5344CB8AC3E}">
        <p14:creationId xmlns:p14="http://schemas.microsoft.com/office/powerpoint/2010/main" val="3160365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5AF1B55-6185-4440-9A01-C406CBB3FB1A}"/>
              </a:ext>
            </a:extLst>
          </p:cNvPr>
          <p:cNvGraphicFramePr>
            <a:graphicFrameLocks noGrp="1"/>
          </p:cNvGraphicFramePr>
          <p:nvPr>
            <p:extLst>
              <p:ext uri="{D42A27DB-BD31-4B8C-83A1-F6EECF244321}">
                <p14:modId xmlns:p14="http://schemas.microsoft.com/office/powerpoint/2010/main" val="1899539821"/>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ਕੀ ਹੈ?</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1" i="0" u="none" baseline="0">
                          <a:solidFill>
                            <a:schemeClr val="bg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ਤੱਕ ਪਹੁੰਚ ਕਿਵੇਂ ਕਰਨੀ ਹੈ</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ਤੁਹਾਡੀ ਨਿੱਜਤਾ ਦੀ ਰੱਖਿਆ ਕਰਨਾ</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5" name="TextBox 4">
            <a:extLst>
              <a:ext uri="{FF2B5EF4-FFF2-40B4-BE49-F238E27FC236}">
                <a16:creationId xmlns:a16="http://schemas.microsoft.com/office/drawing/2014/main" id="{DF58FF6E-AB43-5545-8667-49E5F12FD9BA}"/>
              </a:ext>
            </a:extLst>
          </p:cNvPr>
          <p:cNvSpPr txBox="1"/>
          <p:nvPr/>
        </p:nvSpPr>
        <p:spPr>
          <a:xfrm>
            <a:off x="1030823" y="2317384"/>
            <a:ext cx="13881109" cy="646331"/>
          </a:xfrm>
          <a:prstGeom prst="rect">
            <a:avLst/>
          </a:prstGeom>
          <a:noFill/>
        </p:spPr>
        <p:txBody>
          <a:bodyPr wrap="square" rtlCol="0">
            <a:spAutoFit/>
          </a:bodyPr>
          <a:lstStyle/>
          <a:p>
            <a:pPr algn="l" rtl="0"/>
            <a:r>
              <a:rPr lang="pa" sz="3600" b="0" i="0" u="none" baseline="0">
                <a:solidFill>
                  <a:srgbClr val="00336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4. "ਸੇਵਾਵਾਂ ਲੱਭੋ | ਹੈਲਥਲਿੰਕ ਬੀਸੀ" 'ਤੇ ਕਲਿੱਕ ਕਰੋ</a:t>
            </a:r>
          </a:p>
        </p:txBody>
      </p:sp>
      <p:pic>
        <p:nvPicPr>
          <p:cNvPr id="3" name="Picture 2">
            <a:extLst>
              <a:ext uri="{FF2B5EF4-FFF2-40B4-BE49-F238E27FC236}">
                <a16:creationId xmlns:a16="http://schemas.microsoft.com/office/drawing/2014/main" id="{862752F6-DE81-42C9-90D8-FAEFB0D2D1C0}"/>
              </a:ext>
            </a:extLst>
          </p:cNvPr>
          <p:cNvPicPr>
            <a:picLocks noChangeAspect="1"/>
          </p:cNvPicPr>
          <p:nvPr/>
        </p:nvPicPr>
        <p:blipFill>
          <a:blip r:embed="rId3"/>
          <a:stretch>
            <a:fillRect/>
          </a:stretch>
        </p:blipFill>
        <p:spPr>
          <a:xfrm>
            <a:off x="3565019" y="3504146"/>
            <a:ext cx="11157960" cy="5428551"/>
          </a:xfrm>
          <a:prstGeom prst="rect">
            <a:avLst/>
          </a:prstGeom>
          <a:ln>
            <a:solidFill>
              <a:schemeClr val="tx1">
                <a:lumMod val="75000"/>
                <a:lumOff val="25000"/>
              </a:schemeClr>
            </a:solidFill>
          </a:ln>
        </p:spPr>
      </p:pic>
      <p:sp>
        <p:nvSpPr>
          <p:cNvPr id="8" name="Arrow: Right 7">
            <a:extLst>
              <a:ext uri="{FF2B5EF4-FFF2-40B4-BE49-F238E27FC236}">
                <a16:creationId xmlns:a16="http://schemas.microsoft.com/office/drawing/2014/main" id="{7B638F0F-C2CF-4714-B2D9-2F35CF2A8DB5}"/>
              </a:ext>
            </a:extLst>
          </p:cNvPr>
          <p:cNvSpPr/>
          <p:nvPr/>
        </p:nvSpPr>
        <p:spPr>
          <a:xfrm>
            <a:off x="2050026" y="5925300"/>
            <a:ext cx="3532897" cy="468260"/>
          </a:xfrm>
          <a:prstGeom prst="righ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a"/>
          </a:p>
        </p:txBody>
      </p:sp>
      <p:sp>
        <p:nvSpPr>
          <p:cNvPr id="13" name="Google Shape;235;p22">
            <a:extLst>
              <a:ext uri="{FF2B5EF4-FFF2-40B4-BE49-F238E27FC236}">
                <a16:creationId xmlns:a16="http://schemas.microsoft.com/office/drawing/2014/main" id="{830C650F-398D-41EB-9402-1A006B5D9C11}"/>
              </a:ext>
            </a:extLst>
          </p:cNvPr>
          <p:cNvSpPr txBox="1"/>
          <p:nvPr/>
        </p:nvSpPr>
        <p:spPr>
          <a:xfrm>
            <a:off x="1030823" y="727214"/>
            <a:ext cx="16742864" cy="1069800"/>
          </a:xfrm>
          <a:prstGeom prst="rect">
            <a:avLst/>
          </a:prstGeom>
          <a:noFill/>
          <a:ln>
            <a:noFill/>
          </a:ln>
        </p:spPr>
        <p:txBody>
          <a:bodyPr spcFirstLastPara="1" wrap="square" lIns="0" tIns="0" rIns="0" bIns="0" anchor="t" anchorCtr="0">
            <a:noAutofit/>
          </a:bodyPr>
          <a:lstStyle/>
          <a:p>
            <a:pPr lvl="0" algn="l" rtl="0">
              <a:lnSpc>
                <a:spcPct val="110000"/>
              </a:lnSpc>
            </a:pPr>
            <a:r>
              <a:rPr lang="pa" sz="7200" b="0" i="0" u="none" baseline="0">
                <a:solidFill>
                  <a:srgbClr val="034092"/>
                </a:solidFill>
                <a:latin typeface="Lora"/>
                <a:ea typeface="Lora"/>
                <a:cs typeface="Lora"/>
                <a:sym typeface="Lora"/>
              </a:rPr>
              <a:t>ਹੈਲਥਲਿੰਕ ਬੀ.ਸੀ. ਡਾਇਰੈਕਟਰੀ</a:t>
            </a:r>
          </a:p>
        </p:txBody>
      </p:sp>
    </p:spTree>
    <p:extLst>
      <p:ext uri="{BB962C8B-B14F-4D97-AF65-F5344CB8AC3E}">
        <p14:creationId xmlns:p14="http://schemas.microsoft.com/office/powerpoint/2010/main" val="1631896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5AF1B55-6185-4440-9A01-C406CBB3FB1A}"/>
              </a:ext>
            </a:extLst>
          </p:cNvPr>
          <p:cNvGraphicFramePr>
            <a:graphicFrameLocks noGrp="1"/>
          </p:cNvGraphicFramePr>
          <p:nvPr>
            <p:extLst>
              <p:ext uri="{D42A27DB-BD31-4B8C-83A1-F6EECF244321}">
                <p14:modId xmlns:p14="http://schemas.microsoft.com/office/powerpoint/2010/main" val="2845307451"/>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ਕੀ ਹੈ?</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1" i="0" u="none" baseline="0">
                          <a:solidFill>
                            <a:schemeClr val="bg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ਤੱਕ ਪਹੁੰਚ ਕਿਵੇਂ ਕਰਨੀ ਹੈ</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ਤੁਹਾਡੀ ਨਿੱਜਤਾ ਦੀ ਰੱਖਿਆ ਕਰਨਾ</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5" name="TextBox 4">
            <a:extLst>
              <a:ext uri="{FF2B5EF4-FFF2-40B4-BE49-F238E27FC236}">
                <a16:creationId xmlns:a16="http://schemas.microsoft.com/office/drawing/2014/main" id="{DF58FF6E-AB43-5545-8667-49E5F12FD9BA}"/>
              </a:ext>
            </a:extLst>
          </p:cNvPr>
          <p:cNvSpPr txBox="1"/>
          <p:nvPr/>
        </p:nvSpPr>
        <p:spPr>
          <a:xfrm>
            <a:off x="432130" y="2260533"/>
            <a:ext cx="16194341" cy="2062103"/>
          </a:xfrm>
          <a:prstGeom prst="rect">
            <a:avLst/>
          </a:prstGeom>
          <a:noFill/>
        </p:spPr>
        <p:txBody>
          <a:bodyPr wrap="square" rtlCol="0">
            <a:spAutoFit/>
          </a:bodyPr>
          <a:lstStyle/>
          <a:p>
            <a:pPr marL="523875" lvl="1" algn="l" rtl="0">
              <a:spcAft>
                <a:spcPts val="1200"/>
              </a:spcAft>
              <a:buClr>
                <a:schemeClr val="dk1"/>
              </a:buClr>
              <a:buSzPct val="110000"/>
            </a:pPr>
            <a:r>
              <a:rPr lang="pa" sz="3600" b="0" i="0" u="none" baseline="0" dirty="0">
                <a:solidFill>
                  <a:schemeClr val="bg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5. ਤੁਹਾਡੇ ਲਈ ਲੋੜੀਂਦੀ ਸਹੂਲਤ ਦੀ ਕਿਸਮ ਦਾਖਲ ਕਰੋ (ਵਾਕ ਇਨ ਕਲੀਨਿਕ, ਹਸਪਤਾਲ, ਆਦਿ)।</a:t>
            </a:r>
          </a:p>
          <a:p>
            <a:pPr marL="523875" lvl="1" algn="l" rtl="0">
              <a:spcAft>
                <a:spcPts val="1200"/>
              </a:spcAft>
              <a:buClr>
                <a:srgbClr val="434343"/>
              </a:buClr>
              <a:buSzPct val="110000"/>
            </a:pPr>
            <a:r>
              <a:rPr lang="pa" sz="3600" b="0" i="0" u="none" baseline="0" dirty="0">
                <a:solidFill>
                  <a:schemeClr val="bg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6. ਆਪਣਾ ਖੇਤਰ ਅਤੇ ਸ਼ਹਿਰ ਦੀ ਚੋਣ ਕਰੋ। ਡਾਕ ਕੋਡ ਵਿਕਲਪਕ ਹੈ।</a:t>
            </a:r>
          </a:p>
          <a:p>
            <a:pPr marL="523875" lvl="1" algn="l" rtl="0">
              <a:spcAft>
                <a:spcPts val="1200"/>
              </a:spcAft>
              <a:buClr>
                <a:srgbClr val="434343"/>
              </a:buClr>
              <a:buSzPct val="110000"/>
            </a:pPr>
            <a:r>
              <a:rPr lang="pa" sz="3600" b="0" i="0" u="none" baseline="0" dirty="0">
                <a:solidFill>
                  <a:schemeClr val="bg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7. "ਖੋਜ" 'ਤੇ ਕਲਿੱਕ ਕਰੋ।</a:t>
            </a:r>
          </a:p>
        </p:txBody>
      </p:sp>
      <p:pic>
        <p:nvPicPr>
          <p:cNvPr id="8" name="Picture 7">
            <a:extLst>
              <a:ext uri="{FF2B5EF4-FFF2-40B4-BE49-F238E27FC236}">
                <a16:creationId xmlns:a16="http://schemas.microsoft.com/office/drawing/2014/main" id="{85C5754C-5D8E-4C2A-94E0-40919D11F27C}"/>
              </a:ext>
            </a:extLst>
          </p:cNvPr>
          <p:cNvPicPr>
            <a:picLocks noChangeAspect="1"/>
          </p:cNvPicPr>
          <p:nvPr/>
        </p:nvPicPr>
        <p:blipFill>
          <a:blip r:embed="rId3"/>
          <a:stretch>
            <a:fillRect/>
          </a:stretch>
        </p:blipFill>
        <p:spPr>
          <a:xfrm>
            <a:off x="1030823" y="4827229"/>
            <a:ext cx="15756549" cy="3867690"/>
          </a:xfrm>
          <a:prstGeom prst="rect">
            <a:avLst/>
          </a:prstGeom>
          <a:ln>
            <a:solidFill>
              <a:schemeClr val="tx1">
                <a:lumMod val="75000"/>
                <a:lumOff val="25000"/>
              </a:schemeClr>
            </a:solidFill>
          </a:ln>
        </p:spPr>
      </p:pic>
      <p:sp>
        <p:nvSpPr>
          <p:cNvPr id="15" name="Arrow: Right 14">
            <a:extLst>
              <a:ext uri="{FF2B5EF4-FFF2-40B4-BE49-F238E27FC236}">
                <a16:creationId xmlns:a16="http://schemas.microsoft.com/office/drawing/2014/main" id="{A213187B-F042-4C15-AFF0-895B99A5F510}"/>
              </a:ext>
            </a:extLst>
          </p:cNvPr>
          <p:cNvSpPr/>
          <p:nvPr/>
        </p:nvSpPr>
        <p:spPr>
          <a:xfrm>
            <a:off x="2418736" y="7024538"/>
            <a:ext cx="3519357" cy="234130"/>
          </a:xfrm>
          <a:prstGeom prst="righ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a"/>
          </a:p>
        </p:txBody>
      </p:sp>
      <p:sp>
        <p:nvSpPr>
          <p:cNvPr id="17" name="Arrow: Right 16">
            <a:extLst>
              <a:ext uri="{FF2B5EF4-FFF2-40B4-BE49-F238E27FC236}">
                <a16:creationId xmlns:a16="http://schemas.microsoft.com/office/drawing/2014/main" id="{EB163569-ABB2-47AC-B813-D00D2EB82DE7}"/>
              </a:ext>
            </a:extLst>
          </p:cNvPr>
          <p:cNvSpPr/>
          <p:nvPr/>
        </p:nvSpPr>
        <p:spPr>
          <a:xfrm>
            <a:off x="2639962" y="7395290"/>
            <a:ext cx="3519357" cy="234130"/>
          </a:xfrm>
          <a:prstGeom prst="righ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a"/>
          </a:p>
        </p:txBody>
      </p:sp>
      <p:sp>
        <p:nvSpPr>
          <p:cNvPr id="18" name="Arrow: Right 17">
            <a:extLst>
              <a:ext uri="{FF2B5EF4-FFF2-40B4-BE49-F238E27FC236}">
                <a16:creationId xmlns:a16="http://schemas.microsoft.com/office/drawing/2014/main" id="{45A2FFCA-E15A-4F0C-B2FD-27B08578A1EE}"/>
              </a:ext>
            </a:extLst>
          </p:cNvPr>
          <p:cNvSpPr/>
          <p:nvPr/>
        </p:nvSpPr>
        <p:spPr>
          <a:xfrm rot="11335196">
            <a:off x="12564927" y="6101799"/>
            <a:ext cx="2170299" cy="612164"/>
          </a:xfrm>
          <a:prstGeom prst="righ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a"/>
          </a:p>
        </p:txBody>
      </p:sp>
      <p:sp>
        <p:nvSpPr>
          <p:cNvPr id="19" name="Oval 18">
            <a:extLst>
              <a:ext uri="{FF2B5EF4-FFF2-40B4-BE49-F238E27FC236}">
                <a16:creationId xmlns:a16="http://schemas.microsoft.com/office/drawing/2014/main" id="{03391779-B8C2-4256-BC10-7B48CCAAB6F6}"/>
              </a:ext>
            </a:extLst>
          </p:cNvPr>
          <p:cNvSpPr/>
          <p:nvPr/>
        </p:nvSpPr>
        <p:spPr>
          <a:xfrm>
            <a:off x="11041875" y="5723491"/>
            <a:ext cx="1376267" cy="802572"/>
          </a:xfrm>
          <a:prstGeom prst="ellipse">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a"/>
          </a:p>
        </p:txBody>
      </p:sp>
      <p:sp>
        <p:nvSpPr>
          <p:cNvPr id="20" name="Arrow: Right 19">
            <a:extLst>
              <a:ext uri="{FF2B5EF4-FFF2-40B4-BE49-F238E27FC236}">
                <a16:creationId xmlns:a16="http://schemas.microsoft.com/office/drawing/2014/main" id="{BFB7C814-E07C-4256-8161-E63E4E9D28F9}"/>
              </a:ext>
            </a:extLst>
          </p:cNvPr>
          <p:cNvSpPr/>
          <p:nvPr/>
        </p:nvSpPr>
        <p:spPr>
          <a:xfrm>
            <a:off x="1516420" y="6020493"/>
            <a:ext cx="3519357" cy="234130"/>
          </a:xfrm>
          <a:prstGeom prst="righ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a"/>
          </a:p>
        </p:txBody>
      </p:sp>
      <p:sp>
        <p:nvSpPr>
          <p:cNvPr id="21" name="Google Shape;235;p22">
            <a:extLst>
              <a:ext uri="{FF2B5EF4-FFF2-40B4-BE49-F238E27FC236}">
                <a16:creationId xmlns:a16="http://schemas.microsoft.com/office/drawing/2014/main" id="{8E623922-C783-4D0C-AA34-D51C47462796}"/>
              </a:ext>
            </a:extLst>
          </p:cNvPr>
          <p:cNvSpPr txBox="1"/>
          <p:nvPr/>
        </p:nvSpPr>
        <p:spPr>
          <a:xfrm>
            <a:off x="1030823" y="727214"/>
            <a:ext cx="16742864" cy="1069800"/>
          </a:xfrm>
          <a:prstGeom prst="rect">
            <a:avLst/>
          </a:prstGeom>
          <a:noFill/>
          <a:ln>
            <a:noFill/>
          </a:ln>
        </p:spPr>
        <p:txBody>
          <a:bodyPr spcFirstLastPara="1" wrap="square" lIns="0" tIns="0" rIns="0" bIns="0" anchor="t" anchorCtr="0">
            <a:noAutofit/>
          </a:bodyPr>
          <a:lstStyle/>
          <a:p>
            <a:pPr lvl="0" algn="l" rtl="0">
              <a:lnSpc>
                <a:spcPct val="110000"/>
              </a:lnSpc>
            </a:pPr>
            <a:r>
              <a:rPr lang="pa" sz="7200" b="0" i="0" u="none" baseline="0">
                <a:solidFill>
                  <a:srgbClr val="034092"/>
                </a:solidFill>
                <a:latin typeface="Lora"/>
                <a:ea typeface="Lora"/>
                <a:cs typeface="Lora"/>
                <a:sym typeface="Lora"/>
              </a:rPr>
              <a:t>ਹੈਲਥਲਿੰਕ ਬੀ.ਸੀ. ਡਾਇਰੈਕਟਰੀ</a:t>
            </a:r>
          </a:p>
        </p:txBody>
      </p:sp>
    </p:spTree>
    <p:extLst>
      <p:ext uri="{BB962C8B-B14F-4D97-AF65-F5344CB8AC3E}">
        <p14:creationId xmlns:p14="http://schemas.microsoft.com/office/powerpoint/2010/main" val="3361376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5AF1B55-6185-4440-9A01-C406CBB3FB1A}"/>
              </a:ext>
            </a:extLst>
          </p:cNvPr>
          <p:cNvGraphicFramePr>
            <a:graphicFrameLocks noGrp="1"/>
          </p:cNvGraphicFramePr>
          <p:nvPr>
            <p:extLst>
              <p:ext uri="{D42A27DB-BD31-4B8C-83A1-F6EECF244321}">
                <p14:modId xmlns:p14="http://schemas.microsoft.com/office/powerpoint/2010/main" val="3280879652"/>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ਕੀ ਹੈ?</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1" i="0" u="none" baseline="0">
                          <a:solidFill>
                            <a:schemeClr val="bg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ਤੱਕ ਪਹੁੰਚ ਕਿਵੇਂ ਕਰਨੀ ਹੈ</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ਤੁਹਾਡੀ ਨਿੱਜਤਾ ਦੀ ਰੱਖਿਆ ਕਰਨਾ</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5" name="TextBox 4">
            <a:extLst>
              <a:ext uri="{FF2B5EF4-FFF2-40B4-BE49-F238E27FC236}">
                <a16:creationId xmlns:a16="http://schemas.microsoft.com/office/drawing/2014/main" id="{DF58FF6E-AB43-5545-8667-49E5F12FD9BA}"/>
              </a:ext>
            </a:extLst>
          </p:cNvPr>
          <p:cNvSpPr txBox="1"/>
          <p:nvPr/>
        </p:nvSpPr>
        <p:spPr>
          <a:xfrm>
            <a:off x="416346" y="2286291"/>
            <a:ext cx="16942506" cy="646331"/>
          </a:xfrm>
          <a:prstGeom prst="rect">
            <a:avLst/>
          </a:prstGeom>
          <a:noFill/>
        </p:spPr>
        <p:txBody>
          <a:bodyPr wrap="square" rtlCol="0">
            <a:spAutoFit/>
          </a:bodyPr>
          <a:lstStyle/>
          <a:p>
            <a:pPr marL="523875" lvl="1" algn="l" rtl="0">
              <a:buClr>
                <a:schemeClr val="dk1"/>
              </a:buClr>
              <a:buSzPct val="110000"/>
            </a:pPr>
            <a:r>
              <a:rPr lang="pa" sz="3600" b="0" i="0" u="none" baseline="0">
                <a:solidFill>
                  <a:schemeClr val="bg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8. ਆਪਣੇ ਪਸੰਦੀਦਾ ਕੇਂਦਰ ਦੀ ਚੋਣ ਕਰੋ ਅਤੇ ਹੋਰ ਵੇਰਵਿਆਂ ਲਈ ਸੁਵਿਧਾ 'ਤੇ ਕਲਿੱਕ ਕਰੋ।</a:t>
            </a:r>
          </a:p>
        </p:txBody>
      </p:sp>
      <p:pic>
        <p:nvPicPr>
          <p:cNvPr id="3" name="Picture 2">
            <a:extLst>
              <a:ext uri="{FF2B5EF4-FFF2-40B4-BE49-F238E27FC236}">
                <a16:creationId xmlns:a16="http://schemas.microsoft.com/office/drawing/2014/main" id="{4A84DD60-1F97-4D50-B64C-876C81D9BA65}"/>
              </a:ext>
            </a:extLst>
          </p:cNvPr>
          <p:cNvPicPr>
            <a:picLocks noChangeAspect="1"/>
          </p:cNvPicPr>
          <p:nvPr/>
        </p:nvPicPr>
        <p:blipFill>
          <a:blip r:embed="rId3"/>
          <a:stretch>
            <a:fillRect/>
          </a:stretch>
        </p:blipFill>
        <p:spPr>
          <a:xfrm>
            <a:off x="2791139" y="3452303"/>
            <a:ext cx="12705721" cy="5468673"/>
          </a:xfrm>
          <a:prstGeom prst="rect">
            <a:avLst/>
          </a:prstGeom>
          <a:ln>
            <a:solidFill>
              <a:schemeClr val="tx1">
                <a:lumMod val="75000"/>
                <a:lumOff val="25000"/>
              </a:schemeClr>
            </a:solidFill>
          </a:ln>
        </p:spPr>
      </p:pic>
      <p:sp>
        <p:nvSpPr>
          <p:cNvPr id="11" name="Arrow: Right 10">
            <a:extLst>
              <a:ext uri="{FF2B5EF4-FFF2-40B4-BE49-F238E27FC236}">
                <a16:creationId xmlns:a16="http://schemas.microsoft.com/office/drawing/2014/main" id="{B8FE477D-A317-4D6F-933B-78A9A3D42A15}"/>
              </a:ext>
            </a:extLst>
          </p:cNvPr>
          <p:cNvSpPr/>
          <p:nvPr/>
        </p:nvSpPr>
        <p:spPr>
          <a:xfrm rot="19846767">
            <a:off x="882349" y="4133506"/>
            <a:ext cx="2248365" cy="585936"/>
          </a:xfrm>
          <a:prstGeom prst="righ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a"/>
          </a:p>
        </p:txBody>
      </p:sp>
      <p:sp>
        <p:nvSpPr>
          <p:cNvPr id="12" name="Google Shape;235;p22">
            <a:extLst>
              <a:ext uri="{FF2B5EF4-FFF2-40B4-BE49-F238E27FC236}">
                <a16:creationId xmlns:a16="http://schemas.microsoft.com/office/drawing/2014/main" id="{86FE6CC2-4ECC-4B1A-9C19-F074CC1B3BE5}"/>
              </a:ext>
            </a:extLst>
          </p:cNvPr>
          <p:cNvSpPr txBox="1"/>
          <p:nvPr/>
        </p:nvSpPr>
        <p:spPr>
          <a:xfrm>
            <a:off x="1030823" y="727214"/>
            <a:ext cx="16742864" cy="1069800"/>
          </a:xfrm>
          <a:prstGeom prst="rect">
            <a:avLst/>
          </a:prstGeom>
          <a:noFill/>
          <a:ln>
            <a:noFill/>
          </a:ln>
        </p:spPr>
        <p:txBody>
          <a:bodyPr spcFirstLastPara="1" wrap="square" lIns="0" tIns="0" rIns="0" bIns="0" anchor="t" anchorCtr="0">
            <a:noAutofit/>
          </a:bodyPr>
          <a:lstStyle/>
          <a:p>
            <a:pPr lvl="0" algn="l" rtl="0">
              <a:lnSpc>
                <a:spcPct val="110000"/>
              </a:lnSpc>
            </a:pPr>
            <a:r>
              <a:rPr lang="pa" sz="7200" b="0" i="0" u="none" baseline="0">
                <a:solidFill>
                  <a:srgbClr val="034092"/>
                </a:solidFill>
                <a:latin typeface="Lora"/>
                <a:ea typeface="Lora"/>
                <a:cs typeface="Lora"/>
                <a:sym typeface="Lora"/>
              </a:rPr>
              <a:t>ਹੈਲਥਲਿੰਕ ਬੀ.ਸੀ. ਡਾਇਰੈਕਟਰੀ</a:t>
            </a:r>
          </a:p>
        </p:txBody>
      </p:sp>
    </p:spTree>
    <p:extLst>
      <p:ext uri="{BB962C8B-B14F-4D97-AF65-F5344CB8AC3E}">
        <p14:creationId xmlns:p14="http://schemas.microsoft.com/office/powerpoint/2010/main" val="1527387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5AF1B55-6185-4440-9A01-C406CBB3FB1A}"/>
              </a:ext>
            </a:extLst>
          </p:cNvPr>
          <p:cNvGraphicFramePr>
            <a:graphicFrameLocks noGrp="1"/>
          </p:cNvGraphicFramePr>
          <p:nvPr>
            <p:extLst>
              <p:ext uri="{D42A27DB-BD31-4B8C-83A1-F6EECF244321}">
                <p14:modId xmlns:p14="http://schemas.microsoft.com/office/powerpoint/2010/main" val="3741558507"/>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ਕੀ ਹੈ?</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1" i="0" u="none" baseline="0">
                          <a:solidFill>
                            <a:schemeClr val="bg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ਤੱਕ ਪਹੁੰਚ ਕਿਵੇਂ ਕਰਨੀ ਹੈ</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ਤੁਹਾਡੀ ਨਿੱਜਤਾ ਦੀ ਰੱਖਿਆ ਕਰਨਾ</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5" name="TextBox 4">
            <a:extLst>
              <a:ext uri="{FF2B5EF4-FFF2-40B4-BE49-F238E27FC236}">
                <a16:creationId xmlns:a16="http://schemas.microsoft.com/office/drawing/2014/main" id="{DF58FF6E-AB43-5545-8667-49E5F12FD9BA}"/>
              </a:ext>
            </a:extLst>
          </p:cNvPr>
          <p:cNvSpPr txBox="1"/>
          <p:nvPr/>
        </p:nvSpPr>
        <p:spPr>
          <a:xfrm>
            <a:off x="415079" y="2100808"/>
            <a:ext cx="17164998" cy="646331"/>
          </a:xfrm>
          <a:prstGeom prst="rect">
            <a:avLst/>
          </a:prstGeom>
          <a:noFill/>
        </p:spPr>
        <p:txBody>
          <a:bodyPr wrap="square" rtlCol="0">
            <a:spAutoFit/>
          </a:bodyPr>
          <a:lstStyle/>
          <a:p>
            <a:pPr marL="523875" lvl="1" algn="l" rtl="0">
              <a:buClr>
                <a:schemeClr val="dk1"/>
              </a:buClr>
              <a:buSzPct val="110000"/>
            </a:pPr>
            <a:r>
              <a:rPr lang="pa" sz="3600" b="0" i="0" u="none" baseline="0">
                <a:solidFill>
                  <a:schemeClr val="bg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9. ਤੁਸੀਂ ਨੰਬਰ 'ਤੇ ਕਾਲ ਕਰ ਸਕਦੇ ਹੋ ਅਤੇ ਪੁੱਛ ਸਕਦੇ ਹੋ ਕਿ ਕੀ ਉਹ ਵਰਚੁਅਲ ਦੇਖਭਾਲ ਪ੍ਰਦਾਨ ਕਰਦੇ ਹਨ।</a:t>
            </a:r>
          </a:p>
        </p:txBody>
      </p:sp>
      <p:sp>
        <p:nvSpPr>
          <p:cNvPr id="9" name="Google Shape;235;p22">
            <a:extLst>
              <a:ext uri="{FF2B5EF4-FFF2-40B4-BE49-F238E27FC236}">
                <a16:creationId xmlns:a16="http://schemas.microsoft.com/office/drawing/2014/main" id="{19C5DFF4-118B-48A4-BA1A-4EB7BBAA940C}"/>
              </a:ext>
            </a:extLst>
          </p:cNvPr>
          <p:cNvSpPr txBox="1"/>
          <p:nvPr/>
        </p:nvSpPr>
        <p:spPr>
          <a:xfrm>
            <a:off x="1030823" y="727214"/>
            <a:ext cx="16742864" cy="1069800"/>
          </a:xfrm>
          <a:prstGeom prst="rect">
            <a:avLst/>
          </a:prstGeom>
          <a:noFill/>
          <a:ln>
            <a:noFill/>
          </a:ln>
        </p:spPr>
        <p:txBody>
          <a:bodyPr spcFirstLastPara="1" wrap="square" lIns="0" tIns="0" rIns="0" bIns="0" anchor="t" anchorCtr="0">
            <a:noAutofit/>
          </a:bodyPr>
          <a:lstStyle/>
          <a:p>
            <a:pPr lvl="0" algn="l" rtl="0">
              <a:lnSpc>
                <a:spcPct val="110000"/>
              </a:lnSpc>
            </a:pPr>
            <a:r>
              <a:rPr lang="pa" sz="7200" b="0" i="0" u="none" baseline="0">
                <a:solidFill>
                  <a:srgbClr val="034092"/>
                </a:solidFill>
                <a:latin typeface="Lora"/>
                <a:ea typeface="Lora"/>
                <a:cs typeface="Lora"/>
                <a:sym typeface="Lora"/>
              </a:rPr>
              <a:t>ਹੈਲਥਲਿੰਕ ਬੀ.ਸੀ. ਡਾਇਰੈਕਟਰੀ</a:t>
            </a:r>
          </a:p>
        </p:txBody>
      </p:sp>
      <p:pic>
        <p:nvPicPr>
          <p:cNvPr id="2" name="Picture 1">
            <a:extLst>
              <a:ext uri="{FF2B5EF4-FFF2-40B4-BE49-F238E27FC236}">
                <a16:creationId xmlns:a16="http://schemas.microsoft.com/office/drawing/2014/main" id="{7F5CA0BC-AB54-41A4-B966-8F015491EF9C}"/>
              </a:ext>
            </a:extLst>
          </p:cNvPr>
          <p:cNvPicPr>
            <a:picLocks noChangeAspect="1"/>
          </p:cNvPicPr>
          <p:nvPr/>
        </p:nvPicPr>
        <p:blipFill>
          <a:blip r:embed="rId3"/>
          <a:stretch>
            <a:fillRect/>
          </a:stretch>
        </p:blipFill>
        <p:spPr>
          <a:xfrm>
            <a:off x="5546314" y="3091829"/>
            <a:ext cx="7195371" cy="6092018"/>
          </a:xfrm>
          <a:prstGeom prst="rect">
            <a:avLst/>
          </a:prstGeom>
          <a:ln>
            <a:solidFill>
              <a:schemeClr val="tx1">
                <a:lumMod val="75000"/>
                <a:lumOff val="25000"/>
              </a:schemeClr>
            </a:solidFill>
          </a:ln>
        </p:spPr>
      </p:pic>
      <p:sp>
        <p:nvSpPr>
          <p:cNvPr id="11" name="Arrow: Right 10">
            <a:extLst>
              <a:ext uri="{FF2B5EF4-FFF2-40B4-BE49-F238E27FC236}">
                <a16:creationId xmlns:a16="http://schemas.microsoft.com/office/drawing/2014/main" id="{37FCCD12-288D-43FA-9E72-AE04AD7A4C05}"/>
              </a:ext>
            </a:extLst>
          </p:cNvPr>
          <p:cNvSpPr/>
          <p:nvPr/>
        </p:nvSpPr>
        <p:spPr>
          <a:xfrm>
            <a:off x="2123769" y="4816795"/>
            <a:ext cx="3532897" cy="468260"/>
          </a:xfrm>
          <a:prstGeom prst="righ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a"/>
          </a:p>
        </p:txBody>
      </p:sp>
    </p:spTree>
    <p:extLst>
      <p:ext uri="{BB962C8B-B14F-4D97-AF65-F5344CB8AC3E}">
        <p14:creationId xmlns:p14="http://schemas.microsoft.com/office/powerpoint/2010/main" val="826005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2" y="1136899"/>
            <a:ext cx="8980238" cy="923850"/>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pa" sz="7200" b="0" i="0" u="none" baseline="0">
                <a:solidFill>
                  <a:srgbClr val="034092"/>
                </a:solidFill>
                <a:latin typeface="+mj-lt"/>
                <a:ea typeface="Lora"/>
                <a:cs typeface="Lora"/>
                <a:sym typeface="Lora"/>
              </a:rPr>
              <a:t>ਸਿੱਖਣ ਦੇ ਉੱਦੇਸ਼</a:t>
            </a:r>
            <a:endParaRPr sz="7200" i="0" u="none" strike="noStrike" cap="none" dirty="0">
              <a:solidFill>
                <a:srgbClr val="034092"/>
              </a:solidFill>
              <a:latin typeface="+mj-lt"/>
              <a:ea typeface="Lora"/>
              <a:cs typeface="Lora"/>
              <a:sym typeface="Lora"/>
            </a:endParaRPr>
          </a:p>
        </p:txBody>
      </p:sp>
      <p:sp>
        <p:nvSpPr>
          <p:cNvPr id="157" name="Google Shape;157;p18"/>
          <p:cNvSpPr txBox="1"/>
          <p:nvPr/>
        </p:nvSpPr>
        <p:spPr>
          <a:xfrm>
            <a:off x="1078162" y="3296845"/>
            <a:ext cx="10882780" cy="4460807"/>
          </a:xfrm>
          <a:prstGeom prst="rect">
            <a:avLst/>
          </a:prstGeom>
          <a:noFill/>
          <a:ln>
            <a:noFill/>
          </a:ln>
        </p:spPr>
        <p:txBody>
          <a:bodyPr spcFirstLastPara="1" wrap="square" lIns="0" tIns="0" rIns="0" bIns="0" anchor="t" anchorCtr="0">
            <a:noAutofit/>
          </a:bodyPr>
          <a:lstStyle/>
          <a:p>
            <a:pPr marL="628714" marR="0" lvl="0" indent="-571500" algn="l" rtl="0">
              <a:lnSpc>
                <a:spcPct val="150000"/>
              </a:lnSpc>
              <a:spcBef>
                <a:spcPts val="0"/>
              </a:spcBef>
              <a:spcAft>
                <a:spcPts val="0"/>
              </a:spcAft>
              <a:buClr>
                <a:schemeClr val="dk2"/>
              </a:buClr>
              <a:buSzPct val="110000"/>
              <a:buFont typeface="Arial" panose="020B0604020202020204" pitchFamily="34" charset="0"/>
              <a:buChar char="•"/>
            </a:pPr>
            <a:r>
              <a:rPr lang="pa" sz="3600" b="0" i="0" u="none" baseline="0">
                <a:solidFill>
                  <a:schemeClr val="tx1"/>
                </a:solidFill>
                <a:latin typeface="+mj-lt"/>
                <a:ea typeface="Lora"/>
                <a:cs typeface="Lora"/>
                <a:sym typeface="Lora"/>
              </a:rPr>
              <a:t>ਸਮਝੋ ਕਿ "ਵਰਚੁਅਲ ਦੇਖਭਾਲ" ਦਾ ਕੀ ਮਤਲਬ ਹੈ</a:t>
            </a:r>
          </a:p>
          <a:p>
            <a:pPr marL="57214" marR="0" lvl="0" algn="l" rtl="0">
              <a:spcBef>
                <a:spcPts val="0"/>
              </a:spcBef>
              <a:spcAft>
                <a:spcPts val="0"/>
              </a:spcAft>
              <a:buClr>
                <a:schemeClr val="dk2"/>
              </a:buClr>
              <a:buSzPct val="110000"/>
            </a:pPr>
            <a:endParaRPr sz="3600" dirty="0">
              <a:solidFill>
                <a:schemeClr val="tx1"/>
              </a:solidFill>
              <a:latin typeface="+mj-lt"/>
              <a:ea typeface="Lora"/>
              <a:cs typeface="Lora"/>
              <a:sym typeface="Lora"/>
            </a:endParaRPr>
          </a:p>
          <a:p>
            <a:pPr marL="628714" marR="0" lvl="0" indent="-571500" algn="l" rtl="0">
              <a:spcBef>
                <a:spcPts val="0"/>
              </a:spcBef>
              <a:spcAft>
                <a:spcPts val="0"/>
              </a:spcAft>
              <a:buClr>
                <a:schemeClr val="dk2"/>
              </a:buClr>
              <a:buSzPct val="110000"/>
              <a:buFont typeface="Arial" panose="020B0604020202020204" pitchFamily="34" charset="0"/>
              <a:buChar char="•"/>
            </a:pPr>
            <a:r>
              <a:rPr lang="pa" sz="3600" b="0" i="0" u="none" baseline="0">
                <a:solidFill>
                  <a:schemeClr val="tx1"/>
                </a:solidFill>
                <a:latin typeface="+mj-lt"/>
                <a:ea typeface="Lora"/>
                <a:cs typeface="Lora"/>
                <a:sym typeface="Lora"/>
              </a:rPr>
              <a:t>ਸਮਝੋ ਕਿ ਵਰਚੁਅਲ ਦੇਖਭਾਲ ਦੀ ਮੁਲਾਕਾਤ ਵਿੱਚ ਕੀ ਕੀਤਾ ਜਾ ਸਕਦਾ ਹੈ ਅਤੇ ਕੀ ਨਹੀਂ ਕੀਤਾ ਜਾ ਸਕਦਾ ਹੈ</a:t>
            </a:r>
          </a:p>
          <a:p>
            <a:pPr marL="57214" marR="0" lvl="0" algn="l" rtl="0">
              <a:spcBef>
                <a:spcPts val="0"/>
              </a:spcBef>
              <a:spcAft>
                <a:spcPts val="0"/>
              </a:spcAft>
              <a:buClr>
                <a:schemeClr val="dk2"/>
              </a:buClr>
              <a:buSzPct val="110000"/>
            </a:pPr>
            <a:endParaRPr sz="3600" dirty="0">
              <a:solidFill>
                <a:schemeClr val="tx1"/>
              </a:solidFill>
              <a:latin typeface="+mj-lt"/>
              <a:ea typeface="Lora"/>
              <a:cs typeface="Lora"/>
              <a:sym typeface="Lora"/>
            </a:endParaRPr>
          </a:p>
          <a:p>
            <a:pPr marL="628714" indent="-571500" algn="l" rtl="0">
              <a:buClr>
                <a:schemeClr val="dk2"/>
              </a:buClr>
              <a:buSzPct val="110000"/>
              <a:buFont typeface="Arial" panose="020B0604020202020204" pitchFamily="34" charset="0"/>
              <a:buChar char="•"/>
            </a:pPr>
            <a:r>
              <a:rPr lang="pa" sz="3600" b="0" i="0" u="none" baseline="0">
                <a:solidFill>
                  <a:schemeClr val="tx1"/>
                </a:solidFill>
                <a:latin typeface="+mj-lt"/>
                <a:sym typeface="Lora"/>
              </a:rPr>
              <a:t>ਦੇਖਭਾਲ ਪ੍ਰਦਾਤਾਵਾਂ ਤੱਕ ਵਰਚੁਅਲ ਤੌਰ 'ਤੇ ਪਹੁੰਚ ਕਰਨ ਲਈ ਸਰੋਤਾਂ ਬਾਰੇ ਜਾਣੋ</a:t>
            </a:r>
            <a:endParaRPr sz="3600" dirty="0">
              <a:solidFill>
                <a:schemeClr val="tx1"/>
              </a:solidFill>
              <a:latin typeface="+mj-lt"/>
              <a:sym typeface="Lora"/>
            </a:endParaRPr>
          </a:p>
          <a:p>
            <a:pPr marL="457200" marR="0" lvl="0" indent="0" algn="l" rtl="0">
              <a:lnSpc>
                <a:spcPct val="150016"/>
              </a:lnSpc>
              <a:spcBef>
                <a:spcPts val="0"/>
              </a:spcBef>
              <a:spcAft>
                <a:spcPts val="0"/>
              </a:spcAft>
              <a:buNone/>
            </a:pPr>
            <a:endParaRPr sz="2699" dirty="0">
              <a:solidFill>
                <a:srgbClr val="434343"/>
              </a:solidFill>
              <a:latin typeface="Lora"/>
              <a:ea typeface="Lora"/>
              <a:cs typeface="Lora"/>
              <a:sym typeface="Lora"/>
            </a:endParaRPr>
          </a:p>
        </p:txBody>
      </p:sp>
      <p:pic>
        <p:nvPicPr>
          <p:cNvPr id="7170" name="Picture 2" descr="Learn Icon - Easy To Learn Icon Clipart (800x754), Png Download">
            <a:extLst>
              <a:ext uri="{FF2B5EF4-FFF2-40B4-BE49-F238E27FC236}">
                <a16:creationId xmlns:a16="http://schemas.microsoft.com/office/drawing/2014/main" id="{E3528460-2A5F-4FE6-8334-228EF268F0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6575" y="2780685"/>
            <a:ext cx="5092273" cy="47256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673131D-D3D7-4BAF-B6E5-D4214CC6F7C7}"/>
              </a:ext>
            </a:extLst>
          </p:cNvPr>
          <p:cNvSpPr/>
          <p:nvPr/>
        </p:nvSpPr>
        <p:spPr>
          <a:xfrm>
            <a:off x="14035482" y="6814092"/>
            <a:ext cx="1994457" cy="307777"/>
          </a:xfrm>
          <a:prstGeom prst="rect">
            <a:avLst/>
          </a:prstGeom>
        </p:spPr>
        <p:txBody>
          <a:bodyPr wrap="none">
            <a:spAutoFit/>
          </a:bodyPr>
          <a:lstStyle/>
          <a:p>
            <a:pPr algn="l" rtl="0"/>
            <a:r>
              <a:rPr lang="pa" b="0" i="0" u="none" baseline="0">
                <a:solidFill>
                  <a:schemeClr val="bg1">
                    <a:lumMod val="95000"/>
                  </a:schemeClr>
                </a:solidFill>
              </a:rPr>
              <a:t>(ਲੇਖਕ ਅਗਿਆਤ, n.d.)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19" name="Google Shape;271;p24">
            <a:extLst>
              <a:ext uri="{FF2B5EF4-FFF2-40B4-BE49-F238E27FC236}">
                <a16:creationId xmlns:a16="http://schemas.microsoft.com/office/drawing/2014/main" id="{AECE8840-5A15-D045-8B40-8749789D359D}"/>
              </a:ext>
            </a:extLst>
          </p:cNvPr>
          <p:cNvSpPr txBox="1"/>
          <p:nvPr/>
        </p:nvSpPr>
        <p:spPr>
          <a:xfrm>
            <a:off x="1440302" y="989699"/>
            <a:ext cx="14989401" cy="2564662"/>
          </a:xfrm>
          <a:prstGeom prst="rect">
            <a:avLst/>
          </a:prstGeom>
          <a:noFill/>
          <a:ln>
            <a:noFill/>
          </a:ln>
        </p:spPr>
        <p:txBody>
          <a:bodyPr spcFirstLastPara="1" wrap="square" lIns="0" tIns="0" rIns="0" bIns="0" anchor="t" anchorCtr="0">
            <a:noAutofit/>
          </a:bodyPr>
          <a:lstStyle/>
          <a:p>
            <a:pPr marL="0" marR="0" lvl="0" indent="0" algn="l" rtl="0">
              <a:lnSpc>
                <a:spcPct val="140011"/>
              </a:lnSpc>
              <a:spcBef>
                <a:spcPts val="0"/>
              </a:spcBef>
              <a:spcAft>
                <a:spcPts val="0"/>
              </a:spcAft>
              <a:buNone/>
            </a:pPr>
            <a:r>
              <a:rPr lang="pa" sz="7000" b="1" i="0" u="none" baseline="0" dirty="0">
                <a:solidFill>
                  <a:srgbClr val="FFFFFF"/>
                </a:solidFill>
                <a:latin typeface="Lora"/>
                <a:ea typeface="Lora"/>
                <a:cs typeface="Lora"/>
                <a:sym typeface="Lora"/>
              </a:rPr>
              <a:t>ਵਰਚੁਅਲ ਦੇਖਭਾਲ ਤੱਕ ਪਹੁੰਚ ਕਿਵੇਂ ਕਰਨੀ ਹੈ:</a:t>
            </a:r>
            <a:endParaRPr sz="7000" b="1" dirty="0">
              <a:solidFill>
                <a:srgbClr val="FFFFFF"/>
              </a:solidFill>
            </a:endParaRPr>
          </a:p>
        </p:txBody>
      </p:sp>
      <p:sp>
        <p:nvSpPr>
          <p:cNvPr id="4" name="Google Shape;298;p26">
            <a:extLst>
              <a:ext uri="{FF2B5EF4-FFF2-40B4-BE49-F238E27FC236}">
                <a16:creationId xmlns:a16="http://schemas.microsoft.com/office/drawing/2014/main" id="{29384072-9D6A-BD48-A3E4-413E5FD3F62F}"/>
              </a:ext>
            </a:extLst>
          </p:cNvPr>
          <p:cNvSpPr txBox="1"/>
          <p:nvPr/>
        </p:nvSpPr>
        <p:spPr>
          <a:xfrm>
            <a:off x="1440301" y="2718811"/>
            <a:ext cx="15424193" cy="1499229"/>
          </a:xfrm>
          <a:prstGeom prst="rect">
            <a:avLst/>
          </a:prstGeom>
          <a:noFill/>
          <a:ln>
            <a:noFill/>
          </a:ln>
        </p:spPr>
        <p:txBody>
          <a:bodyPr spcFirstLastPara="1" wrap="square" lIns="0" tIns="0" rIns="0" bIns="0" anchor="t" anchorCtr="0">
            <a:noAutofit/>
          </a:bodyPr>
          <a:lstStyle/>
          <a:p>
            <a:pPr algn="l" rtl="0">
              <a:lnSpc>
                <a:spcPct val="110000"/>
              </a:lnSpc>
              <a:buClr>
                <a:srgbClr val="000000"/>
              </a:buClr>
            </a:pPr>
            <a:r>
              <a:rPr lang="pa" sz="4800" b="1" i="0" u="none" baseline="0">
                <a:latin typeface="Lora"/>
                <a:ea typeface="Lora"/>
                <a:cs typeface="Lora"/>
                <a:sym typeface="Lora"/>
              </a:rPr>
              <a:t>ਪਾਥਵੇਜ਼ ਡਾਕਟਰੀ ਦੇਖਭਾਲ ਡਾਇਰੈਕਟਰੀ</a:t>
            </a:r>
            <a:endParaRPr sz="4800" b="1" dirty="0">
              <a:sym typeface="Lora"/>
            </a:endParaRPr>
          </a:p>
        </p:txBody>
      </p:sp>
      <p:graphicFrame>
        <p:nvGraphicFramePr>
          <p:cNvPr id="5" name="Table 4">
            <a:extLst>
              <a:ext uri="{FF2B5EF4-FFF2-40B4-BE49-F238E27FC236}">
                <a16:creationId xmlns:a16="http://schemas.microsoft.com/office/drawing/2014/main" id="{1E6B3C3C-A82E-344A-9613-D9FEAF434753}"/>
              </a:ext>
            </a:extLst>
          </p:cNvPr>
          <p:cNvGraphicFramePr>
            <a:graphicFrameLocks noGrp="1"/>
          </p:cNvGraphicFramePr>
          <p:nvPr>
            <p:extLst>
              <p:ext uri="{D42A27DB-BD31-4B8C-83A1-F6EECF244321}">
                <p14:modId xmlns:p14="http://schemas.microsoft.com/office/powerpoint/2010/main" val="3467860316"/>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ਕੀ ਹੈ?</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1" i="0" u="none" baseline="0">
                          <a:solidFill>
                            <a:schemeClr val="bg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ਤੱਕ ਪਹੁੰਚ ਕਿਵੇਂ ਕਰਨੀ ਹੈ</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ਤੁਹਾਡੀ ਨਿੱਜਤਾ ਦੀ ਰੱਖਿਆ ਕਰਨਾ</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pic>
        <p:nvPicPr>
          <p:cNvPr id="2" name="Picture 1">
            <a:extLst>
              <a:ext uri="{FF2B5EF4-FFF2-40B4-BE49-F238E27FC236}">
                <a16:creationId xmlns:a16="http://schemas.microsoft.com/office/drawing/2014/main" id="{869EF97A-75CC-4112-8174-56FA3B8E1FC5}"/>
              </a:ext>
            </a:extLst>
          </p:cNvPr>
          <p:cNvPicPr>
            <a:picLocks noChangeAspect="1"/>
          </p:cNvPicPr>
          <p:nvPr/>
        </p:nvPicPr>
        <p:blipFill>
          <a:blip r:embed="rId3"/>
          <a:stretch>
            <a:fillRect/>
          </a:stretch>
        </p:blipFill>
        <p:spPr>
          <a:xfrm>
            <a:off x="6173830" y="5088058"/>
            <a:ext cx="5940340" cy="1499229"/>
          </a:xfrm>
          <a:prstGeom prst="rect">
            <a:avLst/>
          </a:prstGeom>
          <a:ln>
            <a:solidFill>
              <a:schemeClr val="tx1">
                <a:lumMod val="75000"/>
                <a:lumOff val="25000"/>
              </a:schemeClr>
            </a:solidFill>
          </a:ln>
        </p:spPr>
      </p:pic>
    </p:spTree>
    <p:extLst>
      <p:ext uri="{BB962C8B-B14F-4D97-AF65-F5344CB8AC3E}">
        <p14:creationId xmlns:p14="http://schemas.microsoft.com/office/powerpoint/2010/main" val="3274999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7" name="Google Shape;307;p27"/>
          <p:cNvSpPr txBox="1"/>
          <p:nvPr/>
        </p:nvSpPr>
        <p:spPr>
          <a:xfrm>
            <a:off x="795446" y="729804"/>
            <a:ext cx="16697108" cy="1086525"/>
          </a:xfrm>
          <a:prstGeom prst="rect">
            <a:avLst/>
          </a:prstGeom>
          <a:noFill/>
          <a:ln>
            <a:noFill/>
          </a:ln>
        </p:spPr>
        <p:txBody>
          <a:bodyPr spcFirstLastPara="1" wrap="square" lIns="0" tIns="0" rIns="0" bIns="0" anchor="t" anchorCtr="0">
            <a:noAutofit/>
          </a:bodyPr>
          <a:lstStyle/>
          <a:p>
            <a:pPr algn="l" rtl="0">
              <a:lnSpc>
                <a:spcPct val="110000"/>
              </a:lnSpc>
            </a:pPr>
            <a:endParaRPr lang="pa" sz="7200" dirty="0">
              <a:solidFill>
                <a:srgbClr val="034092"/>
              </a:solidFill>
              <a:latin typeface="+mj-lt"/>
              <a:ea typeface="Lora"/>
              <a:cs typeface="Lora"/>
              <a:sym typeface="Lora"/>
            </a:endParaRPr>
          </a:p>
        </p:txBody>
      </p:sp>
      <p:graphicFrame>
        <p:nvGraphicFramePr>
          <p:cNvPr id="4" name="Table 3">
            <a:extLst>
              <a:ext uri="{FF2B5EF4-FFF2-40B4-BE49-F238E27FC236}">
                <a16:creationId xmlns:a16="http://schemas.microsoft.com/office/drawing/2014/main" id="{021401DD-CE34-3840-ADDD-7E5E5B1E889C}"/>
              </a:ext>
            </a:extLst>
          </p:cNvPr>
          <p:cNvGraphicFramePr>
            <a:graphicFrameLocks noGrp="1"/>
          </p:cNvGraphicFramePr>
          <p:nvPr>
            <p:extLst>
              <p:ext uri="{D42A27DB-BD31-4B8C-83A1-F6EECF244321}">
                <p14:modId xmlns:p14="http://schemas.microsoft.com/office/powerpoint/2010/main" val="2521013952"/>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ਕੀ ਹੈ?</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1" i="0" u="none" baseline="0">
                          <a:solidFill>
                            <a:schemeClr val="bg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ਤੱਕ ਪਹੁੰਚ ਕਿਵੇਂ ਕਰਨੀ ਹੈ</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ਤੁਹਾਡੀ ਨਿੱਜਤਾ ਦੀ ਰੱਖਿਆ ਕਰਨਾ</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12" name="TextBox 11">
            <a:extLst>
              <a:ext uri="{FF2B5EF4-FFF2-40B4-BE49-F238E27FC236}">
                <a16:creationId xmlns:a16="http://schemas.microsoft.com/office/drawing/2014/main" id="{66A46955-F5CD-4709-BCEC-25039E446E3F}"/>
              </a:ext>
            </a:extLst>
          </p:cNvPr>
          <p:cNvSpPr txBox="1"/>
          <p:nvPr/>
        </p:nvSpPr>
        <p:spPr>
          <a:xfrm>
            <a:off x="1030822" y="2390153"/>
            <a:ext cx="16474105" cy="1923604"/>
          </a:xfrm>
          <a:prstGeom prst="rect">
            <a:avLst/>
          </a:prstGeom>
          <a:noFill/>
        </p:spPr>
        <p:txBody>
          <a:bodyPr wrap="square" rtlCol="0">
            <a:spAutoFit/>
          </a:bodyPr>
          <a:lstStyle/>
          <a:p>
            <a:pPr marL="742950" indent="-742950" algn="l" rtl="0">
              <a:spcAft>
                <a:spcPts val="1200"/>
              </a:spcAft>
              <a:buClr>
                <a:schemeClr val="bg2"/>
              </a:buClr>
              <a:buAutoNum type="arabicPeriod"/>
            </a:pPr>
            <a:r>
              <a:rPr lang="pa" sz="3300" b="0" i="0" u="none" baseline="0" dirty="0">
                <a:solidFill>
                  <a:schemeClr val="bg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ਆਪਣੇ ਬ੍ਰਾਊਜ਼ਰ ਦੀ ਵਰਤੋਂ ਕਰਦੇ ਹੋਏ ਇੰਟਰਨੈਟ 'ਤੇ ਜਾਓ।</a:t>
            </a:r>
          </a:p>
          <a:p>
            <a:pPr marL="742950" indent="-742950" algn="l" rtl="0">
              <a:spcAft>
                <a:spcPts val="1200"/>
              </a:spcAft>
              <a:buClr>
                <a:schemeClr val="bg2"/>
              </a:buClr>
              <a:buAutoNum type="arabicPeriod"/>
            </a:pPr>
            <a:r>
              <a:rPr lang="pa" sz="3300" b="0" i="0" u="none" baseline="0" dirty="0">
                <a:solidFill>
                  <a:schemeClr val="bg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ਸਰਚ ਬਾਰ ਵਿੱਚ "ਪਾਥਵੇਜ਼ ਡਾਕਟਰੀ ਦੇਖਭਾਲ ਡਾਇਰੈਕਟਰੀ" ਟਾਈਪ ਕਰੋ।</a:t>
            </a:r>
          </a:p>
          <a:p>
            <a:pPr marL="742950" indent="-742950" algn="l" rtl="0">
              <a:buClr>
                <a:schemeClr val="bg2"/>
              </a:buClr>
              <a:buAutoNum type="arabicPeriod"/>
            </a:pPr>
            <a:r>
              <a:rPr lang="pa" sz="3300" b="0" i="0" u="none" baseline="0" dirty="0">
                <a:solidFill>
                  <a:schemeClr val="bg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"ਗੂਗਲ ਖੋਜ" 'ਤੇ ਕਲਿੱਕ ਕਰੋ।</a:t>
            </a:r>
          </a:p>
        </p:txBody>
      </p:sp>
      <p:sp>
        <p:nvSpPr>
          <p:cNvPr id="13" name="Google Shape;235;p22">
            <a:extLst>
              <a:ext uri="{FF2B5EF4-FFF2-40B4-BE49-F238E27FC236}">
                <a16:creationId xmlns:a16="http://schemas.microsoft.com/office/drawing/2014/main" id="{C76C1AA7-CC01-43E8-98DF-ABFBB61857A1}"/>
              </a:ext>
            </a:extLst>
          </p:cNvPr>
          <p:cNvSpPr txBox="1"/>
          <p:nvPr/>
        </p:nvSpPr>
        <p:spPr>
          <a:xfrm>
            <a:off x="1030823" y="727214"/>
            <a:ext cx="16742864" cy="1069800"/>
          </a:xfrm>
          <a:prstGeom prst="rect">
            <a:avLst/>
          </a:prstGeom>
          <a:noFill/>
          <a:ln>
            <a:noFill/>
          </a:ln>
        </p:spPr>
        <p:txBody>
          <a:bodyPr spcFirstLastPara="1" wrap="square" lIns="0" tIns="0" rIns="0" bIns="0" anchor="t" anchorCtr="0">
            <a:noAutofit/>
          </a:bodyPr>
          <a:lstStyle/>
          <a:p>
            <a:pPr lvl="0" algn="l" rtl="0">
              <a:lnSpc>
                <a:spcPct val="110000"/>
              </a:lnSpc>
            </a:pPr>
            <a:r>
              <a:rPr lang="pa" sz="7200" b="0" i="0" u="none" baseline="0">
                <a:solidFill>
                  <a:srgbClr val="034092"/>
                </a:solidFill>
                <a:latin typeface="Lora"/>
                <a:ea typeface="Lora"/>
                <a:cs typeface="Lora"/>
                <a:sym typeface="Lora"/>
              </a:rPr>
              <a:t>ਪਾਥਵੇਜ਼ ਡਾਕਟਰੀ ਦੇਖਭਾਲ ਡਾਇਰੈਕਟਰੀ</a:t>
            </a:r>
          </a:p>
        </p:txBody>
      </p:sp>
      <p:pic>
        <p:nvPicPr>
          <p:cNvPr id="3" name="Picture 2">
            <a:extLst>
              <a:ext uri="{FF2B5EF4-FFF2-40B4-BE49-F238E27FC236}">
                <a16:creationId xmlns:a16="http://schemas.microsoft.com/office/drawing/2014/main" id="{E819D997-7AF5-45D8-A8CF-5BD7E707481B}"/>
              </a:ext>
            </a:extLst>
          </p:cNvPr>
          <p:cNvPicPr>
            <a:picLocks noChangeAspect="1"/>
          </p:cNvPicPr>
          <p:nvPr/>
        </p:nvPicPr>
        <p:blipFill>
          <a:blip r:embed="rId3"/>
          <a:stretch>
            <a:fillRect/>
          </a:stretch>
        </p:blipFill>
        <p:spPr>
          <a:xfrm>
            <a:off x="4675398" y="4589240"/>
            <a:ext cx="9232858" cy="4345735"/>
          </a:xfrm>
          <a:prstGeom prst="rect">
            <a:avLst/>
          </a:prstGeom>
          <a:ln>
            <a:solidFill>
              <a:schemeClr val="tx1">
                <a:lumMod val="75000"/>
                <a:lumOff val="25000"/>
              </a:schemeClr>
            </a:solidFill>
          </a:ln>
        </p:spPr>
      </p:pic>
      <p:sp>
        <p:nvSpPr>
          <p:cNvPr id="15" name="Oval 14">
            <a:extLst>
              <a:ext uri="{FF2B5EF4-FFF2-40B4-BE49-F238E27FC236}">
                <a16:creationId xmlns:a16="http://schemas.microsoft.com/office/drawing/2014/main" id="{E5A7F292-3F72-4FED-8A7D-98151C2AD57C}"/>
              </a:ext>
            </a:extLst>
          </p:cNvPr>
          <p:cNvSpPr/>
          <p:nvPr/>
        </p:nvSpPr>
        <p:spPr>
          <a:xfrm>
            <a:off x="6725264" y="7365349"/>
            <a:ext cx="2566563" cy="829836"/>
          </a:xfrm>
          <a:prstGeom prst="ellipse">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a"/>
          </a:p>
        </p:txBody>
      </p:sp>
      <p:sp>
        <p:nvSpPr>
          <p:cNvPr id="16" name="Arrow: Right 15">
            <a:extLst>
              <a:ext uri="{FF2B5EF4-FFF2-40B4-BE49-F238E27FC236}">
                <a16:creationId xmlns:a16="http://schemas.microsoft.com/office/drawing/2014/main" id="{B213380B-951A-4451-9B99-9A3913E471AD}"/>
              </a:ext>
            </a:extLst>
          </p:cNvPr>
          <p:cNvSpPr/>
          <p:nvPr/>
        </p:nvSpPr>
        <p:spPr>
          <a:xfrm rot="1750557">
            <a:off x="2204800" y="5420667"/>
            <a:ext cx="3532897" cy="468260"/>
          </a:xfrm>
          <a:prstGeom prst="righ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a"/>
          </a:p>
        </p:txBody>
      </p:sp>
      <p:sp>
        <p:nvSpPr>
          <p:cNvPr id="17" name="Arrow: Right 16">
            <a:extLst>
              <a:ext uri="{FF2B5EF4-FFF2-40B4-BE49-F238E27FC236}">
                <a16:creationId xmlns:a16="http://schemas.microsoft.com/office/drawing/2014/main" id="{87A6C55C-62CA-4280-8182-E17DFBB48D4D}"/>
              </a:ext>
            </a:extLst>
          </p:cNvPr>
          <p:cNvSpPr/>
          <p:nvPr/>
        </p:nvSpPr>
        <p:spPr>
          <a:xfrm>
            <a:off x="3038166" y="7593690"/>
            <a:ext cx="3532897" cy="468260"/>
          </a:xfrm>
          <a:prstGeom prst="righ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a"/>
          </a:p>
        </p:txBody>
      </p:sp>
    </p:spTree>
    <p:extLst>
      <p:ext uri="{BB962C8B-B14F-4D97-AF65-F5344CB8AC3E}">
        <p14:creationId xmlns:p14="http://schemas.microsoft.com/office/powerpoint/2010/main" val="1590648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11" name="Google Shape;311;p27"/>
          <p:cNvSpPr txBox="1"/>
          <p:nvPr/>
        </p:nvSpPr>
        <p:spPr>
          <a:xfrm>
            <a:off x="1030822" y="2448232"/>
            <a:ext cx="16697108" cy="952839"/>
          </a:xfrm>
          <a:prstGeom prst="rect">
            <a:avLst/>
          </a:prstGeom>
          <a:noFill/>
          <a:ln>
            <a:noFill/>
          </a:ln>
        </p:spPr>
        <p:txBody>
          <a:bodyPr spcFirstLastPara="1" wrap="square" lIns="0" tIns="0" rIns="0" bIns="0" anchor="t" anchorCtr="0">
            <a:noAutofit/>
          </a:bodyPr>
          <a:lstStyle/>
          <a:p>
            <a:pPr>
              <a:buClr>
                <a:schemeClr val="bg2"/>
              </a:buClr>
            </a:pPr>
            <a:r>
              <a:rPr lang="pa" sz="3600" dirty="0">
                <a:solidFill>
                  <a:schemeClr val="bg2"/>
                </a:solidFill>
                <a:latin typeface="Arial" panose="020B0604020202020204" pitchFamily="34" charset="0"/>
                <a:sym typeface="Lora"/>
              </a:rPr>
              <a:t>4. </a:t>
            </a:r>
            <a:r>
              <a:rPr lang="pa-IN" sz="3600" dirty="0">
                <a:solidFill>
                  <a:schemeClr val="bg2"/>
                </a:solidFill>
                <a:latin typeface="Arial" panose="020B0604020202020204" pitchFamily="34" charset="0"/>
                <a:sym typeface="Lora"/>
              </a:rPr>
              <a:t>"ਪਾਥਵੇਜ਼ ਡਾਕਟਰੀ ਦੇਖਭਾਲ ਡਾਇਰੈਕਟਰੀ</a:t>
            </a:r>
            <a:r>
              <a:rPr lang="en-US" sz="2000" dirty="0">
                <a:solidFill>
                  <a:schemeClr val="bg2"/>
                </a:solidFill>
                <a:latin typeface="Arial" panose="020B0604020202020204" pitchFamily="34" charset="0"/>
                <a:sym typeface="Lora"/>
              </a:rPr>
              <a:t> </a:t>
            </a:r>
            <a:r>
              <a:rPr lang="pa-IN" sz="3600" dirty="0">
                <a:solidFill>
                  <a:schemeClr val="bg2"/>
                </a:solidFill>
                <a:latin typeface="Arial" panose="020B0604020202020204" pitchFamily="34" charset="0"/>
                <a:sym typeface="Lora"/>
              </a:rPr>
              <a:t>-</a:t>
            </a:r>
            <a:r>
              <a:rPr lang="en-US" dirty="0">
                <a:sym typeface="Lora"/>
              </a:rPr>
              <a:t> </a:t>
            </a:r>
            <a:r>
              <a:rPr lang="en-US" sz="3600" dirty="0">
                <a:solidFill>
                  <a:schemeClr val="bg2"/>
                </a:solidFill>
                <a:latin typeface="Arial" panose="020B0604020202020204" pitchFamily="34" charset="0"/>
                <a:cs typeface="Arial" panose="020B0604020202020204" pitchFamily="34" charset="0"/>
                <a:sym typeface="Lora"/>
              </a:rPr>
              <a:t>PathwaysMedicalCare.ca" '</a:t>
            </a:r>
            <a:r>
              <a:rPr lang="pa-IN" sz="3600" dirty="0">
                <a:solidFill>
                  <a:schemeClr val="bg2"/>
                </a:solidFill>
                <a:latin typeface="Arial" panose="020B0604020202020204" pitchFamily="34" charset="0"/>
                <a:sym typeface="Lora"/>
              </a:rPr>
              <a:t>ਤੇ ਕਲਿੱਕ ਕਰੋ।</a:t>
            </a:r>
          </a:p>
        </p:txBody>
      </p:sp>
      <p:graphicFrame>
        <p:nvGraphicFramePr>
          <p:cNvPr id="4" name="Table 3">
            <a:extLst>
              <a:ext uri="{FF2B5EF4-FFF2-40B4-BE49-F238E27FC236}">
                <a16:creationId xmlns:a16="http://schemas.microsoft.com/office/drawing/2014/main" id="{021401DD-CE34-3840-ADDD-7E5E5B1E889C}"/>
              </a:ext>
            </a:extLst>
          </p:cNvPr>
          <p:cNvGraphicFramePr>
            <a:graphicFrameLocks noGrp="1"/>
          </p:cNvGraphicFramePr>
          <p:nvPr>
            <p:extLst>
              <p:ext uri="{D42A27DB-BD31-4B8C-83A1-F6EECF244321}">
                <p14:modId xmlns:p14="http://schemas.microsoft.com/office/powerpoint/2010/main" val="2122755321"/>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ਕੀ ਹੈ?</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1" i="0" u="none" baseline="0">
                          <a:solidFill>
                            <a:schemeClr val="bg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ਤੱਕ ਪਹੁੰਚ ਕਿਵੇਂ ਕਰਨੀ ਹੈ</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ਤੁਹਾਡੀ ਨਿੱਜਤਾ ਦੀ ਰੱਖਿਆ ਕਰਨਾ</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pic>
        <p:nvPicPr>
          <p:cNvPr id="2" name="Picture 1">
            <a:extLst>
              <a:ext uri="{FF2B5EF4-FFF2-40B4-BE49-F238E27FC236}">
                <a16:creationId xmlns:a16="http://schemas.microsoft.com/office/drawing/2014/main" id="{3F3CABB4-7CCF-4340-9D85-168CEE2A5448}"/>
              </a:ext>
            </a:extLst>
          </p:cNvPr>
          <p:cNvPicPr>
            <a:picLocks noChangeAspect="1"/>
          </p:cNvPicPr>
          <p:nvPr/>
        </p:nvPicPr>
        <p:blipFill>
          <a:blip r:embed="rId3"/>
          <a:stretch>
            <a:fillRect/>
          </a:stretch>
        </p:blipFill>
        <p:spPr>
          <a:xfrm>
            <a:off x="3464183" y="3560234"/>
            <a:ext cx="11359634" cy="5421944"/>
          </a:xfrm>
          <a:prstGeom prst="rect">
            <a:avLst/>
          </a:prstGeom>
          <a:ln>
            <a:solidFill>
              <a:schemeClr val="tx1">
                <a:lumMod val="75000"/>
                <a:lumOff val="25000"/>
              </a:schemeClr>
            </a:solidFill>
          </a:ln>
        </p:spPr>
      </p:pic>
      <p:sp>
        <p:nvSpPr>
          <p:cNvPr id="10" name="Google Shape;235;p22">
            <a:extLst>
              <a:ext uri="{FF2B5EF4-FFF2-40B4-BE49-F238E27FC236}">
                <a16:creationId xmlns:a16="http://schemas.microsoft.com/office/drawing/2014/main" id="{8FB9FD80-CFC6-426B-82C5-13A333759E3E}"/>
              </a:ext>
            </a:extLst>
          </p:cNvPr>
          <p:cNvSpPr txBox="1"/>
          <p:nvPr/>
        </p:nvSpPr>
        <p:spPr>
          <a:xfrm>
            <a:off x="1030823" y="727214"/>
            <a:ext cx="16742864" cy="1069800"/>
          </a:xfrm>
          <a:prstGeom prst="rect">
            <a:avLst/>
          </a:prstGeom>
          <a:noFill/>
          <a:ln>
            <a:noFill/>
          </a:ln>
        </p:spPr>
        <p:txBody>
          <a:bodyPr spcFirstLastPara="1" wrap="square" lIns="0" tIns="0" rIns="0" bIns="0" anchor="t" anchorCtr="0">
            <a:noAutofit/>
          </a:bodyPr>
          <a:lstStyle/>
          <a:p>
            <a:pPr lvl="0" algn="l" rtl="0">
              <a:lnSpc>
                <a:spcPct val="110000"/>
              </a:lnSpc>
            </a:pPr>
            <a:r>
              <a:rPr lang="pa" sz="7200" b="0" i="0" u="none" baseline="0" dirty="0">
                <a:solidFill>
                  <a:srgbClr val="034092"/>
                </a:solidFill>
                <a:latin typeface="Lora"/>
                <a:ea typeface="Lora"/>
                <a:cs typeface="Lora"/>
                <a:sym typeface="Lora"/>
              </a:rPr>
              <a:t>ਪਾਥਵੇਜ਼ ਡਾਕਟਰੀ ਦੇਖਭਾਲ ਡਾਇਰੈਕਟਰੀ</a:t>
            </a:r>
          </a:p>
        </p:txBody>
      </p:sp>
      <p:sp>
        <p:nvSpPr>
          <p:cNvPr id="9" name="Arrow: Right 8">
            <a:extLst>
              <a:ext uri="{FF2B5EF4-FFF2-40B4-BE49-F238E27FC236}">
                <a16:creationId xmlns:a16="http://schemas.microsoft.com/office/drawing/2014/main" id="{9197E12B-0502-465C-8498-B20D8E7931B6}"/>
              </a:ext>
            </a:extLst>
          </p:cNvPr>
          <p:cNvSpPr/>
          <p:nvPr/>
        </p:nvSpPr>
        <p:spPr>
          <a:xfrm>
            <a:off x="1946789" y="6146221"/>
            <a:ext cx="3532897" cy="468260"/>
          </a:xfrm>
          <a:prstGeom prst="righ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a"/>
          </a:p>
        </p:txBody>
      </p:sp>
    </p:spTree>
    <p:extLst>
      <p:ext uri="{BB962C8B-B14F-4D97-AF65-F5344CB8AC3E}">
        <p14:creationId xmlns:p14="http://schemas.microsoft.com/office/powerpoint/2010/main" val="971402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11" name="Google Shape;311;p27"/>
          <p:cNvSpPr txBox="1"/>
          <p:nvPr/>
        </p:nvSpPr>
        <p:spPr>
          <a:xfrm>
            <a:off x="1030822" y="2315496"/>
            <a:ext cx="16312609" cy="5759635"/>
          </a:xfrm>
          <a:prstGeom prst="rect">
            <a:avLst/>
          </a:prstGeom>
          <a:noFill/>
          <a:ln>
            <a:noFill/>
          </a:ln>
        </p:spPr>
        <p:txBody>
          <a:bodyPr spcFirstLastPara="1" wrap="square" lIns="0" tIns="0" rIns="0" bIns="0" anchor="t" anchorCtr="0">
            <a:noAutofit/>
          </a:bodyPr>
          <a:lstStyle/>
          <a:p>
            <a:pPr>
              <a:buClr>
                <a:schemeClr val="bg2"/>
              </a:buClr>
            </a:pPr>
            <a:r>
              <a:rPr lang="pa" sz="3600" dirty="0">
                <a:solidFill>
                  <a:schemeClr val="bg2"/>
                </a:solidFill>
                <a:latin typeface="Arial" panose="020B0604020202020204" pitchFamily="34" charset="0"/>
                <a:sym typeface="Lora"/>
              </a:rPr>
              <a:t>5. </a:t>
            </a:r>
            <a:r>
              <a:rPr lang="pa" sz="3600" dirty="0">
                <a:solidFill>
                  <a:schemeClr val="bg2"/>
                </a:solidFill>
                <a:latin typeface="Arial" panose="020B0604020202020204" pitchFamily="34" charset="0"/>
              </a:rPr>
              <a:t>ਆਪਣੇ ਪ੍ਰਦਾਤਾ/ਕਲੀਨਿਕ ਦਾ ਨਾਮ ਦਾਖਲ ਕਰੋ ਜਾਂ ਪ੍ਰਦਾਤਾ ਨੂੰ ਲੱਭਣ ਲਈ ਸ਼ਹਿਰ ਦਾਖਲ ਕਰੋ</a:t>
            </a:r>
            <a:endParaRPr sz="3600" dirty="0">
              <a:solidFill>
                <a:schemeClr val="bg2"/>
              </a:solidFill>
              <a:latin typeface="Arial" panose="020B0604020202020204" pitchFamily="34" charset="0"/>
              <a:cs typeface="Arial" panose="020B0604020202020204" pitchFamily="34" charset="0"/>
              <a:sym typeface="Lora"/>
            </a:endParaRPr>
          </a:p>
        </p:txBody>
      </p:sp>
      <p:graphicFrame>
        <p:nvGraphicFramePr>
          <p:cNvPr id="4" name="Table 3">
            <a:extLst>
              <a:ext uri="{FF2B5EF4-FFF2-40B4-BE49-F238E27FC236}">
                <a16:creationId xmlns:a16="http://schemas.microsoft.com/office/drawing/2014/main" id="{021401DD-CE34-3840-ADDD-7E5E5B1E889C}"/>
              </a:ext>
            </a:extLst>
          </p:cNvPr>
          <p:cNvGraphicFramePr>
            <a:graphicFrameLocks noGrp="1"/>
          </p:cNvGraphicFramePr>
          <p:nvPr>
            <p:extLst>
              <p:ext uri="{D42A27DB-BD31-4B8C-83A1-F6EECF244321}">
                <p14:modId xmlns:p14="http://schemas.microsoft.com/office/powerpoint/2010/main" val="1035591860"/>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ਕੀ ਹੈ?</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1" i="0" u="none" baseline="0">
                          <a:solidFill>
                            <a:schemeClr val="bg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ਤੱਕ ਪਹੁੰਚ ਕਿਵੇਂ ਕਰਨੀ ਹੈ</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ਤੁਹਾਡੀ ਨਿੱਜਤਾ ਦੀ ਰੱਖਿਆ ਕਰਨਾ</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10" name="Google Shape;235;p22">
            <a:extLst>
              <a:ext uri="{FF2B5EF4-FFF2-40B4-BE49-F238E27FC236}">
                <a16:creationId xmlns:a16="http://schemas.microsoft.com/office/drawing/2014/main" id="{D052E1E3-A01D-48C4-A7BB-126DABD7A829}"/>
              </a:ext>
            </a:extLst>
          </p:cNvPr>
          <p:cNvSpPr txBox="1"/>
          <p:nvPr/>
        </p:nvSpPr>
        <p:spPr>
          <a:xfrm>
            <a:off x="1030823" y="727214"/>
            <a:ext cx="16742864" cy="1069800"/>
          </a:xfrm>
          <a:prstGeom prst="rect">
            <a:avLst/>
          </a:prstGeom>
          <a:noFill/>
          <a:ln>
            <a:noFill/>
          </a:ln>
        </p:spPr>
        <p:txBody>
          <a:bodyPr spcFirstLastPara="1" wrap="square" lIns="0" tIns="0" rIns="0" bIns="0" anchor="t" anchorCtr="0">
            <a:noAutofit/>
          </a:bodyPr>
          <a:lstStyle/>
          <a:p>
            <a:pPr lvl="0" algn="l" rtl="0">
              <a:lnSpc>
                <a:spcPct val="110000"/>
              </a:lnSpc>
            </a:pPr>
            <a:r>
              <a:rPr lang="pa" sz="7200" b="0" i="0" u="none" baseline="0" dirty="0">
                <a:solidFill>
                  <a:srgbClr val="034092"/>
                </a:solidFill>
                <a:latin typeface="Lora"/>
                <a:ea typeface="Lora"/>
                <a:cs typeface="Lora"/>
                <a:sym typeface="Lora"/>
              </a:rPr>
              <a:t>ਪਾਥਵੇਜ਼ ਡਾਕਟਰੀ ਦੇਖਭਾਲ ਡਾਇਰੈਕਟਰੀ</a:t>
            </a:r>
          </a:p>
        </p:txBody>
      </p:sp>
      <p:pic>
        <p:nvPicPr>
          <p:cNvPr id="2" name="Picture 1">
            <a:extLst>
              <a:ext uri="{FF2B5EF4-FFF2-40B4-BE49-F238E27FC236}">
                <a16:creationId xmlns:a16="http://schemas.microsoft.com/office/drawing/2014/main" id="{059DB3F1-87E1-42CC-B400-241696AE8B1E}"/>
              </a:ext>
            </a:extLst>
          </p:cNvPr>
          <p:cNvPicPr>
            <a:picLocks noChangeAspect="1"/>
          </p:cNvPicPr>
          <p:nvPr/>
        </p:nvPicPr>
        <p:blipFill>
          <a:blip r:embed="rId3"/>
          <a:stretch>
            <a:fillRect/>
          </a:stretch>
        </p:blipFill>
        <p:spPr>
          <a:xfrm>
            <a:off x="3389533" y="3492366"/>
            <a:ext cx="11595186" cy="5284007"/>
          </a:xfrm>
          <a:prstGeom prst="rect">
            <a:avLst/>
          </a:prstGeom>
          <a:ln>
            <a:solidFill>
              <a:schemeClr val="tx1">
                <a:lumMod val="75000"/>
                <a:lumOff val="25000"/>
              </a:schemeClr>
            </a:solidFill>
          </a:ln>
        </p:spPr>
      </p:pic>
      <p:sp>
        <p:nvSpPr>
          <p:cNvPr id="9" name="Arrow: Right 8">
            <a:extLst>
              <a:ext uri="{FF2B5EF4-FFF2-40B4-BE49-F238E27FC236}">
                <a16:creationId xmlns:a16="http://schemas.microsoft.com/office/drawing/2014/main" id="{50932E94-7CE3-44C2-A450-3AF042261768}"/>
              </a:ext>
            </a:extLst>
          </p:cNvPr>
          <p:cNvSpPr/>
          <p:nvPr/>
        </p:nvSpPr>
        <p:spPr>
          <a:xfrm>
            <a:off x="2418376" y="6509276"/>
            <a:ext cx="3532897" cy="468260"/>
          </a:xfrm>
          <a:prstGeom prst="righ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a"/>
          </a:p>
        </p:txBody>
      </p:sp>
      <p:sp>
        <p:nvSpPr>
          <p:cNvPr id="13" name="Arrow: Right 12">
            <a:extLst>
              <a:ext uri="{FF2B5EF4-FFF2-40B4-BE49-F238E27FC236}">
                <a16:creationId xmlns:a16="http://schemas.microsoft.com/office/drawing/2014/main" id="{9C49D0B7-F595-44BB-9538-4688A915C70F}"/>
              </a:ext>
            </a:extLst>
          </p:cNvPr>
          <p:cNvSpPr/>
          <p:nvPr/>
        </p:nvSpPr>
        <p:spPr>
          <a:xfrm>
            <a:off x="2418377" y="8145774"/>
            <a:ext cx="3532897" cy="468260"/>
          </a:xfrm>
          <a:prstGeom prst="righ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a"/>
          </a:p>
        </p:txBody>
      </p:sp>
    </p:spTree>
    <p:extLst>
      <p:ext uri="{BB962C8B-B14F-4D97-AF65-F5344CB8AC3E}">
        <p14:creationId xmlns:p14="http://schemas.microsoft.com/office/powerpoint/2010/main" val="86390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11" name="Google Shape;311;p27"/>
          <p:cNvSpPr txBox="1"/>
          <p:nvPr/>
        </p:nvSpPr>
        <p:spPr>
          <a:xfrm>
            <a:off x="1030823" y="2330245"/>
            <a:ext cx="16742864" cy="958895"/>
          </a:xfrm>
          <a:prstGeom prst="rect">
            <a:avLst/>
          </a:prstGeom>
          <a:noFill/>
          <a:ln>
            <a:noFill/>
          </a:ln>
        </p:spPr>
        <p:txBody>
          <a:bodyPr spcFirstLastPara="1" wrap="square" lIns="0" tIns="0" rIns="0" bIns="0" anchor="t" anchorCtr="0">
            <a:noAutofit/>
          </a:bodyPr>
          <a:lstStyle/>
          <a:p>
            <a:pPr>
              <a:buClr>
                <a:schemeClr val="bg2"/>
              </a:buClr>
            </a:pPr>
            <a:r>
              <a:rPr lang="pa" sz="3600" dirty="0">
                <a:solidFill>
                  <a:schemeClr val="bg2"/>
                </a:solidFill>
                <a:latin typeface="Arial" panose="020B0604020202020204" pitchFamily="34" charset="0"/>
                <a:sym typeface="Lora"/>
              </a:rPr>
              <a:t>6. </a:t>
            </a:r>
            <a:r>
              <a:rPr lang="pa" sz="3600" dirty="0">
                <a:solidFill>
                  <a:schemeClr val="bg2"/>
                </a:solidFill>
                <a:latin typeface="Arial" panose="020B0604020202020204" pitchFamily="34" charset="0"/>
              </a:rPr>
              <a:t>ਕਿਸੇ ਪ੍ਰਦਾਤਾ ਜਾਂ ਕਲੀਨਿਕ ਦੀ ਚੋਣ ਕਰੋ ਅਤੇ ਵਧੇਰੇ ​ਜਾਣਕਾਰੀ ਦੇਖਣ ਲਈ ਹਾਈਪਰਲਿੰਕ 'ਤੇ ਕਲਿੱਕ ਕਰੋ।</a:t>
            </a:r>
          </a:p>
        </p:txBody>
      </p:sp>
      <p:graphicFrame>
        <p:nvGraphicFramePr>
          <p:cNvPr id="4" name="Table 3">
            <a:extLst>
              <a:ext uri="{FF2B5EF4-FFF2-40B4-BE49-F238E27FC236}">
                <a16:creationId xmlns:a16="http://schemas.microsoft.com/office/drawing/2014/main" id="{021401DD-CE34-3840-ADDD-7E5E5B1E889C}"/>
              </a:ext>
            </a:extLst>
          </p:cNvPr>
          <p:cNvGraphicFramePr>
            <a:graphicFrameLocks noGrp="1"/>
          </p:cNvGraphicFramePr>
          <p:nvPr>
            <p:extLst>
              <p:ext uri="{D42A27DB-BD31-4B8C-83A1-F6EECF244321}">
                <p14:modId xmlns:p14="http://schemas.microsoft.com/office/powerpoint/2010/main" val="2453227763"/>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ਕੀ ਹੈ?</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1" i="0" u="none" baseline="0">
                          <a:solidFill>
                            <a:schemeClr val="bg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ਤੱਕ ਪਹੁੰਚ ਕਿਵੇਂ ਕਰਨੀ ਹੈ</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ਤੁਹਾਡੀ ਨਿੱਜਤਾ ਦੀ ਰੱਖਿਆ ਕਰਨਾ</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9" name="Google Shape;235;p22">
            <a:extLst>
              <a:ext uri="{FF2B5EF4-FFF2-40B4-BE49-F238E27FC236}">
                <a16:creationId xmlns:a16="http://schemas.microsoft.com/office/drawing/2014/main" id="{73A490D9-AD03-4247-958C-FB2D8851C60E}"/>
              </a:ext>
            </a:extLst>
          </p:cNvPr>
          <p:cNvSpPr txBox="1"/>
          <p:nvPr/>
        </p:nvSpPr>
        <p:spPr>
          <a:xfrm>
            <a:off x="1030823" y="727214"/>
            <a:ext cx="16742864" cy="1069800"/>
          </a:xfrm>
          <a:prstGeom prst="rect">
            <a:avLst/>
          </a:prstGeom>
          <a:noFill/>
          <a:ln>
            <a:noFill/>
          </a:ln>
        </p:spPr>
        <p:txBody>
          <a:bodyPr spcFirstLastPara="1" wrap="square" lIns="0" tIns="0" rIns="0" bIns="0" anchor="t" anchorCtr="0">
            <a:noAutofit/>
          </a:bodyPr>
          <a:lstStyle/>
          <a:p>
            <a:pPr lvl="0" algn="l" rtl="0">
              <a:lnSpc>
                <a:spcPct val="110000"/>
              </a:lnSpc>
            </a:pPr>
            <a:r>
              <a:rPr lang="pa" sz="7200" b="0" i="0" u="none" baseline="0" dirty="0">
                <a:solidFill>
                  <a:srgbClr val="034092"/>
                </a:solidFill>
                <a:latin typeface="Lora"/>
                <a:ea typeface="Lora"/>
                <a:cs typeface="Lora"/>
                <a:sym typeface="Lora"/>
              </a:rPr>
              <a:t>ਪਾਥਵੇਜ਼ ਡਾਕਟਰੀ ਦੇਖਭਾਲ ਡਾਇਰੈਕਟਰੀ</a:t>
            </a:r>
          </a:p>
        </p:txBody>
      </p:sp>
      <p:pic>
        <p:nvPicPr>
          <p:cNvPr id="3" name="Picture 2">
            <a:extLst>
              <a:ext uri="{FF2B5EF4-FFF2-40B4-BE49-F238E27FC236}">
                <a16:creationId xmlns:a16="http://schemas.microsoft.com/office/drawing/2014/main" id="{44FE3577-B80C-4F71-9731-7B4162B737C0}"/>
              </a:ext>
            </a:extLst>
          </p:cNvPr>
          <p:cNvPicPr>
            <a:picLocks noChangeAspect="1"/>
          </p:cNvPicPr>
          <p:nvPr/>
        </p:nvPicPr>
        <p:blipFill>
          <a:blip r:embed="rId3"/>
          <a:stretch>
            <a:fillRect/>
          </a:stretch>
        </p:blipFill>
        <p:spPr>
          <a:xfrm>
            <a:off x="3828050" y="3352735"/>
            <a:ext cx="10631900" cy="5836941"/>
          </a:xfrm>
          <a:prstGeom prst="rect">
            <a:avLst/>
          </a:prstGeom>
          <a:ln>
            <a:solidFill>
              <a:schemeClr val="tx1">
                <a:lumMod val="75000"/>
                <a:lumOff val="25000"/>
              </a:schemeClr>
            </a:solidFill>
          </a:ln>
        </p:spPr>
      </p:pic>
      <p:sp>
        <p:nvSpPr>
          <p:cNvPr id="8" name="Arrow: Right 7">
            <a:extLst>
              <a:ext uri="{FF2B5EF4-FFF2-40B4-BE49-F238E27FC236}">
                <a16:creationId xmlns:a16="http://schemas.microsoft.com/office/drawing/2014/main" id="{71CD1E61-8C53-44EA-AB5D-BD6C5F1AF362}"/>
              </a:ext>
            </a:extLst>
          </p:cNvPr>
          <p:cNvSpPr/>
          <p:nvPr/>
        </p:nvSpPr>
        <p:spPr>
          <a:xfrm rot="892865">
            <a:off x="1358039" y="7399412"/>
            <a:ext cx="3532897" cy="468260"/>
          </a:xfrm>
          <a:prstGeom prst="righ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a"/>
          </a:p>
        </p:txBody>
      </p:sp>
    </p:spTree>
    <p:extLst>
      <p:ext uri="{BB962C8B-B14F-4D97-AF65-F5344CB8AC3E}">
        <p14:creationId xmlns:p14="http://schemas.microsoft.com/office/powerpoint/2010/main" val="1466308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11" name="Google Shape;311;p27"/>
          <p:cNvSpPr txBox="1"/>
          <p:nvPr/>
        </p:nvSpPr>
        <p:spPr>
          <a:xfrm>
            <a:off x="1030823" y="2051545"/>
            <a:ext cx="16311642" cy="1499897"/>
          </a:xfrm>
          <a:prstGeom prst="rect">
            <a:avLst/>
          </a:prstGeom>
          <a:noFill/>
          <a:ln>
            <a:noFill/>
          </a:ln>
        </p:spPr>
        <p:txBody>
          <a:bodyPr spcFirstLastPara="1" wrap="square" lIns="0" tIns="0" rIns="0" bIns="0" anchor="t" anchorCtr="0">
            <a:noAutofit/>
          </a:bodyPr>
          <a:lstStyle/>
          <a:p>
            <a:pPr indent="-457200">
              <a:buClr>
                <a:schemeClr val="bg2"/>
              </a:buClr>
              <a:tabLst>
                <a:tab pos="542925" algn="l"/>
              </a:tabLst>
            </a:pPr>
            <a:r>
              <a:rPr lang="pa" sz="3500" dirty="0">
                <a:solidFill>
                  <a:schemeClr val="bg2"/>
                </a:solidFill>
                <a:latin typeface="Arial" panose="020B0604020202020204" pitchFamily="34" charset="0"/>
                <a:sym typeface="Lora"/>
              </a:rPr>
              <a:t>7.</a:t>
            </a:r>
            <a:r>
              <a:rPr lang="en-US" sz="3500" dirty="0">
                <a:solidFill>
                  <a:schemeClr val="bg2"/>
                </a:solidFill>
                <a:latin typeface="Arial" panose="020B0604020202020204" pitchFamily="34" charset="0"/>
                <a:sym typeface="Lora"/>
              </a:rPr>
              <a:t>	</a:t>
            </a:r>
            <a:r>
              <a:rPr lang="pa" sz="3500" dirty="0">
                <a:solidFill>
                  <a:schemeClr val="bg2"/>
                </a:solidFill>
                <a:latin typeface="Arial" panose="020B0604020202020204" pitchFamily="34" charset="0"/>
                <a:sym typeface="Lora"/>
              </a:rPr>
              <a:t>ਤੁਸੀਂ </a:t>
            </a:r>
            <a:r>
              <a:rPr lang="pa" sz="3500" dirty="0">
                <a:solidFill>
                  <a:schemeClr val="bg2"/>
                </a:solidFill>
                <a:latin typeface="Arial" panose="020B0604020202020204" pitchFamily="34" charset="0"/>
              </a:rPr>
              <a:t>ਵਿਅਕਤੀਗਤ ਅਤੇ ਵਰਚੁਅਲ ਦੇਖਭਾਲ ਦੀਆਂ ਪੇਸ਼ਕਸ਼ਾਂ,</a:t>
            </a:r>
            <a:r>
              <a:rPr lang="pa" sz="3500" dirty="0">
                <a:solidFill>
                  <a:schemeClr val="bg2"/>
                </a:solidFill>
                <a:latin typeface="Arial" panose="020B0604020202020204" pitchFamily="34" charset="0"/>
                <a:sym typeface="Lora"/>
              </a:rPr>
              <a:t> ਕੋਈ ਮੁਲਾਕਾਤ</a:t>
            </a:r>
            <a:r>
              <a:rPr lang="pa" sz="3500" dirty="0">
                <a:solidFill>
                  <a:schemeClr val="bg2"/>
                </a:solidFill>
                <a:latin typeface="Arial" panose="020B0604020202020204" pitchFamily="34" charset="0"/>
              </a:rPr>
              <a:t> </a:t>
            </a:r>
            <a:r>
              <a:rPr lang="pa" sz="3500" dirty="0">
                <a:solidFill>
                  <a:schemeClr val="bg2"/>
                </a:solidFill>
                <a:latin typeface="Arial" panose="020B0604020202020204" pitchFamily="34" charset="0"/>
                <a:sym typeface="Lora"/>
              </a:rPr>
              <a:t>ਬੁੱਕ ਕਰਨ ਦੇ </a:t>
            </a:r>
            <a:r>
              <a:rPr lang="pa" sz="3500" dirty="0">
                <a:solidFill>
                  <a:schemeClr val="bg2"/>
                </a:solidFill>
                <a:latin typeface="Arial" panose="020B0604020202020204" pitchFamily="34" charset="0"/>
              </a:rPr>
              <a:t>ਤਰੀਕਿਆਂ,</a:t>
            </a:r>
            <a:br>
              <a:rPr lang="en-US" sz="3500" dirty="0">
                <a:solidFill>
                  <a:schemeClr val="bg2"/>
                </a:solidFill>
                <a:latin typeface="Arial" panose="020B0604020202020204" pitchFamily="34" charset="0"/>
              </a:rPr>
            </a:br>
            <a:r>
              <a:rPr lang="en-US" sz="3500" dirty="0">
                <a:solidFill>
                  <a:schemeClr val="bg2"/>
                </a:solidFill>
                <a:latin typeface="Arial" panose="020B0604020202020204" pitchFamily="34" charset="0"/>
              </a:rPr>
              <a:t>     </a:t>
            </a:r>
            <a:r>
              <a:rPr lang="pa" sz="3500" dirty="0">
                <a:solidFill>
                  <a:schemeClr val="bg2"/>
                </a:solidFill>
                <a:latin typeface="Arial" panose="020B0604020202020204" pitchFamily="34" charset="0"/>
              </a:rPr>
              <a:t>ਅਤੇ ਕੰਮ ਦੇ ਸਮੇਂ ਬਾਰੇ ਵੇਰਵੇ ਪ੍ਰਾਪਤ ਕਰ ਸਕਦੇ ਹੋ।</a:t>
            </a:r>
            <a:endParaRPr sz="3500" dirty="0">
              <a:solidFill>
                <a:schemeClr val="bg2"/>
              </a:solidFill>
              <a:latin typeface="Arial" panose="020B0604020202020204" pitchFamily="34" charset="0"/>
              <a:cs typeface="Arial" panose="020B0604020202020204" pitchFamily="34" charset="0"/>
              <a:sym typeface="Lora"/>
            </a:endParaRPr>
          </a:p>
        </p:txBody>
      </p:sp>
      <p:graphicFrame>
        <p:nvGraphicFramePr>
          <p:cNvPr id="4" name="Table 3">
            <a:extLst>
              <a:ext uri="{FF2B5EF4-FFF2-40B4-BE49-F238E27FC236}">
                <a16:creationId xmlns:a16="http://schemas.microsoft.com/office/drawing/2014/main" id="{021401DD-CE34-3840-ADDD-7E5E5B1E889C}"/>
              </a:ext>
            </a:extLst>
          </p:cNvPr>
          <p:cNvGraphicFramePr>
            <a:graphicFrameLocks noGrp="1"/>
          </p:cNvGraphicFramePr>
          <p:nvPr>
            <p:extLst>
              <p:ext uri="{D42A27DB-BD31-4B8C-83A1-F6EECF244321}">
                <p14:modId xmlns:p14="http://schemas.microsoft.com/office/powerpoint/2010/main" val="2704578740"/>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ਕੀ ਹੈ?</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1" i="0" u="none" baseline="0">
                          <a:solidFill>
                            <a:schemeClr val="bg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ਤੱਕ ਪਹੁੰਚ ਕਿਵੇਂ ਕਰਨੀ ਹੈ</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ਤੁਹਾਡੀ ਨਿੱਜਤਾ ਦੀ ਰੱਖਿਆ ਕਰਨਾ</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8" name="Google Shape;235;p22">
            <a:extLst>
              <a:ext uri="{FF2B5EF4-FFF2-40B4-BE49-F238E27FC236}">
                <a16:creationId xmlns:a16="http://schemas.microsoft.com/office/drawing/2014/main" id="{5668F2E2-73EC-44DE-B36D-6D7D31E32F0B}"/>
              </a:ext>
            </a:extLst>
          </p:cNvPr>
          <p:cNvSpPr txBox="1"/>
          <p:nvPr/>
        </p:nvSpPr>
        <p:spPr>
          <a:xfrm>
            <a:off x="1030823" y="727214"/>
            <a:ext cx="16742864" cy="1069800"/>
          </a:xfrm>
          <a:prstGeom prst="rect">
            <a:avLst/>
          </a:prstGeom>
          <a:noFill/>
          <a:ln>
            <a:noFill/>
          </a:ln>
        </p:spPr>
        <p:txBody>
          <a:bodyPr spcFirstLastPara="1" wrap="square" lIns="0" tIns="0" rIns="0" bIns="0" anchor="t" anchorCtr="0">
            <a:noAutofit/>
          </a:bodyPr>
          <a:lstStyle/>
          <a:p>
            <a:pPr lvl="0" algn="l" rtl="0">
              <a:lnSpc>
                <a:spcPct val="110000"/>
              </a:lnSpc>
            </a:pPr>
            <a:r>
              <a:rPr lang="pa" sz="7200" b="0" i="0" u="none" baseline="0" dirty="0">
                <a:solidFill>
                  <a:srgbClr val="034092"/>
                </a:solidFill>
                <a:latin typeface="Lora"/>
                <a:ea typeface="Lora"/>
                <a:cs typeface="Lora"/>
                <a:sym typeface="Lora"/>
              </a:rPr>
              <a:t>ਪਾਥਵੇਜ਼ ਡਾਕਟਰੀ ਦੇਖਭਾਲ ਡਾਇਰੈਕਟਰੀ</a:t>
            </a:r>
          </a:p>
        </p:txBody>
      </p:sp>
      <p:grpSp>
        <p:nvGrpSpPr>
          <p:cNvPr id="11" name="Group 10">
            <a:extLst>
              <a:ext uri="{FF2B5EF4-FFF2-40B4-BE49-F238E27FC236}">
                <a16:creationId xmlns:a16="http://schemas.microsoft.com/office/drawing/2014/main" id="{0F198EEE-4576-4650-96B8-91864A0708E8}"/>
              </a:ext>
            </a:extLst>
          </p:cNvPr>
          <p:cNvGrpSpPr/>
          <p:nvPr/>
        </p:nvGrpSpPr>
        <p:grpSpPr>
          <a:xfrm>
            <a:off x="7003777" y="3534724"/>
            <a:ext cx="9956867" cy="5724018"/>
            <a:chOff x="7003777" y="3274437"/>
            <a:chExt cx="9956867" cy="5724018"/>
          </a:xfrm>
        </p:grpSpPr>
        <p:grpSp>
          <p:nvGrpSpPr>
            <p:cNvPr id="9" name="Group 8">
              <a:extLst>
                <a:ext uri="{FF2B5EF4-FFF2-40B4-BE49-F238E27FC236}">
                  <a16:creationId xmlns:a16="http://schemas.microsoft.com/office/drawing/2014/main" id="{27E9E101-B92A-4695-B687-084E3403C24C}"/>
                </a:ext>
              </a:extLst>
            </p:cNvPr>
            <p:cNvGrpSpPr/>
            <p:nvPr/>
          </p:nvGrpSpPr>
          <p:grpSpPr>
            <a:xfrm>
              <a:off x="7115017" y="3414250"/>
              <a:ext cx="9511455" cy="5584205"/>
              <a:chOff x="6926335" y="1230158"/>
              <a:chExt cx="10342772" cy="6072275"/>
            </a:xfrm>
          </p:grpSpPr>
          <p:pic>
            <p:nvPicPr>
              <p:cNvPr id="2" name="Picture 1">
                <a:extLst>
                  <a:ext uri="{FF2B5EF4-FFF2-40B4-BE49-F238E27FC236}">
                    <a16:creationId xmlns:a16="http://schemas.microsoft.com/office/drawing/2014/main" id="{40E93858-4ADE-4F50-B229-C5E8FB67EC74}"/>
                  </a:ext>
                </a:extLst>
              </p:cNvPr>
              <p:cNvPicPr>
                <a:picLocks noChangeAspect="1"/>
              </p:cNvPicPr>
              <p:nvPr/>
            </p:nvPicPr>
            <p:blipFill>
              <a:blip r:embed="rId3"/>
              <a:stretch>
                <a:fillRect/>
              </a:stretch>
            </p:blipFill>
            <p:spPr>
              <a:xfrm>
                <a:off x="6926335" y="1230158"/>
                <a:ext cx="10342772" cy="4788650"/>
              </a:xfrm>
              <a:prstGeom prst="rect">
                <a:avLst/>
              </a:prstGeom>
              <a:ln>
                <a:noFill/>
              </a:ln>
            </p:spPr>
          </p:pic>
          <p:pic>
            <p:nvPicPr>
              <p:cNvPr id="6" name="Picture 5">
                <a:extLst>
                  <a:ext uri="{FF2B5EF4-FFF2-40B4-BE49-F238E27FC236}">
                    <a16:creationId xmlns:a16="http://schemas.microsoft.com/office/drawing/2014/main" id="{950E5717-C9C6-4F39-8445-FBF28E6EEEC8}"/>
                  </a:ext>
                </a:extLst>
              </p:cNvPr>
              <p:cNvPicPr>
                <a:picLocks noChangeAspect="1"/>
              </p:cNvPicPr>
              <p:nvPr/>
            </p:nvPicPr>
            <p:blipFill>
              <a:blip r:embed="rId4"/>
              <a:stretch>
                <a:fillRect/>
              </a:stretch>
            </p:blipFill>
            <p:spPr>
              <a:xfrm>
                <a:off x="8910485" y="5902976"/>
                <a:ext cx="5810101" cy="1399456"/>
              </a:xfrm>
              <a:prstGeom prst="rect">
                <a:avLst/>
              </a:prstGeom>
            </p:spPr>
          </p:pic>
        </p:grpSp>
        <p:sp>
          <p:nvSpPr>
            <p:cNvPr id="14" name="Rectangle 13">
              <a:extLst>
                <a:ext uri="{FF2B5EF4-FFF2-40B4-BE49-F238E27FC236}">
                  <a16:creationId xmlns:a16="http://schemas.microsoft.com/office/drawing/2014/main" id="{1A9922FC-18A3-4865-AA5C-9AC505F10309}"/>
                </a:ext>
              </a:extLst>
            </p:cNvPr>
            <p:cNvSpPr/>
            <p:nvPr/>
          </p:nvSpPr>
          <p:spPr>
            <a:xfrm>
              <a:off x="7003777" y="3274437"/>
              <a:ext cx="9956867" cy="572401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a"/>
            </a:p>
          </p:txBody>
        </p:sp>
      </p:grpSp>
      <p:sp>
        <p:nvSpPr>
          <p:cNvPr id="16" name="Arrow: Right 15">
            <a:extLst>
              <a:ext uri="{FF2B5EF4-FFF2-40B4-BE49-F238E27FC236}">
                <a16:creationId xmlns:a16="http://schemas.microsoft.com/office/drawing/2014/main" id="{D6DE41A0-5046-4D43-B01D-CD7230F1447C}"/>
              </a:ext>
            </a:extLst>
          </p:cNvPr>
          <p:cNvSpPr/>
          <p:nvPr/>
        </p:nvSpPr>
        <p:spPr>
          <a:xfrm>
            <a:off x="5406791" y="6164447"/>
            <a:ext cx="3532897" cy="468260"/>
          </a:xfrm>
          <a:prstGeom prst="righ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a"/>
          </a:p>
        </p:txBody>
      </p:sp>
      <p:sp>
        <p:nvSpPr>
          <p:cNvPr id="18" name="Arrow: Right 17">
            <a:extLst>
              <a:ext uri="{FF2B5EF4-FFF2-40B4-BE49-F238E27FC236}">
                <a16:creationId xmlns:a16="http://schemas.microsoft.com/office/drawing/2014/main" id="{6C782DA8-06BA-4C5B-B239-DCDE8C1CCA41}"/>
              </a:ext>
            </a:extLst>
          </p:cNvPr>
          <p:cNvSpPr/>
          <p:nvPr/>
        </p:nvSpPr>
        <p:spPr>
          <a:xfrm>
            <a:off x="5406791" y="6887239"/>
            <a:ext cx="3532897" cy="468260"/>
          </a:xfrm>
          <a:prstGeom prst="righ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a"/>
          </a:p>
        </p:txBody>
      </p:sp>
      <p:sp>
        <p:nvSpPr>
          <p:cNvPr id="19" name="Arrow: Right 18">
            <a:extLst>
              <a:ext uri="{FF2B5EF4-FFF2-40B4-BE49-F238E27FC236}">
                <a16:creationId xmlns:a16="http://schemas.microsoft.com/office/drawing/2014/main" id="{E6927726-167B-4934-93D9-A6E009EE7D17}"/>
              </a:ext>
            </a:extLst>
          </p:cNvPr>
          <p:cNvSpPr/>
          <p:nvPr/>
        </p:nvSpPr>
        <p:spPr>
          <a:xfrm>
            <a:off x="5406791" y="7909519"/>
            <a:ext cx="3532897" cy="468260"/>
          </a:xfrm>
          <a:prstGeom prst="rightArrow">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a"/>
          </a:p>
        </p:txBody>
      </p:sp>
    </p:spTree>
    <p:extLst>
      <p:ext uri="{BB962C8B-B14F-4D97-AF65-F5344CB8AC3E}">
        <p14:creationId xmlns:p14="http://schemas.microsoft.com/office/powerpoint/2010/main" val="3316476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19" name="Google Shape;271;p24">
            <a:extLst>
              <a:ext uri="{FF2B5EF4-FFF2-40B4-BE49-F238E27FC236}">
                <a16:creationId xmlns:a16="http://schemas.microsoft.com/office/drawing/2014/main" id="{AECE8840-5A15-D045-8B40-8749789D359D}"/>
              </a:ext>
            </a:extLst>
          </p:cNvPr>
          <p:cNvSpPr txBox="1"/>
          <p:nvPr/>
        </p:nvSpPr>
        <p:spPr>
          <a:xfrm>
            <a:off x="1850081" y="1801163"/>
            <a:ext cx="13664697" cy="956271"/>
          </a:xfrm>
          <a:prstGeom prst="rect">
            <a:avLst/>
          </a:prstGeom>
          <a:noFill/>
          <a:ln>
            <a:noFill/>
          </a:ln>
        </p:spPr>
        <p:txBody>
          <a:bodyPr spcFirstLastPara="1" wrap="square" lIns="0" tIns="0" rIns="0" bIns="0" anchor="t" anchorCtr="0">
            <a:noAutofit/>
          </a:bodyPr>
          <a:lstStyle/>
          <a:p>
            <a:pPr marL="0" marR="0" lvl="0" indent="0" algn="l" rtl="0">
              <a:lnSpc>
                <a:spcPct val="140011"/>
              </a:lnSpc>
              <a:spcBef>
                <a:spcPts val="0"/>
              </a:spcBef>
              <a:spcAft>
                <a:spcPts val="0"/>
              </a:spcAft>
              <a:buNone/>
            </a:pPr>
            <a:endParaRPr sz="7000" dirty="0">
              <a:latin typeface="+mj-lt"/>
            </a:endParaRPr>
          </a:p>
        </p:txBody>
      </p:sp>
      <p:sp>
        <p:nvSpPr>
          <p:cNvPr id="5" name="Google Shape;325;p28">
            <a:extLst>
              <a:ext uri="{FF2B5EF4-FFF2-40B4-BE49-F238E27FC236}">
                <a16:creationId xmlns:a16="http://schemas.microsoft.com/office/drawing/2014/main" id="{4C55D826-6C2B-5D49-B8DB-A40700BB0320}"/>
              </a:ext>
            </a:extLst>
          </p:cNvPr>
          <p:cNvSpPr txBox="1"/>
          <p:nvPr/>
        </p:nvSpPr>
        <p:spPr>
          <a:xfrm>
            <a:off x="991104" y="2191334"/>
            <a:ext cx="13104225" cy="566100"/>
          </a:xfrm>
          <a:prstGeom prst="rect">
            <a:avLst/>
          </a:prstGeom>
          <a:noFill/>
          <a:ln>
            <a:noFill/>
          </a:ln>
        </p:spPr>
        <p:txBody>
          <a:bodyPr spcFirstLastPara="1" wrap="square" lIns="0" tIns="0" rIns="0" bIns="0" anchor="t" anchorCtr="0">
            <a:noAutofit/>
          </a:bodyPr>
          <a:lstStyle/>
          <a:p>
            <a:pPr marL="0" marR="0" lvl="0" indent="0" algn="l" rtl="0">
              <a:lnSpc>
                <a:spcPct val="139970"/>
              </a:lnSpc>
              <a:spcBef>
                <a:spcPts val="0"/>
              </a:spcBef>
              <a:spcAft>
                <a:spcPts val="0"/>
              </a:spcAft>
              <a:buNone/>
            </a:pPr>
            <a:endParaRPr sz="4000" dirty="0">
              <a:solidFill>
                <a:schemeClr val="tx1"/>
              </a:solidFill>
              <a:latin typeface="+mj-lt"/>
            </a:endParaRPr>
          </a:p>
        </p:txBody>
      </p:sp>
      <p:sp>
        <p:nvSpPr>
          <p:cNvPr id="6" name="Google Shape;327;p28">
            <a:extLst>
              <a:ext uri="{FF2B5EF4-FFF2-40B4-BE49-F238E27FC236}">
                <a16:creationId xmlns:a16="http://schemas.microsoft.com/office/drawing/2014/main" id="{27A63867-BA44-624A-9003-3065F6BC0E82}"/>
              </a:ext>
            </a:extLst>
          </p:cNvPr>
          <p:cNvSpPr txBox="1"/>
          <p:nvPr/>
        </p:nvSpPr>
        <p:spPr>
          <a:xfrm>
            <a:off x="991104" y="900757"/>
            <a:ext cx="12222872" cy="1086525"/>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endParaRPr b="1" dirty="0">
              <a:solidFill>
                <a:schemeClr val="bg1"/>
              </a:solidFill>
              <a:latin typeface="+mj-lt"/>
            </a:endParaRPr>
          </a:p>
        </p:txBody>
      </p:sp>
      <p:graphicFrame>
        <p:nvGraphicFramePr>
          <p:cNvPr id="7" name="Table 6">
            <a:extLst>
              <a:ext uri="{FF2B5EF4-FFF2-40B4-BE49-F238E27FC236}">
                <a16:creationId xmlns:a16="http://schemas.microsoft.com/office/drawing/2014/main" id="{C5385F4D-4A86-684A-AE0B-C22655B7DEE5}"/>
              </a:ext>
            </a:extLst>
          </p:cNvPr>
          <p:cNvGraphicFramePr>
            <a:graphicFrameLocks noGrp="1"/>
          </p:cNvGraphicFramePr>
          <p:nvPr>
            <p:extLst>
              <p:ext uri="{D42A27DB-BD31-4B8C-83A1-F6EECF244321}">
                <p14:modId xmlns:p14="http://schemas.microsoft.com/office/powerpoint/2010/main" val="486143610"/>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ਕੀ ਹੈ?</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strike="noStrike" cap="none" baseline="0">
                          <a:solidFill>
                            <a:schemeClr val="tx1">
                              <a:lumMod val="50000"/>
                              <a:lumOff val="50000"/>
                            </a:schemeClr>
                          </a:solidFill>
                          <a:latin typeface="Arial" panose="020B0604020202020204" pitchFamily="34" charset="0"/>
                          <a:ea typeface="+mn-ea"/>
                          <a:cs typeface="Arial" panose="020B0604020202020204" pitchFamily="34" charset="0"/>
                          <a:sym typeface="Arial"/>
                        </a:rPr>
                        <a:t>ਵਰਚੁਅਲ ਦੇਖਭਾਲ ਤੱਕ ਪਹੁੰਚ ਕਿਵੇਂ ਕਰਨੀ ਹੈ</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1" i="0" u="none" strike="noStrike" cap="none" baseline="0">
                          <a:solidFill>
                            <a:schemeClr val="bg2"/>
                          </a:solidFill>
                          <a:latin typeface="Arial" panose="020B0604020202020204" pitchFamily="34" charset="0"/>
                          <a:ea typeface="+mn-ea"/>
                          <a:cs typeface="Arial" panose="020B0604020202020204" pitchFamily="34" charset="0"/>
                          <a:sym typeface="Arial"/>
                        </a:rPr>
                        <a:t>ਤੁਹਾਡੀ ਨਿੱਜਤਾ ਦੀ ਰੱਖਿਆ ਕਰਨਾ</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10" name="Google Shape;271;p24">
            <a:extLst>
              <a:ext uri="{FF2B5EF4-FFF2-40B4-BE49-F238E27FC236}">
                <a16:creationId xmlns:a16="http://schemas.microsoft.com/office/drawing/2014/main" id="{D3D3AF02-B3AA-47FD-8EE9-075C4C4D394E}"/>
              </a:ext>
            </a:extLst>
          </p:cNvPr>
          <p:cNvSpPr txBox="1"/>
          <p:nvPr/>
        </p:nvSpPr>
        <p:spPr>
          <a:xfrm>
            <a:off x="1440302" y="989699"/>
            <a:ext cx="13664697" cy="2564662"/>
          </a:xfrm>
          <a:prstGeom prst="rect">
            <a:avLst/>
          </a:prstGeom>
          <a:noFill/>
          <a:ln>
            <a:noFill/>
          </a:ln>
        </p:spPr>
        <p:txBody>
          <a:bodyPr spcFirstLastPara="1" wrap="square" lIns="0" tIns="0" rIns="0" bIns="0" anchor="t" anchorCtr="0">
            <a:noAutofit/>
          </a:bodyPr>
          <a:lstStyle/>
          <a:p>
            <a:pPr lvl="0" algn="l" rtl="0">
              <a:lnSpc>
                <a:spcPct val="140011"/>
              </a:lnSpc>
            </a:pPr>
            <a:r>
              <a:rPr lang="pa" sz="7000" b="1" i="0" u="none" baseline="0">
                <a:solidFill>
                  <a:srgbClr val="FFFFFF"/>
                </a:solidFill>
                <a:latin typeface="Lora"/>
                <a:ea typeface="Lora"/>
                <a:cs typeface="Lora"/>
                <a:sym typeface="Lora"/>
              </a:rPr>
              <a:t>ਤੁਹਾਡੀ ਨਿੱਜਤਾ ਦੀ ਰੱਖਿਆ ਕਰਨਾ:</a:t>
            </a:r>
          </a:p>
        </p:txBody>
      </p:sp>
      <p:sp>
        <p:nvSpPr>
          <p:cNvPr id="11" name="Google Shape;298;p26">
            <a:extLst>
              <a:ext uri="{FF2B5EF4-FFF2-40B4-BE49-F238E27FC236}">
                <a16:creationId xmlns:a16="http://schemas.microsoft.com/office/drawing/2014/main" id="{44698F6E-8EBA-48CE-A3AE-0E4E9427A4A2}"/>
              </a:ext>
            </a:extLst>
          </p:cNvPr>
          <p:cNvSpPr txBox="1"/>
          <p:nvPr/>
        </p:nvSpPr>
        <p:spPr>
          <a:xfrm>
            <a:off x="1440301" y="2700065"/>
            <a:ext cx="15424193" cy="1499229"/>
          </a:xfrm>
          <a:prstGeom prst="rect">
            <a:avLst/>
          </a:prstGeom>
          <a:noFill/>
          <a:ln>
            <a:noFill/>
          </a:ln>
        </p:spPr>
        <p:txBody>
          <a:bodyPr spcFirstLastPara="1" wrap="square" lIns="0" tIns="0" rIns="0" bIns="0" anchor="t" anchorCtr="0">
            <a:noAutofit/>
          </a:bodyPr>
          <a:lstStyle/>
          <a:p>
            <a:pPr algn="l" rtl="0">
              <a:lnSpc>
                <a:spcPct val="110000"/>
              </a:lnSpc>
            </a:pPr>
            <a:r>
              <a:rPr lang="pa" sz="4800" b="1" i="0" u="none" baseline="0">
                <a:latin typeface="Lora"/>
                <a:ea typeface="Lora"/>
                <a:cs typeface="Lora"/>
                <a:sym typeface="Lora"/>
              </a:rPr>
              <a:t>ਵਰਚੁਅਲ ਦੇਖਭਾਲ ਸੰਬੰਧੀ ਦਿਸ਼ਾ-ਨਿਰਦੇਸ਼</a:t>
            </a:r>
          </a:p>
        </p:txBody>
      </p:sp>
      <p:pic>
        <p:nvPicPr>
          <p:cNvPr id="6146" name="Picture 2" descr="Open Clinic - Transparent Background Doctor Icon Png Clipart (640x639), Png Download">
            <a:extLst>
              <a:ext uri="{FF2B5EF4-FFF2-40B4-BE49-F238E27FC236}">
                <a16:creationId xmlns:a16="http://schemas.microsoft.com/office/drawing/2014/main" id="{442E87AF-E519-4AF3-B0DC-199BF99207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9735" y="3944532"/>
            <a:ext cx="5068529" cy="506060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6CFEC10B-27AD-42C4-B12C-08B1E18B4901}"/>
              </a:ext>
            </a:extLst>
          </p:cNvPr>
          <p:cNvSpPr/>
          <p:nvPr/>
        </p:nvSpPr>
        <p:spPr>
          <a:xfrm>
            <a:off x="8146770" y="8524905"/>
            <a:ext cx="1994457" cy="307777"/>
          </a:xfrm>
          <a:prstGeom prst="rect">
            <a:avLst/>
          </a:prstGeom>
        </p:spPr>
        <p:txBody>
          <a:bodyPr wrap="none">
            <a:spAutoFit/>
          </a:bodyPr>
          <a:lstStyle/>
          <a:p>
            <a:pPr algn="l" rtl="0"/>
            <a:r>
              <a:rPr lang="pa" b="0" i="0" u="none" baseline="0">
                <a:solidFill>
                  <a:srgbClr val="58C4DA"/>
                </a:solidFill>
              </a:rPr>
              <a:t>(ਲੇਖਕ ਅਗਿਆਤ, n.d.)</a:t>
            </a:r>
          </a:p>
        </p:txBody>
      </p:sp>
    </p:spTree>
    <p:extLst>
      <p:ext uri="{BB962C8B-B14F-4D97-AF65-F5344CB8AC3E}">
        <p14:creationId xmlns:p14="http://schemas.microsoft.com/office/powerpoint/2010/main" val="2847324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91"/>
        <p:cNvGrpSpPr/>
        <p:nvPr/>
      </p:nvGrpSpPr>
      <p:grpSpPr>
        <a:xfrm>
          <a:off x="0" y="0"/>
          <a:ext cx="0" cy="0"/>
          <a:chOff x="0" y="0"/>
          <a:chExt cx="0" cy="0"/>
        </a:xfrm>
      </p:grpSpPr>
      <p:sp>
        <p:nvSpPr>
          <p:cNvPr id="393" name="Google Shape;393;p32"/>
          <p:cNvSpPr txBox="1"/>
          <p:nvPr/>
        </p:nvSpPr>
        <p:spPr>
          <a:xfrm>
            <a:off x="1028699" y="765019"/>
            <a:ext cx="12886083" cy="1116675"/>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r>
              <a:rPr lang="pa" sz="7200" b="0" i="0" u="none" baseline="0">
                <a:solidFill>
                  <a:srgbClr val="034092"/>
                </a:solidFill>
                <a:latin typeface="+mj-lt"/>
                <a:ea typeface="Lora"/>
                <a:cs typeface="Lora"/>
                <a:sym typeface="Lora"/>
              </a:rPr>
              <a:t>ਤੁਹਾਡੀ ਨਿੱਜਤਾ ਦੀ ਰੱਖਿਆ ਕਰਨਾ</a:t>
            </a:r>
            <a:endParaRPr sz="7200" dirty="0">
              <a:latin typeface="+mj-lt"/>
            </a:endParaRPr>
          </a:p>
        </p:txBody>
      </p:sp>
      <p:sp>
        <p:nvSpPr>
          <p:cNvPr id="399" name="Google Shape;399;p32"/>
          <p:cNvSpPr txBox="1"/>
          <p:nvPr/>
        </p:nvSpPr>
        <p:spPr>
          <a:xfrm>
            <a:off x="1028699" y="2295651"/>
            <a:ext cx="15220765" cy="5989200"/>
          </a:xfrm>
          <a:prstGeom prst="rect">
            <a:avLst/>
          </a:prstGeom>
          <a:noFill/>
          <a:ln>
            <a:noFill/>
          </a:ln>
        </p:spPr>
        <p:txBody>
          <a:bodyPr spcFirstLastPara="1" wrap="square" lIns="91425" tIns="91425" rIns="91425" bIns="91425" anchor="t" anchorCtr="0">
            <a:noAutofit/>
          </a:bodyPr>
          <a:lstStyle/>
          <a:p>
            <a:pPr marL="603250" lvl="0" indent="-571500" algn="l" rtl="0">
              <a:spcAft>
                <a:spcPts val="600"/>
              </a:spcAft>
              <a:buClrTx/>
              <a:buSzPct val="110000"/>
              <a:buFont typeface="Arial" panose="020B0604020202020204" pitchFamily="34" charset="0"/>
              <a:buChar char="•"/>
            </a:pPr>
            <a:r>
              <a:rPr lang="pa" sz="3600" b="0" i="0" u="none" baseline="0">
                <a:solidFill>
                  <a:schemeClr val="tx1"/>
                </a:solidFill>
                <a:latin typeface="+mj-lt"/>
                <a:ea typeface="Lora"/>
                <a:cs typeface="Lora"/>
                <a:sym typeface="Lora"/>
              </a:rPr>
              <a:t>ਸਿਹਤ ਸੰਭਾਲ ਪ੍ਰਦਾਤਾ ਆਪਣੇ ਕਾਲਜਾਂ, ਐਸੋਸੀਏਸ਼ਨਾਂ, ਅਤੇ ਵਿਅਕਤੀਗਤ ਅਤੇ ਵਰਚੁਅਲ ਦੇਖਭਾਲ ਸੰਬੰਧੀ ਬੀ.ਸੀ. ਕਾਨੂੰਨ ਦੀਆਂ ਲੋੜਾਂ ਦੀ ਪਾਲਣਾ ਕਰਦੇ ਹਨ।</a:t>
            </a:r>
            <a:endParaRPr sz="3600" dirty="0">
              <a:solidFill>
                <a:schemeClr val="tx1"/>
              </a:solidFill>
              <a:latin typeface="+mj-lt"/>
            </a:endParaRPr>
          </a:p>
          <a:p>
            <a:pPr marL="571500" lvl="0" indent="-571500" algn="l" rtl="0">
              <a:spcBef>
                <a:spcPts val="0"/>
              </a:spcBef>
              <a:spcAft>
                <a:spcPts val="0"/>
              </a:spcAft>
              <a:buClrTx/>
              <a:buSzPct val="110000"/>
              <a:buFont typeface="Arial" panose="020B0604020202020204" pitchFamily="34" charset="0"/>
              <a:buChar char="•"/>
            </a:pPr>
            <a:endParaRPr sz="3600" dirty="0">
              <a:solidFill>
                <a:schemeClr val="tx1"/>
              </a:solidFill>
              <a:latin typeface="+mj-lt"/>
            </a:endParaRPr>
          </a:p>
          <a:p>
            <a:pPr marL="0" lvl="0" indent="0" algn="l" rtl="0">
              <a:spcBef>
                <a:spcPts val="0"/>
              </a:spcBef>
              <a:spcAft>
                <a:spcPts val="0"/>
              </a:spcAft>
              <a:buClr>
                <a:schemeClr val="dk1"/>
              </a:buClr>
              <a:buSzPts val="1100"/>
              <a:buFont typeface="Arial"/>
              <a:buNone/>
            </a:pPr>
            <a:endParaRPr sz="3100" dirty="0">
              <a:latin typeface="Lora"/>
              <a:ea typeface="Lora"/>
              <a:cs typeface="Lora"/>
              <a:sym typeface="Lora"/>
            </a:endParaRPr>
          </a:p>
          <a:p>
            <a:pPr marL="0" lvl="0" indent="0" algn="l" rtl="0">
              <a:spcBef>
                <a:spcPts val="0"/>
              </a:spcBef>
              <a:spcAft>
                <a:spcPts val="0"/>
              </a:spcAft>
              <a:buNone/>
            </a:pPr>
            <a:endParaRPr sz="3100" dirty="0">
              <a:latin typeface="Lora"/>
              <a:ea typeface="Lora"/>
              <a:cs typeface="Lora"/>
              <a:sym typeface="Lora"/>
            </a:endParaRPr>
          </a:p>
        </p:txBody>
      </p:sp>
      <p:graphicFrame>
        <p:nvGraphicFramePr>
          <p:cNvPr id="5" name="Table 4">
            <a:extLst>
              <a:ext uri="{FF2B5EF4-FFF2-40B4-BE49-F238E27FC236}">
                <a16:creationId xmlns:a16="http://schemas.microsoft.com/office/drawing/2014/main" id="{B364C132-2735-7443-B460-8172AB069A3F}"/>
              </a:ext>
            </a:extLst>
          </p:cNvPr>
          <p:cNvGraphicFramePr>
            <a:graphicFrameLocks noGrp="1"/>
          </p:cNvGraphicFramePr>
          <p:nvPr>
            <p:extLst>
              <p:ext uri="{D42A27DB-BD31-4B8C-83A1-F6EECF244321}">
                <p14:modId xmlns:p14="http://schemas.microsoft.com/office/powerpoint/2010/main" val="1586667030"/>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ਕੀ ਹੈ?</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ਤੱਕ ਪਹੁੰਚ ਕਿਵੇਂ ਕਰਨੀ ਹੈ</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1" i="0" u="none" baseline="0">
                          <a:solidFill>
                            <a:schemeClr val="bg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ਤੁਹਾਡੀ ਨਿੱਜਤਾ ਦੀ ਰੱਖਿਆ ਕਰਨਾ</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3" name="Google Shape;393;p32"/>
          <p:cNvSpPr txBox="1"/>
          <p:nvPr/>
        </p:nvSpPr>
        <p:spPr>
          <a:xfrm>
            <a:off x="1028699" y="765019"/>
            <a:ext cx="12886083" cy="1116675"/>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r>
              <a:rPr lang="pa" sz="7200" b="0" i="0" u="none" baseline="0">
                <a:solidFill>
                  <a:srgbClr val="034092"/>
                </a:solidFill>
                <a:latin typeface="+mj-lt"/>
                <a:ea typeface="Lora"/>
                <a:cs typeface="Lora"/>
                <a:sym typeface="Lora"/>
              </a:rPr>
              <a:t>ਤੁਹਾਡੀ ਨਿੱਜਤਾ ਦੀ ਰੱਖਿਆ ਕਰਨਾ</a:t>
            </a:r>
            <a:endParaRPr sz="7200" dirty="0">
              <a:latin typeface="+mj-lt"/>
            </a:endParaRPr>
          </a:p>
        </p:txBody>
      </p:sp>
      <p:sp>
        <p:nvSpPr>
          <p:cNvPr id="399" name="Google Shape;399;p32"/>
          <p:cNvSpPr txBox="1"/>
          <p:nvPr/>
        </p:nvSpPr>
        <p:spPr>
          <a:xfrm>
            <a:off x="1028699" y="2295651"/>
            <a:ext cx="15220765" cy="5989200"/>
          </a:xfrm>
          <a:prstGeom prst="rect">
            <a:avLst/>
          </a:prstGeom>
          <a:noFill/>
          <a:ln>
            <a:noFill/>
          </a:ln>
        </p:spPr>
        <p:txBody>
          <a:bodyPr spcFirstLastPara="1" wrap="square" lIns="91425" tIns="91425" rIns="91425" bIns="91425" anchor="t" anchorCtr="0">
            <a:noAutofit/>
          </a:bodyPr>
          <a:lstStyle/>
          <a:p>
            <a:pPr marL="603250" lvl="0" indent="-571500" algn="l" rtl="0">
              <a:spcAft>
                <a:spcPts val="600"/>
              </a:spcAft>
              <a:buClrTx/>
              <a:buSzPct val="110000"/>
              <a:buFont typeface="Arial" panose="020B0604020202020204" pitchFamily="34" charset="0"/>
              <a:buChar char="•"/>
            </a:pPr>
            <a:r>
              <a:rPr lang="pa" sz="3600" b="0" i="0" u="none" baseline="0">
                <a:solidFill>
                  <a:schemeClr val="tx1"/>
                </a:solidFill>
                <a:latin typeface="+mj-lt"/>
                <a:ea typeface="Lora"/>
                <a:cs typeface="Lora"/>
                <a:sym typeface="Lora"/>
              </a:rPr>
              <a:t>ਸਿਹਤ ਸੰਭਾਲ ਪ੍ਰਦਾਤਾ ਆਪਣੇ ਕਾਲਜਾਂ, ਐਸੋਸੀਏਸ਼ਨਾਂ, ਅਤੇ ਵਿਅਕਤੀਗਤ ਅਤੇ ਵਰਚੁਅਲ ਦੇਖਭਾਲ ਸੰਬੰਧੀ ਬੀ.ਸੀ. ਕਾਨੂੰਨ ਦੀਆਂ ਲੋੜਾਂ ਦੀ ਪਾਲਣਾ ਕਰਦੇ ਹਨ।</a:t>
            </a:r>
            <a:endParaRPr sz="3600" dirty="0">
              <a:solidFill>
                <a:schemeClr val="tx1"/>
              </a:solidFill>
              <a:latin typeface="+mj-lt"/>
            </a:endParaRPr>
          </a:p>
          <a:p>
            <a:pPr marL="571500" lvl="0" indent="-571500" algn="l" rtl="0">
              <a:spcBef>
                <a:spcPts val="0"/>
              </a:spcBef>
              <a:spcAft>
                <a:spcPts val="0"/>
              </a:spcAft>
              <a:buClrTx/>
              <a:buSzPct val="110000"/>
              <a:buFont typeface="Arial" panose="020B0604020202020204" pitchFamily="34" charset="0"/>
              <a:buChar char="•"/>
            </a:pPr>
            <a:endParaRPr sz="3600" dirty="0">
              <a:solidFill>
                <a:schemeClr val="tx1"/>
              </a:solidFill>
              <a:latin typeface="+mj-lt"/>
            </a:endParaRPr>
          </a:p>
          <a:p>
            <a:pPr marL="603250" lvl="0" indent="-571500" algn="l" rtl="0">
              <a:spcBef>
                <a:spcPts val="0"/>
              </a:spcBef>
              <a:spcAft>
                <a:spcPts val="1800"/>
              </a:spcAft>
              <a:buClrTx/>
              <a:buSzPct val="110000"/>
              <a:buFont typeface="Arial" panose="020B0604020202020204" pitchFamily="34" charset="0"/>
              <a:buChar char="•"/>
            </a:pPr>
            <a:r>
              <a:rPr lang="pa" sz="3600" b="0" i="0" u="none" baseline="0">
                <a:solidFill>
                  <a:schemeClr val="tx1"/>
                </a:solidFill>
                <a:latin typeface="+mj-lt"/>
                <a:ea typeface="Lora"/>
                <a:cs typeface="Lora"/>
                <a:sym typeface="Lora"/>
              </a:rPr>
              <a:t>ਉਦਾਹਰਣ ਲਈ, ਬ੍ਰਿਟਿਸ਼ ਕੋਲੰਬੀਆ ਮੈਡੀਕਲ ਐਸੋਸੀਏਸ਼ਨ ਵਰਚੁਅਲ ਦੇਖਭਾਲ ਪ੍ਰਦਾਨ ਕਰਨ ਵਾਲੇ ਡਾਕਟਰਾਂ ਲਈ ਦਿਸ਼ਾ-ਨਿਰਦੇਸ਼ ਪ੍ਰਦਾਨ ਕਰਦੀ ਹੈ, ਜਿਸ ਵਿੱਚ ਉਹ ਸਰੋਤ ਸ਼ਾਮਲ ਹਨ ਜੋ:</a:t>
            </a:r>
            <a:endParaRPr sz="3600" dirty="0">
              <a:solidFill>
                <a:schemeClr val="tx1"/>
              </a:solidFill>
              <a:latin typeface="+mj-lt"/>
              <a:ea typeface="Lora"/>
              <a:cs typeface="Lora"/>
              <a:sym typeface="Lora"/>
            </a:endParaRPr>
          </a:p>
          <a:p>
            <a:pPr marL="0" lvl="0" indent="0" algn="l" rtl="0">
              <a:spcBef>
                <a:spcPts val="0"/>
              </a:spcBef>
              <a:spcAft>
                <a:spcPts val="0"/>
              </a:spcAft>
              <a:buClr>
                <a:schemeClr val="dk1"/>
              </a:buClr>
              <a:buSzPts val="1100"/>
              <a:buFont typeface="Arial"/>
              <a:buNone/>
            </a:pPr>
            <a:endParaRPr sz="3100" dirty="0">
              <a:latin typeface="Lora"/>
              <a:ea typeface="Lora"/>
              <a:cs typeface="Lora"/>
              <a:sym typeface="Lora"/>
            </a:endParaRPr>
          </a:p>
          <a:p>
            <a:pPr marL="0" lvl="0" indent="0" algn="l" rtl="0">
              <a:spcBef>
                <a:spcPts val="0"/>
              </a:spcBef>
              <a:spcAft>
                <a:spcPts val="0"/>
              </a:spcAft>
              <a:buNone/>
            </a:pPr>
            <a:endParaRPr sz="3100" dirty="0">
              <a:latin typeface="Lora"/>
              <a:ea typeface="Lora"/>
              <a:cs typeface="Lora"/>
              <a:sym typeface="Lora"/>
            </a:endParaRPr>
          </a:p>
        </p:txBody>
      </p:sp>
      <p:graphicFrame>
        <p:nvGraphicFramePr>
          <p:cNvPr id="5" name="Table 4">
            <a:extLst>
              <a:ext uri="{FF2B5EF4-FFF2-40B4-BE49-F238E27FC236}">
                <a16:creationId xmlns:a16="http://schemas.microsoft.com/office/drawing/2014/main" id="{B364C132-2735-7443-B460-8172AB069A3F}"/>
              </a:ext>
            </a:extLst>
          </p:cNvPr>
          <p:cNvGraphicFramePr>
            <a:graphicFrameLocks noGrp="1"/>
          </p:cNvGraphicFramePr>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ਕੀ ਹੈ?</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ਤੱਕ ਪਹੁੰਚ ਕਿਵੇਂ ਕਰਨੀ ਹੈ</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1" i="0" u="none" baseline="0">
                          <a:solidFill>
                            <a:schemeClr val="bg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ਤੁਹਾਡੀ ਨਿੱਜਤਾ ਦੀ ਰੱਖਿਆ ਕਰਨਾ</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Tree>
    <p:extLst>
      <p:ext uri="{BB962C8B-B14F-4D97-AF65-F5344CB8AC3E}">
        <p14:creationId xmlns:p14="http://schemas.microsoft.com/office/powerpoint/2010/main" val="1667162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3" name="Google Shape;393;p32"/>
          <p:cNvSpPr txBox="1"/>
          <p:nvPr/>
        </p:nvSpPr>
        <p:spPr>
          <a:xfrm>
            <a:off x="1028699" y="765019"/>
            <a:ext cx="12886083" cy="1116675"/>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r>
              <a:rPr lang="pa" sz="7200" b="0" i="0" u="none" baseline="0">
                <a:solidFill>
                  <a:srgbClr val="034092"/>
                </a:solidFill>
                <a:latin typeface="+mj-lt"/>
                <a:ea typeface="Lora"/>
                <a:cs typeface="Lora"/>
                <a:sym typeface="Lora"/>
              </a:rPr>
              <a:t>ਤੁਹਾਡੀ ਨਿੱਜਤਾ ਦੀ ਰੱਖਿਆ ਕਰਨਾ</a:t>
            </a:r>
            <a:endParaRPr sz="7200" dirty="0">
              <a:latin typeface="+mj-lt"/>
            </a:endParaRPr>
          </a:p>
        </p:txBody>
      </p:sp>
      <p:sp>
        <p:nvSpPr>
          <p:cNvPr id="399" name="Google Shape;399;p32"/>
          <p:cNvSpPr txBox="1"/>
          <p:nvPr/>
        </p:nvSpPr>
        <p:spPr>
          <a:xfrm>
            <a:off x="1028699" y="2295651"/>
            <a:ext cx="15220765" cy="5989200"/>
          </a:xfrm>
          <a:prstGeom prst="rect">
            <a:avLst/>
          </a:prstGeom>
          <a:noFill/>
          <a:ln>
            <a:noFill/>
          </a:ln>
        </p:spPr>
        <p:txBody>
          <a:bodyPr spcFirstLastPara="1" wrap="square" lIns="91425" tIns="91425" rIns="91425" bIns="91425" anchor="t" anchorCtr="0">
            <a:noAutofit/>
          </a:bodyPr>
          <a:lstStyle/>
          <a:p>
            <a:pPr marL="603250" lvl="0" indent="-571500" algn="l" rtl="0">
              <a:spcAft>
                <a:spcPts val="600"/>
              </a:spcAft>
              <a:buClrTx/>
              <a:buSzPct val="110000"/>
              <a:buFont typeface="Arial" panose="020B0604020202020204" pitchFamily="34" charset="0"/>
              <a:buChar char="•"/>
            </a:pPr>
            <a:r>
              <a:rPr lang="pa" sz="3600" b="0" i="0" u="none" baseline="0">
                <a:solidFill>
                  <a:schemeClr val="tx1"/>
                </a:solidFill>
                <a:latin typeface="+mj-lt"/>
                <a:ea typeface="Lora"/>
                <a:cs typeface="Lora"/>
                <a:sym typeface="Lora"/>
              </a:rPr>
              <a:t>ਸਿਹਤ ਸੰਭਾਲ ਪ੍ਰਦਾਤਾ ਆਪਣੇ ਕਾਲਜਾਂ, ਐਸੋਸੀਏਸ਼ਨਾਂ, ਅਤੇ ਵਿਅਕਤੀਗਤ ਅਤੇ ਵਰਚੁਅਲ ਦੇਖਭਾਲ ਸੰਬੰਧੀ ਬੀ.ਸੀ. ਕਾਨੂੰਨ ਦੀਆਂ ਲੋੜਾਂ ਦੀ ਪਾਲਣਾ ਕਰਦੇ ਹਨ।</a:t>
            </a:r>
            <a:endParaRPr sz="3600" dirty="0">
              <a:solidFill>
                <a:schemeClr val="tx1"/>
              </a:solidFill>
              <a:latin typeface="+mj-lt"/>
            </a:endParaRPr>
          </a:p>
          <a:p>
            <a:pPr marL="571500" lvl="0" indent="-571500" algn="l" rtl="0">
              <a:spcBef>
                <a:spcPts val="0"/>
              </a:spcBef>
              <a:spcAft>
                <a:spcPts val="0"/>
              </a:spcAft>
              <a:buClrTx/>
              <a:buSzPct val="110000"/>
              <a:buFont typeface="Arial" panose="020B0604020202020204" pitchFamily="34" charset="0"/>
              <a:buChar char="•"/>
            </a:pPr>
            <a:endParaRPr sz="3600" dirty="0">
              <a:solidFill>
                <a:schemeClr val="tx1"/>
              </a:solidFill>
              <a:latin typeface="+mj-lt"/>
            </a:endParaRPr>
          </a:p>
          <a:p>
            <a:pPr marL="603250" lvl="0" indent="-571500" algn="l" rtl="0">
              <a:spcBef>
                <a:spcPts val="0"/>
              </a:spcBef>
              <a:spcAft>
                <a:spcPts val="2400"/>
              </a:spcAft>
              <a:buClrTx/>
              <a:buSzPct val="110000"/>
              <a:buFont typeface="Arial" panose="020B0604020202020204" pitchFamily="34" charset="0"/>
              <a:buChar char="•"/>
            </a:pPr>
            <a:r>
              <a:rPr lang="pa" sz="3600" b="0" i="0" u="none" baseline="0">
                <a:solidFill>
                  <a:schemeClr val="tx1"/>
                </a:solidFill>
                <a:latin typeface="+mj-lt"/>
                <a:ea typeface="Lora"/>
                <a:cs typeface="Lora"/>
                <a:sym typeface="Lora"/>
              </a:rPr>
              <a:t>ਉਦਾਹਰਣ ਲਈ, ਬ੍ਰਿਟਿਸ਼ ਕੋਲੰਬੀਆ ਮੈਡੀਕਲ ਐਸੋਸੀਏਸ਼ਨ ਵਰਚੁਅਲ ਦੇਖਭਾਲ ਪ੍ਰਦਾਨ ਕਰਨ ਵਾਲੇ ਡਾਕਟਰਾਂ ਲਈ ਦਿਸ਼ਾ-ਨਿਰਦੇਸ਼ ਪ੍ਰਦਾਨ ਕਰਦੀ ਹੈ, ਜਿਸ ਵਿੱਚ ਉਹ ਸਰੋਤ ਸ਼ਾਮਲ ਹਨ ਜੋ:</a:t>
            </a:r>
            <a:endParaRPr sz="3600" dirty="0">
              <a:solidFill>
                <a:schemeClr val="tx1"/>
              </a:solidFill>
              <a:latin typeface="+mj-lt"/>
              <a:ea typeface="Lora"/>
              <a:cs typeface="Lora"/>
              <a:sym typeface="Lora"/>
            </a:endParaRPr>
          </a:p>
          <a:p>
            <a:pPr marL="1517650" lvl="0" indent="-571500" algn="l" rtl="0">
              <a:spcAft>
                <a:spcPts val="600"/>
              </a:spcAft>
              <a:buClr>
                <a:srgbClr val="695D46"/>
              </a:buClr>
              <a:buSzPct val="110000"/>
              <a:buFont typeface="Arial" panose="020B0604020202020204" pitchFamily="34" charset="0"/>
              <a:buChar char="•"/>
            </a:pPr>
            <a:r>
              <a:rPr lang="pa" sz="3200" b="0" i="0" u="none" baseline="0">
                <a:solidFill>
                  <a:schemeClr val="tx1"/>
                </a:solidFill>
                <a:latin typeface="+mj-lt"/>
                <a:ea typeface="+mj-lt"/>
                <a:cs typeface="+mj-lt"/>
                <a:sym typeface="+mj-lt"/>
              </a:rPr>
              <a:t>ਵਰਚੁਅਲ ਦੇਖਭਾਲ ਪ੍ਰਦਾਨ ਕਰਦੇ ਸਮੇਂ ਵਰਤਣ ਲਈ ਸੁਰੱਖਿਆ ਉਪਾਵਾਂ ਦੀ ਪਛਾਣ ਕਰੋ</a:t>
            </a:r>
          </a:p>
          <a:p>
            <a:pPr marL="0" lvl="0" indent="0" algn="l" rtl="0">
              <a:spcBef>
                <a:spcPts val="0"/>
              </a:spcBef>
              <a:spcAft>
                <a:spcPts val="0"/>
              </a:spcAft>
              <a:buClr>
                <a:schemeClr val="dk1"/>
              </a:buClr>
              <a:buSzPts val="1100"/>
              <a:buFont typeface="Arial"/>
              <a:buNone/>
            </a:pPr>
            <a:endParaRPr sz="3100" dirty="0">
              <a:latin typeface="Lora"/>
              <a:ea typeface="Lora"/>
              <a:cs typeface="Lora"/>
              <a:sym typeface="Lora"/>
            </a:endParaRPr>
          </a:p>
          <a:p>
            <a:pPr marL="0" lvl="0" indent="0" algn="l" rtl="0">
              <a:spcBef>
                <a:spcPts val="0"/>
              </a:spcBef>
              <a:spcAft>
                <a:spcPts val="0"/>
              </a:spcAft>
              <a:buNone/>
            </a:pPr>
            <a:endParaRPr sz="3100" dirty="0">
              <a:latin typeface="Lora"/>
              <a:ea typeface="Lora"/>
              <a:cs typeface="Lora"/>
              <a:sym typeface="Lora"/>
            </a:endParaRPr>
          </a:p>
        </p:txBody>
      </p:sp>
      <p:graphicFrame>
        <p:nvGraphicFramePr>
          <p:cNvPr id="5" name="Table 4">
            <a:extLst>
              <a:ext uri="{FF2B5EF4-FFF2-40B4-BE49-F238E27FC236}">
                <a16:creationId xmlns:a16="http://schemas.microsoft.com/office/drawing/2014/main" id="{B364C132-2735-7443-B460-8172AB069A3F}"/>
              </a:ext>
            </a:extLst>
          </p:cNvPr>
          <p:cNvGraphicFramePr>
            <a:graphicFrameLocks noGrp="1"/>
          </p:cNvGraphicFramePr>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ਕੀ ਹੈ?</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ਤੱਕ ਪਹੁੰਚ ਕਿਵੇਂ ਕਰਨੀ ਹੈ</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1" i="0" u="none" baseline="0">
                          <a:solidFill>
                            <a:schemeClr val="bg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ਤੁਹਾਡੀ ਨਿੱਜਤਾ ਦੀ ਰੱਖਿਆ ਕਰਨਾ</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Tree>
    <p:extLst>
      <p:ext uri="{BB962C8B-B14F-4D97-AF65-F5344CB8AC3E}">
        <p14:creationId xmlns:p14="http://schemas.microsoft.com/office/powerpoint/2010/main" val="2535542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19" name="Google Shape;271;p24">
            <a:extLst>
              <a:ext uri="{FF2B5EF4-FFF2-40B4-BE49-F238E27FC236}">
                <a16:creationId xmlns:a16="http://schemas.microsoft.com/office/drawing/2014/main" id="{AECE8840-5A15-D045-8B40-8749789D359D}"/>
              </a:ext>
            </a:extLst>
          </p:cNvPr>
          <p:cNvSpPr txBox="1"/>
          <p:nvPr/>
        </p:nvSpPr>
        <p:spPr>
          <a:xfrm>
            <a:off x="1506030" y="1061206"/>
            <a:ext cx="13664697" cy="956271"/>
          </a:xfrm>
          <a:prstGeom prst="rect">
            <a:avLst/>
          </a:prstGeom>
          <a:noFill/>
          <a:ln>
            <a:noFill/>
          </a:ln>
        </p:spPr>
        <p:txBody>
          <a:bodyPr spcFirstLastPara="1" wrap="square" lIns="0" tIns="0" rIns="0" bIns="0" anchor="t" anchorCtr="0">
            <a:noAutofit/>
          </a:bodyPr>
          <a:lstStyle/>
          <a:p>
            <a:pPr marL="0" marR="0" lvl="0" indent="0" algn="l" rtl="0">
              <a:lnSpc>
                <a:spcPct val="140011"/>
              </a:lnSpc>
              <a:spcBef>
                <a:spcPts val="0"/>
              </a:spcBef>
              <a:spcAft>
                <a:spcPts val="0"/>
              </a:spcAft>
              <a:buNone/>
            </a:pPr>
            <a:r>
              <a:rPr lang="pa" sz="7000" b="1" i="0" u="none" strike="noStrike" cap="none" baseline="0">
                <a:solidFill>
                  <a:schemeClr val="bg1"/>
                </a:solidFill>
                <a:latin typeface="+mj-lt"/>
                <a:ea typeface="Lora"/>
                <a:cs typeface="Lora"/>
                <a:sym typeface="Lora"/>
              </a:rPr>
              <a:t>ਵਰਚੁਅਲ ਦੇਖਭਾਲ ਕੀ ਹੈ?</a:t>
            </a:r>
            <a:endParaRPr sz="7000" b="1" dirty="0">
              <a:solidFill>
                <a:schemeClr val="bg1"/>
              </a:solidFill>
              <a:latin typeface="+mj-lt"/>
            </a:endParaRPr>
          </a:p>
        </p:txBody>
      </p:sp>
      <p:graphicFrame>
        <p:nvGraphicFramePr>
          <p:cNvPr id="5" name="Table 4">
            <a:extLst>
              <a:ext uri="{FF2B5EF4-FFF2-40B4-BE49-F238E27FC236}">
                <a16:creationId xmlns:a16="http://schemas.microsoft.com/office/drawing/2014/main" id="{98A7263B-8529-1940-A763-8FBFDD0CE3D9}"/>
              </a:ext>
            </a:extLst>
          </p:cNvPr>
          <p:cNvGraphicFramePr>
            <a:graphicFrameLocks noGrp="1"/>
          </p:cNvGraphicFramePr>
          <p:nvPr>
            <p:extLst>
              <p:ext uri="{D42A27DB-BD31-4B8C-83A1-F6EECF244321}">
                <p14:modId xmlns:p14="http://schemas.microsoft.com/office/powerpoint/2010/main" val="3448614791"/>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rtl="0"/>
                      <a:r>
                        <a:rPr lang="pa" sz="1700" b="1" i="0" u="none" baseline="0">
                          <a:solidFill>
                            <a:srgbClr val="00336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ਕੀ ਹੈ?</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ਤੱਕ ਪਹੁੰਚ ਕਿਵੇਂ ਕਰਨੀ ਹੈ</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ਤੁਹਾਡੀ ਨਿੱਜਤਾ ਦੀ ਰੱਖਿਆ ਕਰਨਾ</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pic>
        <p:nvPicPr>
          <p:cNvPr id="1028" name="Picture 4" descr="Side View of a Person Holding an Ipad">
            <a:extLst>
              <a:ext uri="{FF2B5EF4-FFF2-40B4-BE49-F238E27FC236}">
                <a16:creationId xmlns:a16="http://schemas.microsoft.com/office/drawing/2014/main" id="{24312367-A45C-4044-B283-ABC082A9CF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0827" y="3179331"/>
            <a:ext cx="8066345" cy="5377563"/>
          </a:xfrm>
          <a:prstGeom prst="rect">
            <a:avLst/>
          </a:prstGeom>
          <a:noFill/>
          <a:ln>
            <a:solidFill>
              <a:schemeClr val="tx1">
                <a:lumMod val="75000"/>
                <a:lumOff val="25000"/>
              </a:schemeClr>
            </a:solidFill>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B851122-BC46-4B18-B206-FF346313BA5A}"/>
              </a:ext>
            </a:extLst>
          </p:cNvPr>
          <p:cNvSpPr/>
          <p:nvPr/>
        </p:nvSpPr>
        <p:spPr>
          <a:xfrm>
            <a:off x="11445929" y="8204873"/>
            <a:ext cx="1745991" cy="307777"/>
          </a:xfrm>
          <a:prstGeom prst="rect">
            <a:avLst/>
          </a:prstGeom>
        </p:spPr>
        <p:txBody>
          <a:bodyPr wrap="none">
            <a:spAutoFit/>
          </a:bodyPr>
          <a:lstStyle/>
          <a:p>
            <a:pPr algn="l" rtl="0"/>
            <a:r>
              <a:rPr lang="pa" b="0" i="0" u="none" baseline="0">
                <a:solidFill>
                  <a:schemeClr val="bg1">
                    <a:lumMod val="75000"/>
                  </a:schemeClr>
                </a:solidFill>
              </a:rPr>
              <a:t>(Tankilevitch, 2020)</a:t>
            </a:r>
          </a:p>
        </p:txBody>
      </p:sp>
    </p:spTree>
    <p:extLst>
      <p:ext uri="{BB962C8B-B14F-4D97-AF65-F5344CB8AC3E}">
        <p14:creationId xmlns:p14="http://schemas.microsoft.com/office/powerpoint/2010/main" val="106366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3" name="Google Shape;393;p32"/>
          <p:cNvSpPr txBox="1"/>
          <p:nvPr/>
        </p:nvSpPr>
        <p:spPr>
          <a:xfrm>
            <a:off x="1028699" y="765019"/>
            <a:ext cx="12886083" cy="1116675"/>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r>
              <a:rPr lang="pa" sz="7200" b="0" i="0" u="none" baseline="0">
                <a:solidFill>
                  <a:srgbClr val="034092"/>
                </a:solidFill>
                <a:latin typeface="+mj-lt"/>
                <a:ea typeface="Lora"/>
                <a:cs typeface="Lora"/>
                <a:sym typeface="Lora"/>
              </a:rPr>
              <a:t>ਤੁਹਾਡੀ ਨਿੱਜਤਾ ਦੀ ਰੱਖਿਆ ਕਰਨਾ</a:t>
            </a:r>
            <a:endParaRPr sz="7200" dirty="0">
              <a:latin typeface="+mj-lt"/>
            </a:endParaRPr>
          </a:p>
        </p:txBody>
      </p:sp>
      <p:sp>
        <p:nvSpPr>
          <p:cNvPr id="399" name="Google Shape;399;p32"/>
          <p:cNvSpPr txBox="1"/>
          <p:nvPr/>
        </p:nvSpPr>
        <p:spPr>
          <a:xfrm>
            <a:off x="1028699" y="2295651"/>
            <a:ext cx="15220765" cy="5989200"/>
          </a:xfrm>
          <a:prstGeom prst="rect">
            <a:avLst/>
          </a:prstGeom>
          <a:noFill/>
          <a:ln>
            <a:noFill/>
          </a:ln>
        </p:spPr>
        <p:txBody>
          <a:bodyPr spcFirstLastPara="1" wrap="square" lIns="91425" tIns="91425" rIns="91425" bIns="91425" anchor="t" anchorCtr="0">
            <a:noAutofit/>
          </a:bodyPr>
          <a:lstStyle/>
          <a:p>
            <a:pPr marL="603250" lvl="0" indent="-571500" algn="l" rtl="0">
              <a:spcAft>
                <a:spcPts val="600"/>
              </a:spcAft>
              <a:buClrTx/>
              <a:buSzPct val="110000"/>
              <a:buFont typeface="Arial" panose="020B0604020202020204" pitchFamily="34" charset="0"/>
              <a:buChar char="•"/>
            </a:pPr>
            <a:r>
              <a:rPr lang="pa" sz="3600" b="0" i="0" u="none" baseline="0">
                <a:solidFill>
                  <a:schemeClr val="tx1"/>
                </a:solidFill>
                <a:latin typeface="+mj-lt"/>
                <a:ea typeface="Lora"/>
                <a:cs typeface="Lora"/>
                <a:sym typeface="Lora"/>
              </a:rPr>
              <a:t>ਸਿਹਤ ਸੰਭਾਲ ਪ੍ਰਦਾਤਾ ਆਪਣੇ ਕਾਲਜਾਂ, ਐਸੋਸੀਏਸ਼ਨਾਂ, ਅਤੇ ਵਿਅਕਤੀਗਤ ਅਤੇ ਵਰਚੁਅਲ ਦੇਖਭਾਲ ਸੰਬੰਧੀ ਬੀ.ਸੀ. ਕਾਨੂੰਨ ਦੀਆਂ ਲੋੜਾਂ ਦੀ ਪਾਲਣਾ ਕਰਦੇ ਹਨ।</a:t>
            </a:r>
            <a:endParaRPr sz="3600" dirty="0">
              <a:solidFill>
                <a:schemeClr val="tx1"/>
              </a:solidFill>
              <a:latin typeface="+mj-lt"/>
            </a:endParaRPr>
          </a:p>
          <a:p>
            <a:pPr marL="571500" lvl="0" indent="-571500" algn="l" rtl="0">
              <a:spcBef>
                <a:spcPts val="0"/>
              </a:spcBef>
              <a:spcAft>
                <a:spcPts val="0"/>
              </a:spcAft>
              <a:buClrTx/>
              <a:buSzPct val="110000"/>
              <a:buFont typeface="Arial" panose="020B0604020202020204" pitchFamily="34" charset="0"/>
              <a:buChar char="•"/>
            </a:pPr>
            <a:endParaRPr sz="3600" dirty="0">
              <a:solidFill>
                <a:schemeClr val="tx1"/>
              </a:solidFill>
              <a:latin typeface="+mj-lt"/>
            </a:endParaRPr>
          </a:p>
          <a:p>
            <a:pPr marL="603250" lvl="0" indent="-571500" algn="l" rtl="0">
              <a:spcBef>
                <a:spcPts val="0"/>
              </a:spcBef>
              <a:spcAft>
                <a:spcPts val="2400"/>
              </a:spcAft>
              <a:buClrTx/>
              <a:buSzPct val="110000"/>
              <a:buFont typeface="Arial" panose="020B0604020202020204" pitchFamily="34" charset="0"/>
              <a:buChar char="•"/>
            </a:pPr>
            <a:r>
              <a:rPr lang="pa" sz="3600" b="0" i="0" u="none" baseline="0">
                <a:solidFill>
                  <a:schemeClr val="tx1"/>
                </a:solidFill>
                <a:latin typeface="+mj-lt"/>
                <a:ea typeface="Lora"/>
                <a:cs typeface="Lora"/>
                <a:sym typeface="Lora"/>
              </a:rPr>
              <a:t>ਉਦਾਹਰਣ ਲਈ, ਬ੍ਰਿਟਿਸ਼ ਕੋਲੰਬੀਆ ਮੈਡੀਕਲ ਐਸੋਸੀਏਸ਼ਨ ਵਰਚੁਅਲ ਦੇਖਭਾਲ ਪ੍ਰਦਾਨ ਕਰਨ ਵਾਲੇ ਡਾਕਟਰਾਂ ਲਈ ਦਿਸ਼ਾ-ਨਿਰਦੇਸ਼ ਪ੍ਰਦਾਨ ਕਰਦੀ ਹੈ, ਜਿਸ ਵਿੱਚ ਉਹ ਸਰੋਤ ਸ਼ਾਮਲ ਹਨ ਜੋ:</a:t>
            </a:r>
            <a:endParaRPr sz="3600" dirty="0">
              <a:solidFill>
                <a:schemeClr val="tx1"/>
              </a:solidFill>
              <a:latin typeface="+mj-lt"/>
              <a:ea typeface="Lora"/>
              <a:cs typeface="Lora"/>
              <a:sym typeface="Lora"/>
            </a:endParaRPr>
          </a:p>
          <a:p>
            <a:pPr marL="1517650" lvl="0" indent="-571500" algn="l" rtl="0">
              <a:spcAft>
                <a:spcPts val="1200"/>
              </a:spcAft>
              <a:buClr>
                <a:srgbClr val="695D46"/>
              </a:buClr>
              <a:buSzPct val="110000"/>
              <a:buFont typeface="Arial" panose="020B0604020202020204" pitchFamily="34" charset="0"/>
              <a:buChar char="•"/>
            </a:pPr>
            <a:r>
              <a:rPr lang="pa" sz="3200" b="0" i="0" u="none" baseline="0">
                <a:solidFill>
                  <a:schemeClr val="tx1"/>
                </a:solidFill>
                <a:latin typeface="+mj-lt"/>
                <a:ea typeface="+mj-lt"/>
                <a:cs typeface="+mj-lt"/>
                <a:sym typeface="+mj-lt"/>
              </a:rPr>
              <a:t>ਵਰਚੁਅਲ ਦੇਖਭਾਲ ਪ੍ਰਦਾਨ ਕਰਦੇ ਸਮੇਂ ਵਰਤਣ ਲਈ ਸੁਰੱਖਿਆ ਉਪਾਵਾਂ ਦੀ ਪਛਾਣ ਕਰੋ</a:t>
            </a:r>
          </a:p>
          <a:p>
            <a:pPr marL="1517650" lvl="0" indent="-571500" algn="l" rtl="0">
              <a:spcAft>
                <a:spcPts val="1200"/>
              </a:spcAft>
              <a:buClr>
                <a:srgbClr val="695D46"/>
              </a:buClr>
              <a:buSzPct val="110000"/>
              <a:buFont typeface="Arial" panose="020B0604020202020204" pitchFamily="34" charset="0"/>
              <a:buChar char="•"/>
            </a:pPr>
            <a:r>
              <a:rPr lang="pa" sz="3200" b="0" i="0" u="none" baseline="0">
                <a:solidFill>
                  <a:schemeClr val="tx1"/>
                </a:solidFill>
                <a:latin typeface="+mj-lt"/>
                <a:ea typeface="+mj-lt"/>
                <a:cs typeface="+mj-lt"/>
                <a:sym typeface="+mj-lt"/>
              </a:rPr>
              <a:t>ਸਿਹਤ ਸੰਭਾਲ ਸੇਵਾਵਾਂ ਪ੍ਰਦਾਨ ਕਰਨ ਲਈ ਮੋਬਾਈਲ ਡਿਵਾਈਸ ਦੀ ਵਰਤੋਂ ਕਰਨ ਦੇ ਜੋਖਮਾਂ ਅਤੇ ਫਾਇਦਿਆਂ ਦਾ ਸਾਰ ਦਿਓ</a:t>
            </a:r>
            <a:endParaRPr sz="3100" dirty="0">
              <a:latin typeface="Lora"/>
              <a:ea typeface="Lora"/>
              <a:cs typeface="Lora"/>
              <a:sym typeface="Lora"/>
            </a:endParaRPr>
          </a:p>
          <a:p>
            <a:pPr marL="0" lvl="0" indent="0" algn="l" rtl="0">
              <a:spcBef>
                <a:spcPts val="0"/>
              </a:spcBef>
              <a:spcAft>
                <a:spcPts val="0"/>
              </a:spcAft>
              <a:buNone/>
            </a:pPr>
            <a:endParaRPr sz="3100" dirty="0">
              <a:latin typeface="Lora"/>
              <a:ea typeface="Lora"/>
              <a:cs typeface="Lora"/>
              <a:sym typeface="Lora"/>
            </a:endParaRPr>
          </a:p>
        </p:txBody>
      </p:sp>
      <p:graphicFrame>
        <p:nvGraphicFramePr>
          <p:cNvPr id="5" name="Table 4">
            <a:extLst>
              <a:ext uri="{FF2B5EF4-FFF2-40B4-BE49-F238E27FC236}">
                <a16:creationId xmlns:a16="http://schemas.microsoft.com/office/drawing/2014/main" id="{B364C132-2735-7443-B460-8172AB069A3F}"/>
              </a:ext>
            </a:extLst>
          </p:cNvPr>
          <p:cNvGraphicFramePr>
            <a:graphicFrameLocks noGrp="1"/>
          </p:cNvGraphicFramePr>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ਕੀ ਹੈ?</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ਤੱਕ ਪਹੁੰਚ ਕਿਵੇਂ ਕਰਨੀ ਹੈ</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1" i="0" u="none" baseline="0">
                          <a:solidFill>
                            <a:schemeClr val="bg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ਤੁਹਾਡੀ ਨਿੱਜਤਾ ਦੀ ਰੱਖਿਆ ਕਰਨਾ</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Tree>
    <p:extLst>
      <p:ext uri="{BB962C8B-B14F-4D97-AF65-F5344CB8AC3E}">
        <p14:creationId xmlns:p14="http://schemas.microsoft.com/office/powerpoint/2010/main" val="13643983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3" name="Google Shape;393;p32"/>
          <p:cNvSpPr txBox="1"/>
          <p:nvPr/>
        </p:nvSpPr>
        <p:spPr>
          <a:xfrm>
            <a:off x="1028699" y="765019"/>
            <a:ext cx="12886083" cy="1116675"/>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r>
              <a:rPr lang="pa" sz="7200" b="0" i="0" u="none" baseline="0">
                <a:solidFill>
                  <a:srgbClr val="034092"/>
                </a:solidFill>
                <a:latin typeface="+mj-lt"/>
                <a:ea typeface="Lora"/>
                <a:cs typeface="Lora"/>
                <a:sym typeface="Lora"/>
              </a:rPr>
              <a:t>ਤੁਹਾਡੀ ਨਿੱਜਤਾ ਦੀ ਰੱਖਿਆ ਕਰਨਾ</a:t>
            </a:r>
            <a:endParaRPr sz="7200" dirty="0">
              <a:latin typeface="+mj-lt"/>
            </a:endParaRPr>
          </a:p>
        </p:txBody>
      </p:sp>
      <p:sp>
        <p:nvSpPr>
          <p:cNvPr id="399" name="Google Shape;399;p32"/>
          <p:cNvSpPr txBox="1"/>
          <p:nvPr/>
        </p:nvSpPr>
        <p:spPr>
          <a:xfrm>
            <a:off x="1028699" y="2295651"/>
            <a:ext cx="15220765" cy="5989200"/>
          </a:xfrm>
          <a:prstGeom prst="rect">
            <a:avLst/>
          </a:prstGeom>
          <a:noFill/>
          <a:ln>
            <a:noFill/>
          </a:ln>
        </p:spPr>
        <p:txBody>
          <a:bodyPr spcFirstLastPara="1" wrap="square" lIns="91425" tIns="91425" rIns="91425" bIns="91425" anchor="t" anchorCtr="0">
            <a:noAutofit/>
          </a:bodyPr>
          <a:lstStyle/>
          <a:p>
            <a:pPr marL="603250" lvl="0" indent="-571500" algn="l" rtl="0">
              <a:spcAft>
                <a:spcPts val="600"/>
              </a:spcAft>
              <a:buClrTx/>
              <a:buSzPct val="110000"/>
              <a:buFont typeface="Arial" panose="020B0604020202020204" pitchFamily="34" charset="0"/>
              <a:buChar char="•"/>
            </a:pPr>
            <a:r>
              <a:rPr lang="pa" sz="3600" b="0" i="0" u="none" baseline="0">
                <a:solidFill>
                  <a:schemeClr val="tx1"/>
                </a:solidFill>
                <a:latin typeface="+mj-lt"/>
                <a:ea typeface="Lora"/>
                <a:cs typeface="Lora"/>
                <a:sym typeface="Lora"/>
              </a:rPr>
              <a:t>ਸਿਹਤ ਸੰਭਾਲ ਪ੍ਰਦਾਤਾ ਆਪਣੇ ਕਾਲਜਾਂ, ਐਸੋਸੀਏਸ਼ਨਾਂ, ਅਤੇ ਵਿਅਕਤੀਗਤ ਅਤੇ ਵਰਚੁਅਲ ਦੇਖਭਾਲ ਸੰਬੰਧੀ ਬੀ.ਸੀ. ਕਾਨੂੰਨ ਦੀਆਂ ਲੋੜਾਂ ਦੀ ਪਾਲਣਾ ਕਰਦੇ ਹਨ।</a:t>
            </a:r>
            <a:endParaRPr sz="3600" dirty="0">
              <a:solidFill>
                <a:schemeClr val="tx1"/>
              </a:solidFill>
              <a:latin typeface="+mj-lt"/>
            </a:endParaRPr>
          </a:p>
          <a:p>
            <a:pPr marL="571500" lvl="0" indent="-571500" algn="l" rtl="0">
              <a:spcBef>
                <a:spcPts val="0"/>
              </a:spcBef>
              <a:spcAft>
                <a:spcPts val="0"/>
              </a:spcAft>
              <a:buClrTx/>
              <a:buSzPct val="110000"/>
              <a:buFont typeface="Arial" panose="020B0604020202020204" pitchFamily="34" charset="0"/>
              <a:buChar char="•"/>
            </a:pPr>
            <a:endParaRPr sz="3600" dirty="0">
              <a:solidFill>
                <a:schemeClr val="tx1"/>
              </a:solidFill>
              <a:latin typeface="+mj-lt"/>
            </a:endParaRPr>
          </a:p>
          <a:p>
            <a:pPr marL="603250" lvl="0" indent="-571500" algn="l" rtl="0">
              <a:spcBef>
                <a:spcPts val="0"/>
              </a:spcBef>
              <a:spcAft>
                <a:spcPts val="2400"/>
              </a:spcAft>
              <a:buClrTx/>
              <a:buSzPct val="110000"/>
              <a:buFont typeface="Arial" panose="020B0604020202020204" pitchFamily="34" charset="0"/>
              <a:buChar char="•"/>
            </a:pPr>
            <a:r>
              <a:rPr lang="pa" sz="3600" b="0" i="0" u="none" baseline="0">
                <a:solidFill>
                  <a:schemeClr val="tx1"/>
                </a:solidFill>
                <a:latin typeface="+mj-lt"/>
                <a:ea typeface="Lora"/>
                <a:cs typeface="Lora"/>
                <a:sym typeface="Lora"/>
              </a:rPr>
              <a:t>ਉਦਾਹਰਣ ਲਈ, ਬ੍ਰਿਟਿਸ਼ ਕੋਲੰਬੀਆ ਮੈਡੀਕਲ ਐਸੋਸੀਏਸ਼ਨ ਵਰਚੁਅਲ ਦੇਖਭਾਲ ਪ੍ਰਦਾਨ ਕਰਨ ਵਾਲੇ ਡਾਕਟਰਾਂ ਲਈ ਦਿਸ਼ਾ-ਨਿਰਦੇਸ਼ ਪ੍ਰਦਾਨ ਕਰਦੀ ਹੈ, ਜਿਸ ਵਿੱਚ ਉਹ ਸਰੋਤ ਸ਼ਾਮਲ ਹਨ ਜੋ:</a:t>
            </a:r>
            <a:endParaRPr sz="3600" dirty="0">
              <a:solidFill>
                <a:schemeClr val="tx1"/>
              </a:solidFill>
              <a:latin typeface="+mj-lt"/>
              <a:ea typeface="Lora"/>
              <a:cs typeface="Lora"/>
              <a:sym typeface="Lora"/>
            </a:endParaRPr>
          </a:p>
          <a:p>
            <a:pPr marL="1517650" lvl="0" indent="-571500" algn="l" rtl="0">
              <a:spcAft>
                <a:spcPts val="1200"/>
              </a:spcAft>
              <a:buClr>
                <a:srgbClr val="695D46"/>
              </a:buClr>
              <a:buSzPct val="110000"/>
              <a:buFont typeface="Arial" panose="020B0604020202020204" pitchFamily="34" charset="0"/>
              <a:buChar char="•"/>
            </a:pPr>
            <a:r>
              <a:rPr lang="pa" sz="3200" b="0" i="0" u="none" baseline="0">
                <a:solidFill>
                  <a:schemeClr val="tx1"/>
                </a:solidFill>
                <a:latin typeface="+mj-lt"/>
                <a:ea typeface="+mj-lt"/>
                <a:cs typeface="+mj-lt"/>
                <a:sym typeface="+mj-lt"/>
              </a:rPr>
              <a:t>ਵਰਚੁਅਲ ਦੇਖਭਾਲ ਪ੍ਰਦਾਨ ਕਰਦੇ ਸਮੇਂ ਵਰਤਣ ਲਈ ਸੁਰੱਖਿਆ ਉਪਾਵਾਂ ਦੀ ਪਛਾਣ ਕਰੋ</a:t>
            </a:r>
          </a:p>
          <a:p>
            <a:pPr marL="1517650" lvl="0" indent="-571500" algn="l" rtl="0">
              <a:spcAft>
                <a:spcPts val="1200"/>
              </a:spcAft>
              <a:buClr>
                <a:srgbClr val="695D46"/>
              </a:buClr>
              <a:buSzPct val="110000"/>
              <a:buFont typeface="Arial" panose="020B0604020202020204" pitchFamily="34" charset="0"/>
              <a:buChar char="•"/>
            </a:pPr>
            <a:r>
              <a:rPr lang="pa" sz="3200" b="0" i="0" u="none" baseline="0">
                <a:solidFill>
                  <a:schemeClr val="tx1"/>
                </a:solidFill>
                <a:latin typeface="+mj-lt"/>
                <a:ea typeface="+mj-lt"/>
                <a:cs typeface="+mj-lt"/>
                <a:sym typeface="+mj-lt"/>
              </a:rPr>
              <a:t>ਸਿਹਤ ਸੰਭਾਲ ਸੇਵਾਵਾਂ ਪ੍ਰਦਾਨ ਕਰਨ ਲਈ ਮੋਬਾਈਲ ਡਿਵਾਈਸ ਦੀ ਵਰਤੋਂ ਕਰਨ ਦੇ ਜੋਖਮਾਂ ਅਤੇ ਫਾਇਦਿਆਂ ਦਾ ਸਾਰ ਦਿਓ</a:t>
            </a:r>
          </a:p>
          <a:p>
            <a:pPr marL="1517650" lvl="0" indent="-571500" algn="l" rtl="0">
              <a:spcAft>
                <a:spcPts val="1200"/>
              </a:spcAft>
              <a:buClr>
                <a:srgbClr val="695D46"/>
              </a:buClr>
              <a:buSzPct val="110000"/>
              <a:buFont typeface="Arial" panose="020B0604020202020204" pitchFamily="34" charset="0"/>
              <a:buChar char="•"/>
            </a:pPr>
            <a:r>
              <a:rPr lang="pa" sz="3200" b="0" i="0" u="none" baseline="0">
                <a:solidFill>
                  <a:schemeClr val="tx1"/>
                </a:solidFill>
                <a:latin typeface="+mj-lt"/>
                <a:ea typeface="+mj-lt"/>
                <a:cs typeface="+mj-lt"/>
                <a:sym typeface="+mj-lt"/>
              </a:rPr>
              <a:t>ਮੋਬਾਈਲ ਡਿਵਾਈਸਾਂ ਦੀ ਵਰਤੋਂ ਕਰਨ ਦੀਆਂ ਲੋੜਾਂ ਅਤੇ ਵਧੀਆ ਅਭਿਆਸਾਂ ਦੀ ਪਛਾਣ ਕਰੋ </a:t>
            </a:r>
            <a:endParaRPr sz="3200" dirty="0">
              <a:latin typeface="+mj-lt"/>
              <a:ea typeface="Lora"/>
              <a:cs typeface="Lora"/>
              <a:sym typeface="Lora"/>
            </a:endParaRPr>
          </a:p>
          <a:p>
            <a:pPr marL="0" lvl="0" indent="0" algn="l" rtl="0">
              <a:spcBef>
                <a:spcPts val="0"/>
              </a:spcBef>
              <a:spcAft>
                <a:spcPts val="0"/>
              </a:spcAft>
              <a:buClr>
                <a:schemeClr val="dk1"/>
              </a:buClr>
              <a:buSzPts val="1100"/>
              <a:buFont typeface="Arial"/>
              <a:buNone/>
            </a:pPr>
            <a:endParaRPr sz="3100" dirty="0">
              <a:latin typeface="Lora"/>
              <a:ea typeface="Lora"/>
              <a:cs typeface="Lora"/>
              <a:sym typeface="Lora"/>
            </a:endParaRPr>
          </a:p>
          <a:p>
            <a:pPr marL="0" lvl="0" indent="0" algn="l" rtl="0">
              <a:spcBef>
                <a:spcPts val="0"/>
              </a:spcBef>
              <a:spcAft>
                <a:spcPts val="0"/>
              </a:spcAft>
              <a:buNone/>
            </a:pPr>
            <a:endParaRPr sz="3100" dirty="0">
              <a:latin typeface="Lora"/>
              <a:ea typeface="Lora"/>
              <a:cs typeface="Lora"/>
              <a:sym typeface="Lora"/>
            </a:endParaRPr>
          </a:p>
        </p:txBody>
      </p:sp>
      <p:graphicFrame>
        <p:nvGraphicFramePr>
          <p:cNvPr id="5" name="Table 4">
            <a:extLst>
              <a:ext uri="{FF2B5EF4-FFF2-40B4-BE49-F238E27FC236}">
                <a16:creationId xmlns:a16="http://schemas.microsoft.com/office/drawing/2014/main" id="{B364C132-2735-7443-B460-8172AB069A3F}"/>
              </a:ext>
            </a:extLst>
          </p:cNvPr>
          <p:cNvGraphicFramePr>
            <a:graphicFrameLocks noGrp="1"/>
          </p:cNvGraphicFramePr>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ਕੀ ਹੈ?</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ਤੱਕ ਪਹੁੰਚ ਕਿਵੇਂ ਕਰਨੀ ਹੈ</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1" i="0" u="none" baseline="0">
                          <a:solidFill>
                            <a:schemeClr val="bg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ਤੁਹਾਡੀ ਨਿੱਜਤਾ ਦੀ ਰੱਖਿਆ ਕਰਨਾ</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Tree>
    <p:extLst>
      <p:ext uri="{BB962C8B-B14F-4D97-AF65-F5344CB8AC3E}">
        <p14:creationId xmlns:p14="http://schemas.microsoft.com/office/powerpoint/2010/main" val="3766835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C5385F4D-4A86-684A-AE0B-C22655B7DEE5}"/>
              </a:ext>
            </a:extLst>
          </p:cNvPr>
          <p:cNvGraphicFramePr>
            <a:graphicFrameLocks noGrp="1"/>
          </p:cNvGraphicFramePr>
          <p:nvPr>
            <p:extLst>
              <p:ext uri="{D42A27DB-BD31-4B8C-83A1-F6EECF244321}">
                <p14:modId xmlns:p14="http://schemas.microsoft.com/office/powerpoint/2010/main" val="1802906055"/>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ਕੀ ਹੈ?</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ਤੱਕ ਪਹੁੰਚ ਕਿਵੇਂ ਕਰਨੀ ਹੈ</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ਤੁਹਾਡੀ ਨਿੱਜਤਾ ਦੀ ਰੱਖਿਆ ਕਰਨਾ</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1" i="0" u="none" baseline="0">
                          <a:solidFill>
                            <a:schemeClr val="bg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8" name="Google Shape;271;p24">
            <a:extLst>
              <a:ext uri="{FF2B5EF4-FFF2-40B4-BE49-F238E27FC236}">
                <a16:creationId xmlns:a16="http://schemas.microsoft.com/office/drawing/2014/main" id="{0AA7852E-D848-4918-812D-1668C79B2D9A}"/>
              </a:ext>
            </a:extLst>
          </p:cNvPr>
          <p:cNvSpPr txBox="1"/>
          <p:nvPr/>
        </p:nvSpPr>
        <p:spPr>
          <a:xfrm>
            <a:off x="1469613" y="999338"/>
            <a:ext cx="13664697" cy="1537385"/>
          </a:xfrm>
          <a:prstGeom prst="rect">
            <a:avLst/>
          </a:prstGeom>
          <a:noFill/>
          <a:ln>
            <a:noFill/>
          </a:ln>
        </p:spPr>
        <p:txBody>
          <a:bodyPr spcFirstLastPara="1" wrap="square" lIns="0" tIns="0" rIns="0" bIns="0" anchor="t" anchorCtr="0">
            <a:noAutofit/>
          </a:bodyPr>
          <a:lstStyle/>
          <a:p>
            <a:pPr lvl="0" algn="l" rtl="0">
              <a:lnSpc>
                <a:spcPct val="140011"/>
              </a:lnSpc>
            </a:pPr>
            <a:r>
              <a:rPr lang="pa" sz="7000" b="1" i="0" u="none" baseline="0">
                <a:solidFill>
                  <a:srgbClr val="FFFFFF"/>
                </a:solidFill>
                <a:latin typeface="Lora"/>
                <a:ea typeface="Lora"/>
                <a:cs typeface="Lora"/>
                <a:sym typeface="Lora"/>
              </a:rPr>
              <a:t>ਸਾਰਾਂਸ਼:</a:t>
            </a:r>
          </a:p>
        </p:txBody>
      </p:sp>
      <p:pic>
        <p:nvPicPr>
          <p:cNvPr id="2050" name="Picture 2" descr="Online Consultation, Virtual, Laptop, Doctor, Screen">
            <a:extLst>
              <a:ext uri="{FF2B5EF4-FFF2-40B4-BE49-F238E27FC236}">
                <a16:creationId xmlns:a16="http://schemas.microsoft.com/office/drawing/2014/main" id="{A365280A-E003-4B08-8BCA-92160C778A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94" t="5701" r="17742" b="10153"/>
          <a:stretch/>
        </p:blipFill>
        <p:spPr bwMode="auto">
          <a:xfrm>
            <a:off x="5397910" y="2901045"/>
            <a:ext cx="7492180" cy="5712015"/>
          </a:xfrm>
          <a:prstGeom prst="rect">
            <a:avLst/>
          </a:prstGeom>
          <a:noFill/>
          <a:ln>
            <a:solidFill>
              <a:schemeClr val="tx1">
                <a:lumMod val="75000"/>
                <a:lumOff val="25000"/>
              </a:schemeClr>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D98EEC0-D556-4889-A5C5-0FF862AA7272}"/>
              </a:ext>
            </a:extLst>
          </p:cNvPr>
          <p:cNvSpPr/>
          <p:nvPr/>
        </p:nvSpPr>
        <p:spPr>
          <a:xfrm>
            <a:off x="11010406" y="8275787"/>
            <a:ext cx="1895071" cy="307777"/>
          </a:xfrm>
          <a:prstGeom prst="rect">
            <a:avLst/>
          </a:prstGeom>
        </p:spPr>
        <p:txBody>
          <a:bodyPr wrap="none">
            <a:spAutoFit/>
          </a:bodyPr>
          <a:lstStyle/>
          <a:p>
            <a:pPr algn="l" rtl="0"/>
            <a:r>
              <a:rPr lang="pa" b="0" i="0" u="none" baseline="0">
                <a:solidFill>
                  <a:schemeClr val="bg1">
                    <a:lumMod val="65000"/>
                  </a:schemeClr>
                </a:solidFill>
              </a:rPr>
              <a:t>(Kamleshverm, 2021)</a:t>
            </a:r>
          </a:p>
        </p:txBody>
      </p:sp>
    </p:spTree>
    <p:extLst>
      <p:ext uri="{BB962C8B-B14F-4D97-AF65-F5344CB8AC3E}">
        <p14:creationId xmlns:p14="http://schemas.microsoft.com/office/powerpoint/2010/main" val="18401537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pic>
        <p:nvPicPr>
          <p:cNvPr id="39" name="Picture 38">
            <a:extLst>
              <a:ext uri="{FF2B5EF4-FFF2-40B4-BE49-F238E27FC236}">
                <a16:creationId xmlns:a16="http://schemas.microsoft.com/office/drawing/2014/main" id="{AF29DFBD-D292-46D8-A940-58E43F52BEF0}"/>
              </a:ext>
            </a:extLst>
          </p:cNvPr>
          <p:cNvPicPr>
            <a:picLocks noChangeAspect="1"/>
          </p:cNvPicPr>
          <p:nvPr/>
        </p:nvPicPr>
        <p:blipFill>
          <a:blip r:embed="rId3"/>
          <a:stretch>
            <a:fillRect/>
          </a:stretch>
        </p:blipFill>
        <p:spPr>
          <a:xfrm>
            <a:off x="14387278" y="4040961"/>
            <a:ext cx="2838846" cy="1066949"/>
          </a:xfrm>
          <a:prstGeom prst="rect">
            <a:avLst/>
          </a:prstGeom>
          <a:ln>
            <a:solidFill>
              <a:schemeClr val="tx1">
                <a:lumMod val="75000"/>
                <a:lumOff val="25000"/>
              </a:schemeClr>
            </a:solidFill>
          </a:ln>
        </p:spPr>
      </p:pic>
      <p:sp>
        <p:nvSpPr>
          <p:cNvPr id="378" name="Google Shape;378;p31"/>
          <p:cNvSpPr txBox="1"/>
          <p:nvPr/>
        </p:nvSpPr>
        <p:spPr>
          <a:xfrm>
            <a:off x="982674" y="766106"/>
            <a:ext cx="7432800" cy="10221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r>
              <a:rPr lang="pa" sz="7200" b="0" i="0" u="none" baseline="0">
                <a:solidFill>
                  <a:srgbClr val="034092"/>
                </a:solidFill>
                <a:latin typeface="+mj-lt"/>
                <a:ea typeface="Lora"/>
                <a:cs typeface="Lora"/>
                <a:sym typeface="Lora"/>
              </a:rPr>
              <a:t>ਸਾਰਾਂਸ਼</a:t>
            </a:r>
            <a:endParaRPr sz="7200" dirty="0">
              <a:latin typeface="+mj-lt"/>
            </a:endParaRPr>
          </a:p>
        </p:txBody>
      </p:sp>
      <p:sp>
        <p:nvSpPr>
          <p:cNvPr id="8" name="Google Shape;385;p31">
            <a:extLst>
              <a:ext uri="{FF2B5EF4-FFF2-40B4-BE49-F238E27FC236}">
                <a16:creationId xmlns:a16="http://schemas.microsoft.com/office/drawing/2014/main" id="{DE21E026-1472-9248-B9B0-ACF953F9BD98}"/>
              </a:ext>
            </a:extLst>
          </p:cNvPr>
          <p:cNvSpPr txBox="1"/>
          <p:nvPr/>
        </p:nvSpPr>
        <p:spPr>
          <a:xfrm>
            <a:off x="496957" y="2258456"/>
            <a:ext cx="12277536" cy="1340153"/>
          </a:xfrm>
          <a:prstGeom prst="rect">
            <a:avLst/>
          </a:prstGeom>
          <a:noFill/>
          <a:ln>
            <a:noFill/>
          </a:ln>
        </p:spPr>
        <p:txBody>
          <a:bodyPr spcFirstLastPara="1" wrap="square" lIns="0" tIns="0" rIns="0" bIns="0" anchor="t" anchorCtr="0">
            <a:noAutofit/>
          </a:bodyPr>
          <a:lstStyle/>
          <a:p>
            <a:pPr marL="542925" lvl="1" algn="l" rtl="0">
              <a:lnSpc>
                <a:spcPct val="120000"/>
              </a:lnSpc>
              <a:spcAft>
                <a:spcPts val="600"/>
              </a:spcAft>
              <a:buClr>
                <a:srgbClr val="434343"/>
              </a:buClr>
              <a:buSzPct val="110000"/>
            </a:pPr>
            <a:r>
              <a:rPr lang="pa" sz="4000" b="1" i="0" u="none" baseline="0">
                <a:solidFill>
                  <a:schemeClr val="tx1"/>
                </a:solidFill>
                <a:latin typeface="+mj-lt"/>
                <a:ea typeface="+mj-lt"/>
                <a:cs typeface="+mj-lt"/>
                <a:sym typeface="+mj-lt"/>
              </a:rPr>
              <a:t>ਤੁਸੀਂ ਇਸ ਰਾਹੀਂ ਵਰਚੁਅਲ ਦੇਖਭਾਲ ਤੱਕ ਪਹੁੰਚ ਕਰ ਸਕਦੇ ਹੋ:</a:t>
            </a:r>
            <a:endParaRPr sz="4000" b="1" dirty="0">
              <a:solidFill>
                <a:schemeClr val="tx1"/>
              </a:solidFill>
              <a:latin typeface="+mj-lt"/>
            </a:endParaRPr>
          </a:p>
          <a:p>
            <a:pPr marL="457200" marR="0" lvl="0" indent="0" algn="l" rtl="0">
              <a:lnSpc>
                <a:spcPct val="150016"/>
              </a:lnSpc>
              <a:spcBef>
                <a:spcPts val="0"/>
              </a:spcBef>
              <a:spcAft>
                <a:spcPts val="0"/>
              </a:spcAft>
              <a:buNone/>
            </a:pPr>
            <a:endParaRPr sz="2250" dirty="0">
              <a:solidFill>
                <a:srgbClr val="434343"/>
              </a:solidFill>
              <a:latin typeface="+mj-lt"/>
            </a:endParaRPr>
          </a:p>
        </p:txBody>
      </p:sp>
      <p:graphicFrame>
        <p:nvGraphicFramePr>
          <p:cNvPr id="5" name="Table 4">
            <a:extLst>
              <a:ext uri="{FF2B5EF4-FFF2-40B4-BE49-F238E27FC236}">
                <a16:creationId xmlns:a16="http://schemas.microsoft.com/office/drawing/2014/main" id="{16EE3B0A-217B-1144-AD2B-4F473E00970F}"/>
              </a:ext>
            </a:extLst>
          </p:cNvPr>
          <p:cNvGraphicFramePr>
            <a:graphicFrameLocks noGrp="1"/>
          </p:cNvGraphicFramePr>
          <p:nvPr>
            <p:extLst>
              <p:ext uri="{D42A27DB-BD31-4B8C-83A1-F6EECF244321}">
                <p14:modId xmlns:p14="http://schemas.microsoft.com/office/powerpoint/2010/main" val="3693058704"/>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ਕੀ ਹੈ?</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ਤੱਕ ਪਹੁੰਚ ਕਿਵੇਂ ਕਰਨੀ ਹੈ</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ਤੁਹਾਡੀ ਨਿੱਜਤਾ ਦੀ ਰੱਖਿਆ ਕਰਨਾ</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1" i="0" u="none" baseline="0">
                          <a:solidFill>
                            <a:schemeClr val="bg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34" name="Rectangle 33">
            <a:extLst>
              <a:ext uri="{FF2B5EF4-FFF2-40B4-BE49-F238E27FC236}">
                <a16:creationId xmlns:a16="http://schemas.microsoft.com/office/drawing/2014/main" id="{7E4F429A-8843-47A9-818F-FD167EA65670}"/>
              </a:ext>
            </a:extLst>
          </p:cNvPr>
          <p:cNvSpPr/>
          <p:nvPr/>
        </p:nvSpPr>
        <p:spPr>
          <a:xfrm>
            <a:off x="10396102" y="6895221"/>
            <a:ext cx="3211135" cy="861774"/>
          </a:xfrm>
          <a:prstGeom prst="rect">
            <a:avLst/>
          </a:prstGeom>
        </p:spPr>
        <p:txBody>
          <a:bodyPr wrap="none">
            <a:spAutoFit/>
          </a:bodyPr>
          <a:lstStyle/>
          <a:p>
            <a:pPr algn="l" rtl="0"/>
            <a:r>
              <a:rPr lang="pa" sz="3600" b="0" i="0" u="none" baseline="0">
                <a:latin typeface="Lora"/>
                <a:ea typeface="Lora"/>
                <a:cs typeface="Lora"/>
                <a:sym typeface="Lora"/>
              </a:rPr>
              <a:t>ਵਾਕ-ਇਨ ਕਲੀਨਿਕ</a:t>
            </a:r>
          </a:p>
          <a:p>
            <a:endParaRPr lang="pa" dirty="0"/>
          </a:p>
        </p:txBody>
      </p:sp>
      <p:sp>
        <p:nvSpPr>
          <p:cNvPr id="35" name="Rectangle 34">
            <a:extLst>
              <a:ext uri="{FF2B5EF4-FFF2-40B4-BE49-F238E27FC236}">
                <a16:creationId xmlns:a16="http://schemas.microsoft.com/office/drawing/2014/main" id="{BFAD08C8-71D8-4E91-B26F-84BDCC60BC06}"/>
              </a:ext>
            </a:extLst>
          </p:cNvPr>
          <p:cNvSpPr/>
          <p:nvPr/>
        </p:nvSpPr>
        <p:spPr>
          <a:xfrm>
            <a:off x="739860" y="3974273"/>
            <a:ext cx="7150534" cy="1200329"/>
          </a:xfrm>
          <a:prstGeom prst="rect">
            <a:avLst/>
          </a:prstGeom>
        </p:spPr>
        <p:txBody>
          <a:bodyPr wrap="square">
            <a:spAutoFit/>
          </a:bodyPr>
          <a:lstStyle/>
          <a:p>
            <a:pPr algn="l" rtl="0"/>
            <a:r>
              <a:rPr lang="pa" sz="3500" b="0" i="0" u="none" baseline="0">
                <a:latin typeface="Lora"/>
                <a:ea typeface="Lora"/>
                <a:cs typeface="Lora"/>
                <a:sym typeface="Lora"/>
              </a:rPr>
              <a:t>ਪਰਿਵਾਰਕ ਡਾਕਟਰ</a:t>
            </a:r>
            <a:br>
              <a:rPr lang="pa" sz="3500">
                <a:ea typeface="Lora"/>
                <a:cs typeface="Lora"/>
                <a:sym typeface="Lora"/>
              </a:rPr>
            </a:br>
            <a:r>
              <a:rPr lang="pa" sz="3500" b="0" i="0" u="none" baseline="0">
                <a:latin typeface="Lora"/>
                <a:ea typeface="Lora"/>
                <a:cs typeface="Lora"/>
                <a:sym typeface="Lora"/>
              </a:rPr>
              <a:t>(ਜਾਂ ਹੋਰ ਪ੍ਰਾਥਮਿਕ ਦੇਖਭਾਲ ਪ੍ਰਦਾਤਾ)</a:t>
            </a:r>
          </a:p>
        </p:txBody>
      </p:sp>
      <p:sp>
        <p:nvSpPr>
          <p:cNvPr id="36" name="Rectangle 35">
            <a:extLst>
              <a:ext uri="{FF2B5EF4-FFF2-40B4-BE49-F238E27FC236}">
                <a16:creationId xmlns:a16="http://schemas.microsoft.com/office/drawing/2014/main" id="{CD968273-0D6F-4467-B3EE-E188775C771E}"/>
              </a:ext>
            </a:extLst>
          </p:cNvPr>
          <p:cNvSpPr/>
          <p:nvPr/>
        </p:nvSpPr>
        <p:spPr>
          <a:xfrm>
            <a:off x="10396102" y="3974273"/>
            <a:ext cx="4333147" cy="1200329"/>
          </a:xfrm>
          <a:prstGeom prst="rect">
            <a:avLst/>
          </a:prstGeom>
        </p:spPr>
        <p:txBody>
          <a:bodyPr wrap="square">
            <a:spAutoFit/>
          </a:bodyPr>
          <a:lstStyle/>
          <a:p>
            <a:pPr algn="l" rtl="0"/>
            <a:r>
              <a:rPr lang="pa" sz="3600" b="0" i="0" u="none" baseline="0">
                <a:latin typeface="Lora"/>
                <a:ea typeface="Lora"/>
                <a:cs typeface="Lora"/>
                <a:sym typeface="Lora"/>
              </a:rPr>
              <a:t>ਪਾਥਵੇਜ਼ ਡਾਕਟਰੀ ਦੇਖਭਾਲ ਡਾਇਰੈਕਟਰੀ</a:t>
            </a:r>
          </a:p>
        </p:txBody>
      </p:sp>
      <p:sp>
        <p:nvSpPr>
          <p:cNvPr id="37" name="Rectangle 36">
            <a:extLst>
              <a:ext uri="{FF2B5EF4-FFF2-40B4-BE49-F238E27FC236}">
                <a16:creationId xmlns:a16="http://schemas.microsoft.com/office/drawing/2014/main" id="{6D5DD122-359A-4EB6-8E9D-E8B4192921AD}"/>
              </a:ext>
            </a:extLst>
          </p:cNvPr>
          <p:cNvSpPr/>
          <p:nvPr/>
        </p:nvSpPr>
        <p:spPr>
          <a:xfrm>
            <a:off x="739861" y="6718950"/>
            <a:ext cx="4053366" cy="1200329"/>
          </a:xfrm>
          <a:prstGeom prst="rect">
            <a:avLst/>
          </a:prstGeom>
        </p:spPr>
        <p:txBody>
          <a:bodyPr wrap="square">
            <a:spAutoFit/>
          </a:bodyPr>
          <a:lstStyle/>
          <a:p>
            <a:pPr algn="l" rtl="0"/>
            <a:r>
              <a:rPr lang="pa" sz="3600" b="0" i="0" u="none" baseline="0">
                <a:latin typeface="Lora"/>
                <a:ea typeface="Lora"/>
                <a:cs typeface="Lora"/>
                <a:sym typeface="Lora"/>
              </a:rPr>
              <a:t>ਹੈਲਥਲਿੰਕ ਬੀ.ਸੀ. ਡਾਇਰੈਕਟਰੀ</a:t>
            </a:r>
          </a:p>
        </p:txBody>
      </p:sp>
      <p:pic>
        <p:nvPicPr>
          <p:cNvPr id="38" name="Graphic 37" descr="Doctor">
            <a:extLst>
              <a:ext uri="{FF2B5EF4-FFF2-40B4-BE49-F238E27FC236}">
                <a16:creationId xmlns:a16="http://schemas.microsoft.com/office/drawing/2014/main" id="{001901F0-820B-4A50-9162-1B0EA1EAFB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09778" y="3361118"/>
            <a:ext cx="2426637" cy="2426637"/>
          </a:xfrm>
          <a:prstGeom prst="rect">
            <a:avLst/>
          </a:prstGeom>
        </p:spPr>
      </p:pic>
      <p:pic>
        <p:nvPicPr>
          <p:cNvPr id="6" name="Picture 5">
            <a:extLst>
              <a:ext uri="{FF2B5EF4-FFF2-40B4-BE49-F238E27FC236}">
                <a16:creationId xmlns:a16="http://schemas.microsoft.com/office/drawing/2014/main" id="{187A53A8-94A3-43A2-BBA0-58B832315B60}"/>
              </a:ext>
            </a:extLst>
          </p:cNvPr>
          <p:cNvPicPr>
            <a:picLocks noChangeAspect="1"/>
          </p:cNvPicPr>
          <p:nvPr/>
        </p:nvPicPr>
        <p:blipFill>
          <a:blip r:embed="rId6"/>
          <a:stretch>
            <a:fillRect/>
          </a:stretch>
        </p:blipFill>
        <p:spPr>
          <a:xfrm>
            <a:off x="4699074" y="6718950"/>
            <a:ext cx="3467584" cy="1095528"/>
          </a:xfrm>
          <a:prstGeom prst="rect">
            <a:avLst/>
          </a:prstGeom>
        </p:spPr>
      </p:pic>
      <p:pic>
        <p:nvPicPr>
          <p:cNvPr id="41" name="Graphic 40" descr="Schoolhouse">
            <a:extLst>
              <a:ext uri="{FF2B5EF4-FFF2-40B4-BE49-F238E27FC236}">
                <a16:creationId xmlns:a16="http://schemas.microsoft.com/office/drawing/2014/main" id="{1CBBE10C-F38E-40DE-BB15-60871DC898E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607237" y="6126871"/>
            <a:ext cx="2123536" cy="2123536"/>
          </a:xfrm>
          <a:prstGeom prst="rect">
            <a:avLst/>
          </a:prstGeom>
        </p:spPr>
      </p:pic>
      <p:sp>
        <p:nvSpPr>
          <p:cNvPr id="42" name="Rectangle 41">
            <a:extLst>
              <a:ext uri="{FF2B5EF4-FFF2-40B4-BE49-F238E27FC236}">
                <a16:creationId xmlns:a16="http://schemas.microsoft.com/office/drawing/2014/main" id="{00F4122A-4214-44D7-A824-CB2162C6A586}"/>
              </a:ext>
            </a:extLst>
          </p:cNvPr>
          <p:cNvSpPr/>
          <p:nvPr/>
        </p:nvSpPr>
        <p:spPr>
          <a:xfrm>
            <a:off x="634181" y="3598609"/>
            <a:ext cx="9026013" cy="208591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a"/>
          </a:p>
        </p:txBody>
      </p:sp>
      <p:sp>
        <p:nvSpPr>
          <p:cNvPr id="44" name="Rectangle 43">
            <a:extLst>
              <a:ext uri="{FF2B5EF4-FFF2-40B4-BE49-F238E27FC236}">
                <a16:creationId xmlns:a16="http://schemas.microsoft.com/office/drawing/2014/main" id="{8D57094F-0709-47F3-905D-3B2539CE95BE}"/>
              </a:ext>
            </a:extLst>
          </p:cNvPr>
          <p:cNvSpPr/>
          <p:nvPr/>
        </p:nvSpPr>
        <p:spPr>
          <a:xfrm>
            <a:off x="594856" y="6302476"/>
            <a:ext cx="9065338" cy="208591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a"/>
          </a:p>
        </p:txBody>
      </p:sp>
      <p:sp>
        <p:nvSpPr>
          <p:cNvPr id="45" name="Rectangle 44">
            <a:extLst>
              <a:ext uri="{FF2B5EF4-FFF2-40B4-BE49-F238E27FC236}">
                <a16:creationId xmlns:a16="http://schemas.microsoft.com/office/drawing/2014/main" id="{7CD26EEB-4E72-4F14-90E1-57296F356168}"/>
              </a:ext>
            </a:extLst>
          </p:cNvPr>
          <p:cNvSpPr/>
          <p:nvPr/>
        </p:nvSpPr>
        <p:spPr>
          <a:xfrm>
            <a:off x="10146890" y="3576889"/>
            <a:ext cx="7742904" cy="208591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a"/>
          </a:p>
        </p:txBody>
      </p:sp>
      <p:sp>
        <p:nvSpPr>
          <p:cNvPr id="46" name="Rectangle 45">
            <a:extLst>
              <a:ext uri="{FF2B5EF4-FFF2-40B4-BE49-F238E27FC236}">
                <a16:creationId xmlns:a16="http://schemas.microsoft.com/office/drawing/2014/main" id="{808C4975-DAB9-419F-BF9B-F342289F4D62}"/>
              </a:ext>
            </a:extLst>
          </p:cNvPr>
          <p:cNvSpPr/>
          <p:nvPr/>
        </p:nvSpPr>
        <p:spPr>
          <a:xfrm>
            <a:off x="10146890" y="6313782"/>
            <a:ext cx="7742904" cy="208591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a"/>
          </a:p>
        </p:txBody>
      </p:sp>
    </p:spTree>
    <p:extLst>
      <p:ext uri="{BB962C8B-B14F-4D97-AF65-F5344CB8AC3E}">
        <p14:creationId xmlns:p14="http://schemas.microsoft.com/office/powerpoint/2010/main" val="21660014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84" name="Google Shape;384;p31"/>
          <p:cNvSpPr txBox="1"/>
          <p:nvPr/>
        </p:nvSpPr>
        <p:spPr>
          <a:xfrm>
            <a:off x="982674" y="2289647"/>
            <a:ext cx="16612598" cy="847500"/>
          </a:xfrm>
          <a:prstGeom prst="rect">
            <a:avLst/>
          </a:prstGeom>
          <a:noFill/>
          <a:ln>
            <a:noFill/>
          </a:ln>
        </p:spPr>
        <p:txBody>
          <a:bodyPr spcFirstLastPara="1" wrap="square" lIns="0" tIns="0" rIns="0" bIns="0" anchor="t" anchorCtr="0">
            <a:noAutofit/>
          </a:bodyPr>
          <a:lstStyle/>
          <a:p>
            <a:pPr marL="31750" marR="0" lvl="0" algn="l" rtl="0">
              <a:spcBef>
                <a:spcPts val="0"/>
              </a:spcBef>
              <a:spcAft>
                <a:spcPts val="0"/>
              </a:spcAft>
              <a:buClr>
                <a:schemeClr val="dk2"/>
              </a:buClr>
              <a:buSzPct val="110000"/>
            </a:pPr>
            <a:r>
              <a:rPr lang="pa" sz="3600" b="1" i="0" u="none" baseline="0">
                <a:solidFill>
                  <a:schemeClr val="tx1"/>
                </a:solidFill>
                <a:latin typeface="+mj-lt"/>
                <a:ea typeface="Lora"/>
                <a:cs typeface="Lora"/>
                <a:sym typeface="Lora"/>
              </a:rPr>
              <a:t>ਆਮ ਤੌਰ 'ਤੇ ਤੁਹਾਡੇ ਮੁੱਖ ਦੇਖਭਾਲ ਪ੍ਰਦਾਤਾ ਦੁਆਰਾ ਸੰਬੋਧਿਤ ਕਿਸੇ ਵੀ ਸਿਹਤ ਸਮੱਸਿਆ ਲਈ:</a:t>
            </a:r>
            <a:endParaRPr sz="3600" b="1" dirty="0">
              <a:solidFill>
                <a:schemeClr val="tx1"/>
              </a:solidFill>
              <a:latin typeface="+mj-lt"/>
            </a:endParaRPr>
          </a:p>
        </p:txBody>
      </p:sp>
      <p:sp>
        <p:nvSpPr>
          <p:cNvPr id="385" name="Google Shape;385;p31"/>
          <p:cNvSpPr txBox="1"/>
          <p:nvPr/>
        </p:nvSpPr>
        <p:spPr>
          <a:xfrm>
            <a:off x="1031665" y="3727558"/>
            <a:ext cx="12522104" cy="5755651"/>
          </a:xfrm>
          <a:prstGeom prst="rect">
            <a:avLst/>
          </a:prstGeom>
          <a:noFill/>
          <a:ln>
            <a:noFill/>
          </a:ln>
        </p:spPr>
        <p:txBody>
          <a:bodyPr spcFirstLastPara="1" wrap="square" lIns="0" tIns="0" rIns="0" bIns="0" anchor="t" anchorCtr="0">
            <a:noAutofit/>
          </a:bodyPr>
          <a:lstStyle/>
          <a:p>
            <a:pPr marL="1000125" lvl="1" indent="-457200" algn="l" rtl="0">
              <a:spcAft>
                <a:spcPts val="4800"/>
              </a:spcAft>
              <a:buClr>
                <a:srgbClr val="434343"/>
              </a:buClr>
              <a:buSzPct val="110000"/>
              <a:buFont typeface="Arial" panose="020B0604020202020204" pitchFamily="34" charset="0"/>
              <a:buChar char="•"/>
            </a:pPr>
            <a:r>
              <a:rPr lang="pa" sz="3600" b="0" i="0" u="none" baseline="0">
                <a:solidFill>
                  <a:schemeClr val="tx1"/>
                </a:solidFill>
                <a:latin typeface="+mj-lt"/>
                <a:ea typeface="+mj-lt"/>
                <a:cs typeface="+mj-lt"/>
                <a:sym typeface="+mj-lt"/>
              </a:rPr>
              <a:t>ਆਪਣੇ ਪ੍ਰਦਾਤਾ ਨਾਲ ਇੱਕ ਮੁਲਾਕਾਤ ਬੁੱਕ ਕਰਨ ਲਈ ਕਾਲ ਕਰੋ ਜਾਂ ਈਮੇਲ ਕਰੋ</a:t>
            </a:r>
          </a:p>
          <a:p>
            <a:pPr marL="457200" marR="0" lvl="0" indent="0" algn="l" rtl="0">
              <a:spcBef>
                <a:spcPts val="0"/>
              </a:spcBef>
              <a:spcAft>
                <a:spcPts val="0"/>
              </a:spcAft>
              <a:buNone/>
            </a:pPr>
            <a:endParaRPr sz="2250" dirty="0">
              <a:solidFill>
                <a:srgbClr val="434343"/>
              </a:solidFill>
              <a:latin typeface="+mj-lt"/>
            </a:endParaRPr>
          </a:p>
        </p:txBody>
      </p:sp>
      <p:graphicFrame>
        <p:nvGraphicFramePr>
          <p:cNvPr id="7" name="Table 6">
            <a:extLst>
              <a:ext uri="{FF2B5EF4-FFF2-40B4-BE49-F238E27FC236}">
                <a16:creationId xmlns:a16="http://schemas.microsoft.com/office/drawing/2014/main" id="{E96145C9-E820-1743-8C11-01F34E998154}"/>
              </a:ext>
            </a:extLst>
          </p:cNvPr>
          <p:cNvGraphicFramePr>
            <a:graphicFrameLocks noGrp="1"/>
          </p:cNvGraphicFramePr>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ਕੀ ਹੈ?</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ਤੱਕ ਪਹੁੰਚ ਕਿਵੇਂ ਕਰਨੀ ਹੈ</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ਤੁਹਾਡੀ ਨਿੱਜਤਾ ਦੀ ਰੱਖਿਆ ਕਰਨਾ</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1" i="0" u="none" baseline="0">
                          <a:solidFill>
                            <a:schemeClr val="bg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11" name="Google Shape;378;p31">
            <a:extLst>
              <a:ext uri="{FF2B5EF4-FFF2-40B4-BE49-F238E27FC236}">
                <a16:creationId xmlns:a16="http://schemas.microsoft.com/office/drawing/2014/main" id="{B1F80261-2759-408A-8EC2-3A5BD9CC4EB3}"/>
              </a:ext>
            </a:extLst>
          </p:cNvPr>
          <p:cNvSpPr txBox="1"/>
          <p:nvPr/>
        </p:nvSpPr>
        <p:spPr>
          <a:xfrm>
            <a:off x="982674" y="766106"/>
            <a:ext cx="7432800" cy="10221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r>
              <a:rPr lang="pa" sz="7200" b="0" i="0" u="none" baseline="0">
                <a:solidFill>
                  <a:srgbClr val="034092"/>
                </a:solidFill>
                <a:latin typeface="+mj-lt"/>
                <a:ea typeface="Lora"/>
                <a:cs typeface="Lora"/>
                <a:sym typeface="Lora"/>
              </a:rPr>
              <a:t>ਸਾਰਾਂਸ਼</a:t>
            </a:r>
            <a:endParaRPr sz="7200" dirty="0">
              <a:latin typeface="+mj-lt"/>
            </a:endParaRPr>
          </a:p>
        </p:txBody>
      </p:sp>
      <p:pic>
        <p:nvPicPr>
          <p:cNvPr id="8" name="Graphic 7" descr="Daily calendar">
            <a:extLst>
              <a:ext uri="{FF2B5EF4-FFF2-40B4-BE49-F238E27FC236}">
                <a16:creationId xmlns:a16="http://schemas.microsoft.com/office/drawing/2014/main" id="{AC0882D2-5A44-4F9C-A99E-512C6DA3C1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03365" y="3283343"/>
            <a:ext cx="1387846" cy="1387846"/>
          </a:xfrm>
          <a:prstGeom prst="rect">
            <a:avLst/>
          </a:prstGeom>
        </p:spPr>
      </p:pic>
    </p:spTree>
    <p:extLst>
      <p:ext uri="{BB962C8B-B14F-4D97-AF65-F5344CB8AC3E}">
        <p14:creationId xmlns:p14="http://schemas.microsoft.com/office/powerpoint/2010/main" val="33841899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84" name="Google Shape;384;p31"/>
          <p:cNvSpPr txBox="1"/>
          <p:nvPr/>
        </p:nvSpPr>
        <p:spPr>
          <a:xfrm>
            <a:off x="982674" y="2289647"/>
            <a:ext cx="16612598" cy="847500"/>
          </a:xfrm>
          <a:prstGeom prst="rect">
            <a:avLst/>
          </a:prstGeom>
          <a:noFill/>
          <a:ln>
            <a:noFill/>
          </a:ln>
        </p:spPr>
        <p:txBody>
          <a:bodyPr spcFirstLastPara="1" wrap="square" lIns="0" tIns="0" rIns="0" bIns="0" anchor="t" anchorCtr="0">
            <a:noAutofit/>
          </a:bodyPr>
          <a:lstStyle/>
          <a:p>
            <a:pPr marL="31750" marR="0" lvl="0" algn="l" rtl="0">
              <a:spcBef>
                <a:spcPts val="0"/>
              </a:spcBef>
              <a:spcAft>
                <a:spcPts val="0"/>
              </a:spcAft>
              <a:buClr>
                <a:schemeClr val="dk2"/>
              </a:buClr>
              <a:buSzPct val="110000"/>
            </a:pPr>
            <a:r>
              <a:rPr lang="pa" sz="3600" b="1" i="0" u="none" baseline="0">
                <a:solidFill>
                  <a:schemeClr val="tx1"/>
                </a:solidFill>
                <a:latin typeface="+mj-lt"/>
                <a:ea typeface="Lora"/>
                <a:cs typeface="Lora"/>
                <a:sym typeface="Lora"/>
              </a:rPr>
              <a:t>ਆਮ ਤੌਰ 'ਤੇ ਤੁਹਾਡੇ ਮੁੱਖ ਦੇਖਭਾਲ ਪ੍ਰਦਾਤਾ ਦੁਆਰਾ ਸੰਬੋਧਿਤ ਕਿਸੇ ਵੀ ਸਿਹਤ ਸਮੱਸਿਆ ਲਈ:</a:t>
            </a:r>
            <a:endParaRPr sz="3600" b="1" dirty="0">
              <a:solidFill>
                <a:schemeClr val="tx1"/>
              </a:solidFill>
              <a:latin typeface="+mj-lt"/>
            </a:endParaRPr>
          </a:p>
        </p:txBody>
      </p:sp>
      <p:sp>
        <p:nvSpPr>
          <p:cNvPr id="385" name="Google Shape;385;p31"/>
          <p:cNvSpPr txBox="1"/>
          <p:nvPr/>
        </p:nvSpPr>
        <p:spPr>
          <a:xfrm>
            <a:off x="1031665" y="3727558"/>
            <a:ext cx="12522104" cy="5755651"/>
          </a:xfrm>
          <a:prstGeom prst="rect">
            <a:avLst/>
          </a:prstGeom>
          <a:noFill/>
          <a:ln>
            <a:noFill/>
          </a:ln>
        </p:spPr>
        <p:txBody>
          <a:bodyPr spcFirstLastPara="1" wrap="square" lIns="0" tIns="0" rIns="0" bIns="0" anchor="t" anchorCtr="0">
            <a:noAutofit/>
          </a:bodyPr>
          <a:lstStyle/>
          <a:p>
            <a:pPr marL="1000125" lvl="1" indent="-457200" algn="l" rtl="0">
              <a:spcAft>
                <a:spcPts val="4800"/>
              </a:spcAft>
              <a:buClr>
                <a:srgbClr val="434343"/>
              </a:buClr>
              <a:buSzPct val="110000"/>
              <a:buFont typeface="Arial" panose="020B0604020202020204" pitchFamily="34" charset="0"/>
              <a:buChar char="•"/>
            </a:pPr>
            <a:r>
              <a:rPr lang="pa" sz="3600" b="0" i="0" u="none" baseline="0">
                <a:solidFill>
                  <a:schemeClr val="tx1"/>
                </a:solidFill>
                <a:latin typeface="+mj-lt"/>
                <a:ea typeface="+mj-lt"/>
                <a:cs typeface="+mj-lt"/>
                <a:sym typeface="+mj-lt"/>
              </a:rPr>
              <a:t>ਆਪਣੇ ਪ੍ਰਦਾਤਾ ਨਾਲ ਇੱਕ ਮੁਲਾਕਾਤ ਬੁੱਕ ਕਰਨ ਲਈ ਕਾਲ ਕਰੋ ਜਾਂ ਈਮੇਲ ਕਰੋ</a:t>
            </a:r>
          </a:p>
          <a:p>
            <a:pPr marL="1000125" lvl="1" indent="-457200" algn="l" rtl="0">
              <a:spcAft>
                <a:spcPts val="4800"/>
              </a:spcAft>
              <a:buClr>
                <a:srgbClr val="434343"/>
              </a:buClr>
              <a:buSzPct val="110000"/>
              <a:buFont typeface="Arial" panose="020B0604020202020204" pitchFamily="34" charset="0"/>
              <a:buChar char="•"/>
            </a:pPr>
            <a:r>
              <a:rPr lang="pa" sz="3600" b="0" i="0" u="none" baseline="0">
                <a:solidFill>
                  <a:schemeClr val="tx1"/>
                </a:solidFill>
                <a:latin typeface="+mj-lt"/>
                <a:ea typeface="+mj-lt"/>
                <a:cs typeface="+mj-lt"/>
                <a:sym typeface="+mj-lt"/>
              </a:rPr>
              <a:t>ਜੇਕਰ ਵਰਚੁਅਲ ਦੇਖਭਾਲ ਦੀ ਪੇਸ਼ਕਸ਼ ਕੀਤੀ ਜਾਂਦੀ ਹੈ, ਤਾਂ ਤੁਹਾਡਾ ਪ੍ਰਦਾਤਾ ਤੁਹਾਡੇ ਮੁਲਾਕਾਤ ਵਿੱਚ ਸ਼ਾਮਲ ਹੋਣ ਸੰਬੰਧੀ ਵੇਰਵੇ ਸਾਂਝੇ ਕਰੇਗਾ (ਉਦਾਹਰਨ ਲਈ, ਕਿਸੇ ਲਿੰਕ 'ਤੇ ਕਲਿੱਕ ਕਰਨਾ ਜਾਂ ਤੁਹਾਡੇ ਡਾਕਟਰ ਤੋਂ ਫ਼ੋਨ ਕਾਲ ਪ੍ਰਾਪਤ ਕਰਨਾ)</a:t>
            </a:r>
          </a:p>
          <a:p>
            <a:pPr marL="457200" marR="0" lvl="0" indent="0" algn="l" rtl="0">
              <a:spcBef>
                <a:spcPts val="0"/>
              </a:spcBef>
              <a:spcAft>
                <a:spcPts val="0"/>
              </a:spcAft>
              <a:buNone/>
            </a:pPr>
            <a:endParaRPr sz="2250" dirty="0">
              <a:solidFill>
                <a:srgbClr val="434343"/>
              </a:solidFill>
              <a:latin typeface="+mj-lt"/>
            </a:endParaRPr>
          </a:p>
        </p:txBody>
      </p:sp>
      <p:graphicFrame>
        <p:nvGraphicFramePr>
          <p:cNvPr id="7" name="Table 6">
            <a:extLst>
              <a:ext uri="{FF2B5EF4-FFF2-40B4-BE49-F238E27FC236}">
                <a16:creationId xmlns:a16="http://schemas.microsoft.com/office/drawing/2014/main" id="{E96145C9-E820-1743-8C11-01F34E998154}"/>
              </a:ext>
            </a:extLst>
          </p:cNvPr>
          <p:cNvGraphicFramePr>
            <a:graphicFrameLocks noGrp="1"/>
          </p:cNvGraphicFramePr>
          <p:nvPr>
            <p:extLst>
              <p:ext uri="{D42A27DB-BD31-4B8C-83A1-F6EECF244321}">
                <p14:modId xmlns:p14="http://schemas.microsoft.com/office/powerpoint/2010/main" val="1563837802"/>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ਕੀ ਹੈ?</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ਤੱਕ ਪਹੁੰਚ ਕਿਵੇਂ ਕਰਨੀ ਹੈ</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ਤੁਹਾਡੀ ਨਿੱਜਤਾ ਦੀ ਰੱਖਿਆ ਕਰਨਾ</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1" i="0" u="none" baseline="0">
                          <a:solidFill>
                            <a:schemeClr val="bg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11" name="Google Shape;378;p31">
            <a:extLst>
              <a:ext uri="{FF2B5EF4-FFF2-40B4-BE49-F238E27FC236}">
                <a16:creationId xmlns:a16="http://schemas.microsoft.com/office/drawing/2014/main" id="{B1F80261-2759-408A-8EC2-3A5BD9CC4EB3}"/>
              </a:ext>
            </a:extLst>
          </p:cNvPr>
          <p:cNvSpPr txBox="1"/>
          <p:nvPr/>
        </p:nvSpPr>
        <p:spPr>
          <a:xfrm>
            <a:off x="982674" y="766106"/>
            <a:ext cx="7432800" cy="10221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r>
              <a:rPr lang="pa" sz="7200" b="0" i="0" u="none" baseline="0">
                <a:solidFill>
                  <a:srgbClr val="034092"/>
                </a:solidFill>
                <a:latin typeface="+mj-lt"/>
                <a:ea typeface="Lora"/>
                <a:cs typeface="Lora"/>
                <a:sym typeface="Lora"/>
              </a:rPr>
              <a:t>ਸਾਰਾਂਸ਼</a:t>
            </a:r>
            <a:endParaRPr sz="7200" dirty="0">
              <a:latin typeface="+mj-lt"/>
            </a:endParaRPr>
          </a:p>
        </p:txBody>
      </p:sp>
      <p:pic>
        <p:nvPicPr>
          <p:cNvPr id="8" name="Graphic 7" descr="Daily calendar">
            <a:extLst>
              <a:ext uri="{FF2B5EF4-FFF2-40B4-BE49-F238E27FC236}">
                <a16:creationId xmlns:a16="http://schemas.microsoft.com/office/drawing/2014/main" id="{18E1E6F3-CB0D-4944-A212-534BAE4797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03365" y="3283343"/>
            <a:ext cx="1387846" cy="1387846"/>
          </a:xfrm>
          <a:prstGeom prst="rect">
            <a:avLst/>
          </a:prstGeom>
        </p:spPr>
      </p:pic>
      <p:pic>
        <p:nvPicPr>
          <p:cNvPr id="9" name="Graphic 8" descr="Receiver">
            <a:extLst>
              <a:ext uri="{FF2B5EF4-FFF2-40B4-BE49-F238E27FC236}">
                <a16:creationId xmlns:a16="http://schemas.microsoft.com/office/drawing/2014/main" id="{DC0DBE00-1B41-4C53-86CA-8C7618E471B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817737" y="5080728"/>
            <a:ext cx="1494471" cy="1494471"/>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84" name="Google Shape;384;p31"/>
          <p:cNvSpPr txBox="1"/>
          <p:nvPr/>
        </p:nvSpPr>
        <p:spPr>
          <a:xfrm>
            <a:off x="982674" y="2289647"/>
            <a:ext cx="16612598" cy="847500"/>
          </a:xfrm>
          <a:prstGeom prst="rect">
            <a:avLst/>
          </a:prstGeom>
          <a:noFill/>
          <a:ln>
            <a:noFill/>
          </a:ln>
        </p:spPr>
        <p:txBody>
          <a:bodyPr spcFirstLastPara="1" wrap="square" lIns="0" tIns="0" rIns="0" bIns="0" anchor="t" anchorCtr="0">
            <a:noAutofit/>
          </a:bodyPr>
          <a:lstStyle/>
          <a:p>
            <a:pPr marL="31750" marR="0" lvl="0" algn="l" rtl="0">
              <a:spcBef>
                <a:spcPts val="0"/>
              </a:spcBef>
              <a:spcAft>
                <a:spcPts val="0"/>
              </a:spcAft>
              <a:buClr>
                <a:schemeClr val="dk2"/>
              </a:buClr>
              <a:buSzPct val="110000"/>
            </a:pPr>
            <a:r>
              <a:rPr lang="pa" sz="3600" b="1" i="0" u="none" baseline="0">
                <a:solidFill>
                  <a:schemeClr val="tx1"/>
                </a:solidFill>
                <a:latin typeface="+mj-lt"/>
                <a:ea typeface="Lora"/>
                <a:cs typeface="Lora"/>
                <a:sym typeface="Lora"/>
              </a:rPr>
              <a:t>ਆਮ ਤੌਰ 'ਤੇ ਤੁਹਾਡੇ ਮੁੱਖ ਦੇਖਭਾਲ ਪ੍ਰਦਾਤਾ ਦੁਆਰਾ ਸੰਬੋਧਿਤ ਕਿਸੇ ਵੀ ਸਿਹਤ ਸਮੱਸਿਆ ਲਈ:</a:t>
            </a:r>
            <a:endParaRPr sz="3600" b="1" dirty="0">
              <a:solidFill>
                <a:schemeClr val="tx1"/>
              </a:solidFill>
              <a:latin typeface="+mj-lt"/>
            </a:endParaRPr>
          </a:p>
        </p:txBody>
      </p:sp>
      <p:sp>
        <p:nvSpPr>
          <p:cNvPr id="385" name="Google Shape;385;p31"/>
          <p:cNvSpPr txBox="1"/>
          <p:nvPr/>
        </p:nvSpPr>
        <p:spPr>
          <a:xfrm>
            <a:off x="1031665" y="3727558"/>
            <a:ext cx="13259522" cy="5755651"/>
          </a:xfrm>
          <a:prstGeom prst="rect">
            <a:avLst/>
          </a:prstGeom>
          <a:noFill/>
          <a:ln>
            <a:noFill/>
          </a:ln>
        </p:spPr>
        <p:txBody>
          <a:bodyPr spcFirstLastPara="1" wrap="square" lIns="0" tIns="0" rIns="0" bIns="0" anchor="t" anchorCtr="0">
            <a:noAutofit/>
          </a:bodyPr>
          <a:lstStyle/>
          <a:p>
            <a:pPr marL="1000125" lvl="1" indent="-457200" algn="l" rtl="0">
              <a:spcAft>
                <a:spcPts val="4800"/>
              </a:spcAft>
              <a:buClr>
                <a:srgbClr val="434343"/>
              </a:buClr>
              <a:buSzPct val="110000"/>
              <a:buFont typeface="Arial" panose="020B0604020202020204" pitchFamily="34" charset="0"/>
              <a:buChar char="•"/>
            </a:pPr>
            <a:r>
              <a:rPr lang="pa" sz="3600" b="0" i="0" u="none" baseline="0" dirty="0">
                <a:solidFill>
                  <a:schemeClr val="tx1"/>
                </a:solidFill>
                <a:latin typeface="+mj-lt"/>
                <a:ea typeface="+mj-lt"/>
                <a:cs typeface="+mj-lt"/>
                <a:sym typeface="+mj-lt"/>
              </a:rPr>
              <a:t>ਆਪਣੇ ਪ੍ਰਦਾਤਾ ਨਾਲ ਇੱਕ ਮੁਲਾਕਾਤ ਬੁੱਕ ਕਰਨ ਲਈ ਕਾਲ ਕਰੋ ਜਾਂ ਈਮੇਲ ਕਰੋ</a:t>
            </a:r>
          </a:p>
          <a:p>
            <a:pPr marL="1000125" lvl="1" indent="-457200" algn="l" rtl="0">
              <a:spcAft>
                <a:spcPts val="4800"/>
              </a:spcAft>
              <a:buClr>
                <a:srgbClr val="434343"/>
              </a:buClr>
              <a:buSzPct val="110000"/>
              <a:buFont typeface="Arial" panose="020B0604020202020204" pitchFamily="34" charset="0"/>
              <a:buChar char="•"/>
            </a:pPr>
            <a:r>
              <a:rPr lang="pa" sz="3600" b="0" i="0" u="none" baseline="0" dirty="0">
                <a:solidFill>
                  <a:schemeClr val="tx1"/>
                </a:solidFill>
                <a:latin typeface="+mj-lt"/>
                <a:ea typeface="+mj-lt"/>
                <a:cs typeface="+mj-lt"/>
                <a:sym typeface="+mj-lt"/>
              </a:rPr>
              <a:t>ਜੇਕਰ ਵਰਚੁਅਲ ਦੇਖਭਾਲ ਦੀ ਪੇਸ਼ਕਸ਼ ਕੀਤੀ ਜਾਂਦੀ ਹੈ, ਤਾਂ ਤੁਹਾਡਾ ਪ੍ਰਦਾਤਾ ਤੁਹਾਡੇ ਮੁਲਾਕਾਤ ਵਿੱਚ ਸ਼ਾਮਲ ਹੋਣ ਸੰਬੰਧੀ ਵੇਰਵੇ ਸਾਂਝੇ ਕਰੇਗਾ (ਉਦਾਹਰਨ ਲਈ, ਕਿਸੇ ਲਿੰਕ 'ਤੇ ਕਲਿੱਕ ਕਰਨਾ ਜਾਂ ਤੁਹਾਡੇ ਡਾਕਟਰ ਤੋਂ ਫ਼ੋਨ ਕਾਲ ਪ੍ਰਾਪਤ ਕਰਨਾ)</a:t>
            </a:r>
          </a:p>
          <a:p>
            <a:pPr marL="1000125" lvl="1" indent="-457200" algn="l" rtl="0">
              <a:spcAft>
                <a:spcPts val="4800"/>
              </a:spcAft>
              <a:buClr>
                <a:srgbClr val="434343"/>
              </a:buClr>
              <a:buSzPct val="110000"/>
              <a:buFont typeface="Arial" panose="020B0604020202020204" pitchFamily="34" charset="0"/>
              <a:buChar char="•"/>
            </a:pPr>
            <a:r>
              <a:rPr lang="pa" sz="3600" b="0" i="0" u="none" baseline="0" dirty="0">
                <a:solidFill>
                  <a:schemeClr val="tx1"/>
                </a:solidFill>
                <a:latin typeface="+mj-lt"/>
                <a:ea typeface="+mj-lt"/>
                <a:cs typeface="+mj-lt"/>
                <a:sym typeface="+mj-lt"/>
              </a:rPr>
              <a:t>ਹਾਲਾਂਕਿ ਸਿਹਤ ਸੰਭਾਲ ਦੀਆਂ ਕੁਝ ਲੋੜਾਂ ਅਸਲ ਵਿੱਚ ਪੂਰੀਆਂ ਕੀਤੀਆਂ ਜਾ ਸਕਦੀਆਂ ਹਨ, ਜੇਕਰ ਤੁਸੀਂ ਆਪਣੇ ਪ੍ਰਦਾਤਾ ਨੂੰ ਵਿਅਕਤੀਗਤ ਤੌਰ 'ਤੇ ਮਿਲਣਾ ਪਸੰਦ ਕਰਦੇ ਹੋ, ਤਾਂ ਤੁਹਾਨੂੰ ਆਪਣੇ ਪ੍ਰਦਾਤਾ ਨੂੰ ਦੱਸਣਾ ਚਾਹੀਦਾ ਹੈ।</a:t>
            </a:r>
          </a:p>
          <a:p>
            <a:pPr marL="457200" marR="0" lvl="0" indent="0" algn="l" rtl="0">
              <a:spcBef>
                <a:spcPts val="0"/>
              </a:spcBef>
              <a:spcAft>
                <a:spcPts val="0"/>
              </a:spcAft>
              <a:buNone/>
            </a:pPr>
            <a:endParaRPr sz="2250" dirty="0">
              <a:solidFill>
                <a:srgbClr val="434343"/>
              </a:solidFill>
              <a:latin typeface="+mj-lt"/>
            </a:endParaRPr>
          </a:p>
        </p:txBody>
      </p:sp>
      <p:graphicFrame>
        <p:nvGraphicFramePr>
          <p:cNvPr id="7" name="Table 6">
            <a:extLst>
              <a:ext uri="{FF2B5EF4-FFF2-40B4-BE49-F238E27FC236}">
                <a16:creationId xmlns:a16="http://schemas.microsoft.com/office/drawing/2014/main" id="{E96145C9-E820-1743-8C11-01F34E998154}"/>
              </a:ext>
            </a:extLst>
          </p:cNvPr>
          <p:cNvGraphicFramePr>
            <a:graphicFrameLocks noGrp="1"/>
          </p:cNvGraphicFramePr>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ਕੀ ਹੈ?</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ਤੱਕ ਪਹੁੰਚ ਕਿਵੇਂ ਕਰਨੀ ਹੈ</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ਤੁਹਾਡੀ ਨਿੱਜਤਾ ਦੀ ਰੱਖਿਆ ਕਰਨਾ</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1" i="0" u="none" baseline="0">
                          <a:solidFill>
                            <a:schemeClr val="bg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11" name="Google Shape;378;p31">
            <a:extLst>
              <a:ext uri="{FF2B5EF4-FFF2-40B4-BE49-F238E27FC236}">
                <a16:creationId xmlns:a16="http://schemas.microsoft.com/office/drawing/2014/main" id="{B1F80261-2759-408A-8EC2-3A5BD9CC4EB3}"/>
              </a:ext>
            </a:extLst>
          </p:cNvPr>
          <p:cNvSpPr txBox="1"/>
          <p:nvPr/>
        </p:nvSpPr>
        <p:spPr>
          <a:xfrm>
            <a:off x="982674" y="766106"/>
            <a:ext cx="7432800" cy="10221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r>
              <a:rPr lang="pa" sz="7200" b="0" i="0" u="none" baseline="0">
                <a:solidFill>
                  <a:srgbClr val="034092"/>
                </a:solidFill>
                <a:latin typeface="+mj-lt"/>
                <a:ea typeface="Lora"/>
                <a:cs typeface="Lora"/>
                <a:sym typeface="Lora"/>
              </a:rPr>
              <a:t>ਸਾਰਾਂਸ਼</a:t>
            </a:r>
            <a:endParaRPr sz="7200" dirty="0">
              <a:latin typeface="+mj-lt"/>
            </a:endParaRPr>
          </a:p>
        </p:txBody>
      </p:sp>
      <p:pic>
        <p:nvPicPr>
          <p:cNvPr id="4" name="Graphic 3" descr="Daily calendar">
            <a:extLst>
              <a:ext uri="{FF2B5EF4-FFF2-40B4-BE49-F238E27FC236}">
                <a16:creationId xmlns:a16="http://schemas.microsoft.com/office/drawing/2014/main" id="{C9D9B347-FD33-40E6-B742-69F4A5C91A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260565" y="3283343"/>
            <a:ext cx="1387846" cy="1387846"/>
          </a:xfrm>
          <a:prstGeom prst="rect">
            <a:avLst/>
          </a:prstGeom>
        </p:spPr>
      </p:pic>
      <p:pic>
        <p:nvPicPr>
          <p:cNvPr id="13" name="Graphic 12" descr="Receiver">
            <a:extLst>
              <a:ext uri="{FF2B5EF4-FFF2-40B4-BE49-F238E27FC236}">
                <a16:creationId xmlns:a16="http://schemas.microsoft.com/office/drawing/2014/main" id="{B0F51AB6-E075-49E9-99F8-6398DD09C9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274937" y="5080728"/>
            <a:ext cx="1494471" cy="1494471"/>
          </a:xfrm>
          <a:prstGeom prst="rect">
            <a:avLst/>
          </a:prstGeom>
        </p:spPr>
      </p:pic>
      <p:pic>
        <p:nvPicPr>
          <p:cNvPr id="6" name="Graphic 5" descr="Boardroom">
            <a:extLst>
              <a:ext uri="{FF2B5EF4-FFF2-40B4-BE49-F238E27FC236}">
                <a16:creationId xmlns:a16="http://schemas.microsoft.com/office/drawing/2014/main" id="{A5B69197-AD04-4090-B61A-23AFDDC74BA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146309" y="7012413"/>
            <a:ext cx="1899205" cy="1899205"/>
          </a:xfrm>
          <a:prstGeom prst="rect">
            <a:avLst/>
          </a:prstGeom>
        </p:spPr>
      </p:pic>
    </p:spTree>
    <p:extLst>
      <p:ext uri="{BB962C8B-B14F-4D97-AF65-F5344CB8AC3E}">
        <p14:creationId xmlns:p14="http://schemas.microsoft.com/office/powerpoint/2010/main" val="22948038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86" name="Google Shape;386;p31"/>
          <p:cNvSpPr txBox="1"/>
          <p:nvPr/>
        </p:nvSpPr>
        <p:spPr>
          <a:xfrm>
            <a:off x="982673" y="2331517"/>
            <a:ext cx="11464965" cy="566100"/>
          </a:xfrm>
          <a:prstGeom prst="rect">
            <a:avLst/>
          </a:prstGeom>
          <a:noFill/>
          <a:ln>
            <a:noFill/>
          </a:ln>
        </p:spPr>
        <p:txBody>
          <a:bodyPr spcFirstLastPara="1" wrap="square" lIns="0" tIns="0" rIns="0" bIns="0" anchor="t" anchorCtr="0">
            <a:noAutofit/>
          </a:bodyPr>
          <a:lstStyle/>
          <a:p>
            <a:pPr marL="488950" marR="0" lvl="0" indent="-457200" algn="l" rtl="0">
              <a:spcBef>
                <a:spcPts val="0"/>
              </a:spcBef>
              <a:spcAft>
                <a:spcPts val="0"/>
              </a:spcAft>
              <a:buClr>
                <a:schemeClr val="dk2"/>
              </a:buClr>
              <a:buSzPct val="110000"/>
              <a:buFont typeface="Arial" panose="020B0604020202020204" pitchFamily="34" charset="0"/>
              <a:buChar char="•"/>
            </a:pPr>
            <a:r>
              <a:rPr lang="pa" sz="3600" b="1" i="0" u="none" baseline="0">
                <a:solidFill>
                  <a:schemeClr val="tx1"/>
                </a:solidFill>
                <a:latin typeface="+mj-lt"/>
                <a:ea typeface="Lora"/>
                <a:cs typeface="Lora"/>
                <a:sym typeface="Lora"/>
              </a:rPr>
              <a:t>ਯਾਦ ਰੱਖੋ, ਡਾਕਟਰੀ ਐਮਰਜੈਂਸੀ ਦੀ ਸਥਿਤੀ ਦੇ ਮਾਮਲੇ ਵਿੱਚ:</a:t>
            </a:r>
            <a:endParaRPr sz="3600" b="1" dirty="0">
              <a:solidFill>
                <a:schemeClr val="tx1"/>
              </a:solidFill>
              <a:latin typeface="+mj-lt"/>
            </a:endParaRPr>
          </a:p>
        </p:txBody>
      </p:sp>
      <p:sp>
        <p:nvSpPr>
          <p:cNvPr id="387" name="Google Shape;387;p31"/>
          <p:cNvSpPr txBox="1"/>
          <p:nvPr/>
        </p:nvSpPr>
        <p:spPr>
          <a:xfrm>
            <a:off x="982674" y="3196592"/>
            <a:ext cx="13626374" cy="1685123"/>
          </a:xfrm>
          <a:prstGeom prst="rect">
            <a:avLst/>
          </a:prstGeom>
          <a:noFill/>
          <a:ln>
            <a:noFill/>
          </a:ln>
        </p:spPr>
        <p:txBody>
          <a:bodyPr spcFirstLastPara="1" wrap="square" lIns="0" tIns="0" rIns="0" bIns="0" anchor="t" anchorCtr="0">
            <a:noAutofit/>
          </a:bodyPr>
          <a:lstStyle/>
          <a:p>
            <a:pPr marL="1339914" indent="-342900" algn="l" rtl="0">
              <a:spcAft>
                <a:spcPts val="1200"/>
              </a:spcAft>
              <a:buClr>
                <a:srgbClr val="434343"/>
              </a:buClr>
              <a:buSzPct val="110000"/>
              <a:buFont typeface="Arial" panose="020B0604020202020204" pitchFamily="34" charset="0"/>
              <a:buChar char="•"/>
            </a:pPr>
            <a:r>
              <a:rPr lang="pa" sz="3600" b="0" i="0" u="none" baseline="0">
                <a:solidFill>
                  <a:schemeClr val="tx1"/>
                </a:solidFill>
                <a:latin typeface="+mj-lt"/>
                <a:ea typeface="+mj-lt"/>
                <a:cs typeface="+mj-lt"/>
                <a:sym typeface="+mj-lt"/>
              </a:rPr>
              <a:t>ਤੁਰੰਤ ਸਹਾਇਤਾ ਦੀ ਮੰਗ ਕਰੋ</a:t>
            </a:r>
            <a:endParaRPr sz="3600" dirty="0">
              <a:solidFill>
                <a:schemeClr val="tx1"/>
              </a:solidFill>
              <a:latin typeface="+mj-lt"/>
            </a:endParaRPr>
          </a:p>
          <a:p>
            <a:pPr marL="1339914" marR="0" lvl="1" indent="-342900" algn="l" rtl="0">
              <a:spcBef>
                <a:spcPts val="0"/>
              </a:spcBef>
              <a:spcAft>
                <a:spcPts val="1200"/>
              </a:spcAft>
              <a:buClr>
                <a:srgbClr val="434343"/>
              </a:buClr>
              <a:buSzPct val="110000"/>
              <a:buFont typeface="Arial" panose="020B0604020202020204" pitchFamily="34" charset="0"/>
              <a:buChar char="•"/>
            </a:pPr>
            <a:r>
              <a:rPr lang="pa" sz="3600" b="0" i="0" u="none" baseline="0">
                <a:solidFill>
                  <a:schemeClr val="tx1"/>
                </a:solidFill>
                <a:latin typeface="+mj-lt"/>
                <a:ea typeface="+mj-lt"/>
                <a:cs typeface="+mj-lt"/>
                <a:sym typeface="+mj-lt"/>
              </a:rPr>
              <a:t>ਐਮਰਜੈਂਸੀ ਕਮਰੇ ਵਿੱਚ ਜਾਓ ਜਾਂ 911 'ਤੇ ਕਾਲ ਕਰੋ</a:t>
            </a:r>
            <a:endParaRPr sz="3600" dirty="0">
              <a:solidFill>
                <a:schemeClr val="tx1"/>
              </a:solidFill>
              <a:latin typeface="+mj-lt"/>
            </a:endParaRPr>
          </a:p>
        </p:txBody>
      </p:sp>
      <p:graphicFrame>
        <p:nvGraphicFramePr>
          <p:cNvPr id="7" name="Table 6">
            <a:extLst>
              <a:ext uri="{FF2B5EF4-FFF2-40B4-BE49-F238E27FC236}">
                <a16:creationId xmlns:a16="http://schemas.microsoft.com/office/drawing/2014/main" id="{E96145C9-E820-1743-8C11-01F34E998154}"/>
              </a:ext>
            </a:extLst>
          </p:cNvPr>
          <p:cNvGraphicFramePr>
            <a:graphicFrameLocks noGrp="1"/>
          </p:cNvGraphicFramePr>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ਕੀ ਹੈ?</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ਤੱਕ ਪਹੁੰਚ ਕਿਵੇਂ ਕਰਨੀ ਹੈ</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ਤੁਹਾਡੀ ਨਿੱਜਤਾ ਦੀ ਰੱਖਿਆ ਕਰਨਾ</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1" i="0" u="none" baseline="0">
                          <a:solidFill>
                            <a:schemeClr val="bg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11" name="Google Shape;378;p31">
            <a:extLst>
              <a:ext uri="{FF2B5EF4-FFF2-40B4-BE49-F238E27FC236}">
                <a16:creationId xmlns:a16="http://schemas.microsoft.com/office/drawing/2014/main" id="{B1F80261-2759-408A-8EC2-3A5BD9CC4EB3}"/>
              </a:ext>
            </a:extLst>
          </p:cNvPr>
          <p:cNvSpPr txBox="1"/>
          <p:nvPr/>
        </p:nvSpPr>
        <p:spPr>
          <a:xfrm>
            <a:off x="982674" y="766106"/>
            <a:ext cx="7432800" cy="10221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r>
              <a:rPr lang="pa" sz="7200" b="0" i="0" u="none" baseline="0">
                <a:solidFill>
                  <a:srgbClr val="034092"/>
                </a:solidFill>
                <a:latin typeface="+mj-lt"/>
                <a:ea typeface="Lora"/>
                <a:cs typeface="Lora"/>
                <a:sym typeface="Lora"/>
              </a:rPr>
              <a:t>ਸਾਰਾਂਸ਼</a:t>
            </a:r>
            <a:endParaRPr sz="7200" dirty="0">
              <a:latin typeface="+mj-lt"/>
            </a:endParaRPr>
          </a:p>
        </p:txBody>
      </p:sp>
      <p:pic>
        <p:nvPicPr>
          <p:cNvPr id="8" name="Graphic 7" descr="Ambulance">
            <a:extLst>
              <a:ext uri="{FF2B5EF4-FFF2-40B4-BE49-F238E27FC236}">
                <a16:creationId xmlns:a16="http://schemas.microsoft.com/office/drawing/2014/main" id="{DE871841-5B0F-4E80-B8CB-9B70A61842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37230" y="4473541"/>
            <a:ext cx="4813539" cy="4813539"/>
          </a:xfrm>
          <a:prstGeom prst="rect">
            <a:avLst/>
          </a:prstGeom>
        </p:spPr>
      </p:pic>
    </p:spTree>
    <p:extLst>
      <p:ext uri="{BB962C8B-B14F-4D97-AF65-F5344CB8AC3E}">
        <p14:creationId xmlns:p14="http://schemas.microsoft.com/office/powerpoint/2010/main" val="22375710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86" name="Google Shape;386;p31"/>
          <p:cNvSpPr txBox="1"/>
          <p:nvPr/>
        </p:nvSpPr>
        <p:spPr>
          <a:xfrm>
            <a:off x="982673" y="3162519"/>
            <a:ext cx="13809959" cy="3931455"/>
          </a:xfrm>
          <a:prstGeom prst="rect">
            <a:avLst/>
          </a:prstGeom>
          <a:noFill/>
          <a:ln>
            <a:noFill/>
          </a:ln>
        </p:spPr>
        <p:txBody>
          <a:bodyPr spcFirstLastPara="1" wrap="square" lIns="0" tIns="0" rIns="0" bIns="0" anchor="t" anchorCtr="0">
            <a:noAutofit/>
          </a:bodyPr>
          <a:lstStyle/>
          <a:p>
            <a:pPr marL="488950" lvl="0" indent="-457200" algn="l" rtl="0">
              <a:buClr>
                <a:schemeClr val="dk2"/>
              </a:buClr>
              <a:buSzPct val="110000"/>
              <a:buFont typeface="Arial" panose="020B0604020202020204" pitchFamily="34" charset="0"/>
              <a:buChar char="•"/>
            </a:pPr>
            <a:r>
              <a:rPr lang="pa" sz="3600" b="0" i="0" u="none" baseline="0" dirty="0">
                <a:solidFill>
                  <a:schemeClr val="tx1"/>
                </a:solidFill>
                <a:latin typeface="+mj-lt"/>
                <a:ea typeface="+mj-lt"/>
                <a:cs typeface="+mj-lt"/>
                <a:sym typeface="+mj-lt"/>
              </a:rPr>
              <a:t>ਹੈਲਥਲਿੰਕ ਬੀ.ਸੀ. ਡਾਇਰੈਕਟਰੀ</a:t>
            </a:r>
            <a:br>
              <a:rPr lang="pa" sz="3600" dirty="0">
                <a:solidFill>
                  <a:schemeClr val="tx1"/>
                </a:solidFill>
                <a:latin typeface="+mj-lt"/>
              </a:rPr>
            </a:br>
            <a:r>
              <a:rPr lang="pa" sz="3600" b="0" i="0" u="none" baseline="0" dirty="0">
                <a:solidFill>
                  <a:schemeClr val="tx1"/>
                </a:solidFill>
                <a:latin typeface="+mj-lt"/>
                <a:ea typeface="+mj-lt"/>
                <a:cs typeface="+mj-lt"/>
                <a:sym typeface="+mj-lt"/>
                <a:hlinkClick r:id="rId3"/>
              </a:rPr>
              <a:t>https://www.healthlinkbc.ca/services-and-resources/find-services</a:t>
            </a:r>
            <a:r>
              <a:rPr lang="pa" sz="3600" b="0" i="0" u="none" baseline="0" dirty="0">
                <a:solidFill>
                  <a:schemeClr val="tx1"/>
                </a:solidFill>
                <a:latin typeface="+mj-lt"/>
                <a:ea typeface="+mj-lt"/>
                <a:cs typeface="+mj-lt"/>
                <a:sym typeface="+mj-lt"/>
              </a:rPr>
              <a:t> </a:t>
            </a:r>
          </a:p>
          <a:p>
            <a:pPr marL="488950" marR="0" lvl="0" indent="-457200" algn="l" rtl="0">
              <a:spcBef>
                <a:spcPts val="0"/>
              </a:spcBef>
              <a:spcAft>
                <a:spcPts val="0"/>
              </a:spcAft>
              <a:buClr>
                <a:schemeClr val="dk2"/>
              </a:buClr>
              <a:buSzPct val="110000"/>
              <a:buFont typeface="Arial" panose="020B0604020202020204" pitchFamily="34" charset="0"/>
              <a:buChar char="•"/>
            </a:pPr>
            <a:endParaRPr lang="pa" sz="3600" b="1" dirty="0">
              <a:solidFill>
                <a:schemeClr val="tx1"/>
              </a:solidFill>
              <a:latin typeface="+mj-lt"/>
            </a:endParaRPr>
          </a:p>
          <a:p>
            <a:pPr marL="488950" marR="0" lvl="0" indent="-457200" algn="l" rtl="0">
              <a:spcBef>
                <a:spcPts val="0"/>
              </a:spcBef>
              <a:spcAft>
                <a:spcPts val="0"/>
              </a:spcAft>
              <a:buClr>
                <a:schemeClr val="dk2"/>
              </a:buClr>
              <a:buSzPct val="110000"/>
              <a:buFont typeface="Arial" panose="020B0604020202020204" pitchFamily="34" charset="0"/>
              <a:buChar char="•"/>
            </a:pPr>
            <a:endParaRPr lang="pa" sz="3600" b="1" dirty="0">
              <a:solidFill>
                <a:schemeClr val="tx1"/>
              </a:solidFill>
              <a:latin typeface="+mj-lt"/>
            </a:endParaRPr>
          </a:p>
          <a:p>
            <a:pPr marL="488950" indent="-457200" algn="l" rtl="0">
              <a:buClr>
                <a:schemeClr val="dk2"/>
              </a:buClr>
              <a:buSzPct val="110000"/>
              <a:buFont typeface="Arial" panose="020B0604020202020204" pitchFamily="34" charset="0"/>
              <a:buChar char="•"/>
            </a:pPr>
            <a:r>
              <a:rPr lang="pa" sz="3600" b="0" i="0" u="none" baseline="0" dirty="0">
                <a:latin typeface="+mj-lt"/>
                <a:ea typeface="Segoe UI Black" panose="020B0A02040204020203" pitchFamily="34" charset="0"/>
                <a:cs typeface="Lora"/>
                <a:sym typeface="Lora"/>
              </a:rPr>
              <a:t>ਪਾਥਵੇਜ਼ ਡਾਕਟਰੀ ਦੇਖਭਾਲ ਡਾਇਰੈਕਟਰੀ</a:t>
            </a:r>
            <a:br>
              <a:rPr lang="pa" sz="3600" dirty="0">
                <a:latin typeface="+mj-lt"/>
                <a:ea typeface="Segoe UI Black" panose="020B0A02040204020203" pitchFamily="34" charset="0"/>
                <a:cs typeface="Lora"/>
                <a:sym typeface="Lora"/>
              </a:rPr>
            </a:br>
            <a:r>
              <a:rPr lang="pa" sz="3600" b="0" i="0" u="none" baseline="0" dirty="0">
                <a:latin typeface="+mj-lt"/>
                <a:ea typeface="Segoe UI Black" panose="020B0A02040204020203" pitchFamily="34" charset="0"/>
                <a:cs typeface="Lora"/>
                <a:sym typeface="Lora"/>
                <a:hlinkClick r:id="rId4"/>
              </a:rPr>
              <a:t>https://pathwaysmedicalcare.ca/</a:t>
            </a:r>
            <a:r>
              <a:rPr lang="pa" sz="3600" b="0" i="0" u="none" baseline="0" dirty="0">
                <a:latin typeface="+mj-lt"/>
                <a:ea typeface="Segoe UI Black" panose="020B0A02040204020203" pitchFamily="34" charset="0"/>
                <a:cs typeface="Lora"/>
                <a:sym typeface="Lora"/>
              </a:rPr>
              <a:t> </a:t>
            </a:r>
          </a:p>
          <a:p>
            <a:pPr marL="488950" marR="0" lvl="0" indent="-457200" algn="l" rtl="0">
              <a:spcBef>
                <a:spcPts val="0"/>
              </a:spcBef>
              <a:spcAft>
                <a:spcPts val="0"/>
              </a:spcAft>
              <a:buClr>
                <a:schemeClr val="dk2"/>
              </a:buClr>
              <a:buSzPct val="110000"/>
              <a:buFont typeface="Arial" panose="020B0604020202020204" pitchFamily="34" charset="0"/>
              <a:buChar char="•"/>
            </a:pPr>
            <a:endParaRPr sz="3600" b="1" dirty="0">
              <a:solidFill>
                <a:schemeClr val="tx1"/>
              </a:solidFill>
              <a:latin typeface="+mj-lt"/>
            </a:endParaRPr>
          </a:p>
        </p:txBody>
      </p:sp>
      <p:graphicFrame>
        <p:nvGraphicFramePr>
          <p:cNvPr id="7" name="Table 6">
            <a:extLst>
              <a:ext uri="{FF2B5EF4-FFF2-40B4-BE49-F238E27FC236}">
                <a16:creationId xmlns:a16="http://schemas.microsoft.com/office/drawing/2014/main" id="{E96145C9-E820-1743-8C11-01F34E998154}"/>
              </a:ext>
            </a:extLst>
          </p:cNvPr>
          <p:cNvGraphicFramePr>
            <a:graphicFrameLocks noGrp="1"/>
          </p:cNvGraphicFramePr>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ਕੀ ਹੈ?</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ਤੱਕ ਪਹੁੰਚ ਕਿਵੇਂ ਕਰਨੀ ਹੈ</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ਤੁਹਾਡੀ ਨਿੱਜਤਾ ਦੀ ਰੱਖਿਆ ਕਰਨਾ</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1" i="0" u="none" baseline="0">
                          <a:solidFill>
                            <a:schemeClr val="bg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11" name="Google Shape;378;p31">
            <a:extLst>
              <a:ext uri="{FF2B5EF4-FFF2-40B4-BE49-F238E27FC236}">
                <a16:creationId xmlns:a16="http://schemas.microsoft.com/office/drawing/2014/main" id="{B1F80261-2759-408A-8EC2-3A5BD9CC4EB3}"/>
              </a:ext>
            </a:extLst>
          </p:cNvPr>
          <p:cNvSpPr txBox="1"/>
          <p:nvPr/>
        </p:nvSpPr>
        <p:spPr>
          <a:xfrm>
            <a:off x="982674" y="766106"/>
            <a:ext cx="7432800" cy="1022100"/>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r>
              <a:rPr lang="pa" sz="7200" b="0" i="0" u="none" baseline="0">
                <a:solidFill>
                  <a:srgbClr val="034092"/>
                </a:solidFill>
                <a:latin typeface="+mj-lt"/>
                <a:ea typeface="Lora"/>
                <a:cs typeface="Lora"/>
                <a:sym typeface="Lora"/>
              </a:rPr>
              <a:t>ਸਵਾਲ?</a:t>
            </a:r>
            <a:endParaRPr sz="7200" dirty="0">
              <a:latin typeface="+mj-lt"/>
            </a:endParaRPr>
          </a:p>
        </p:txBody>
      </p:sp>
      <p:pic>
        <p:nvPicPr>
          <p:cNvPr id="9" name="Picture 8">
            <a:extLst>
              <a:ext uri="{FF2B5EF4-FFF2-40B4-BE49-F238E27FC236}">
                <a16:creationId xmlns:a16="http://schemas.microsoft.com/office/drawing/2014/main" id="{6F672513-0658-4168-92E8-A3A2EB9A09C7}"/>
              </a:ext>
            </a:extLst>
          </p:cNvPr>
          <p:cNvPicPr>
            <a:picLocks noChangeAspect="1"/>
          </p:cNvPicPr>
          <p:nvPr/>
        </p:nvPicPr>
        <p:blipFill>
          <a:blip r:embed="rId5"/>
          <a:stretch>
            <a:fillRect/>
          </a:stretch>
        </p:blipFill>
        <p:spPr>
          <a:xfrm>
            <a:off x="6785020" y="2709210"/>
            <a:ext cx="3096399" cy="978258"/>
          </a:xfrm>
          <a:prstGeom prst="rect">
            <a:avLst/>
          </a:prstGeom>
        </p:spPr>
      </p:pic>
      <p:pic>
        <p:nvPicPr>
          <p:cNvPr id="10" name="Picture 9">
            <a:extLst>
              <a:ext uri="{FF2B5EF4-FFF2-40B4-BE49-F238E27FC236}">
                <a16:creationId xmlns:a16="http://schemas.microsoft.com/office/drawing/2014/main" id="{0276435B-4F9A-48FA-8896-0BCC9319B37E}"/>
              </a:ext>
            </a:extLst>
          </p:cNvPr>
          <p:cNvPicPr>
            <a:picLocks noChangeAspect="1"/>
          </p:cNvPicPr>
          <p:nvPr/>
        </p:nvPicPr>
        <p:blipFill>
          <a:blip r:embed="rId6"/>
          <a:stretch>
            <a:fillRect/>
          </a:stretch>
        </p:blipFill>
        <p:spPr>
          <a:xfrm>
            <a:off x="8333219" y="5350997"/>
            <a:ext cx="2838846" cy="1066949"/>
          </a:xfrm>
          <a:prstGeom prst="rect">
            <a:avLst/>
          </a:prstGeom>
          <a:ln>
            <a:solidFill>
              <a:schemeClr val="tx1">
                <a:lumMod val="75000"/>
                <a:lumOff val="25000"/>
              </a:schemeClr>
            </a:solidFill>
          </a:ln>
        </p:spPr>
      </p:pic>
    </p:spTree>
    <p:extLst>
      <p:ext uri="{BB962C8B-B14F-4D97-AF65-F5344CB8AC3E}">
        <p14:creationId xmlns:p14="http://schemas.microsoft.com/office/powerpoint/2010/main" val="18009136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623920C3-779A-454D-BBF1-00D61948EEF9}"/>
              </a:ext>
            </a:extLst>
          </p:cNvPr>
          <p:cNvSpPr txBox="1">
            <a:spLocks/>
          </p:cNvSpPr>
          <p:nvPr/>
        </p:nvSpPr>
        <p:spPr>
          <a:xfrm>
            <a:off x="928887" y="2183404"/>
            <a:ext cx="16833724" cy="783435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550863" indent="-533400" algn="l" rtl="0">
              <a:spcAft>
                <a:spcPts val="1200"/>
              </a:spcAft>
              <a:buNone/>
            </a:pPr>
            <a:r>
              <a:rPr lang="pa" sz="2200" b="0" i="0" u="none" baseline="0" dirty="0">
                <a:solidFill>
                  <a:schemeClr val="bg2"/>
                </a:solidFill>
                <a:latin typeface="+mj-lt"/>
                <a:cs typeface="Arial" panose="020B0604020202020204" pitchFamily="34" charset="0"/>
              </a:rPr>
              <a:t>Fairytale, E. (2020). </a:t>
            </a:r>
            <a:r>
              <a:rPr lang="pa" sz="2200" b="0" i="1" u="none" baseline="0" dirty="0">
                <a:solidFill>
                  <a:schemeClr val="bg2"/>
                </a:solidFill>
                <a:latin typeface="+mj-lt"/>
                <a:cs typeface="Arial" panose="020B0604020202020204" pitchFamily="34" charset="0"/>
              </a:rPr>
              <a:t>ਇੱਕ ਮਾਂ ਅਤੇ ਧੀ ਦਾ ਇਕੱਠੀਆਂ ਦਾ ਪੋਰਟਰੇਟ।</a:t>
            </a:r>
            <a:r>
              <a:rPr lang="pa" sz="2200" b="0" i="0" u="none" baseline="0" dirty="0">
                <a:solidFill>
                  <a:schemeClr val="bg2"/>
                </a:solidFill>
                <a:latin typeface="+mj-lt"/>
                <a:cs typeface="Arial" panose="020B0604020202020204" pitchFamily="34" charset="0"/>
              </a:rPr>
              <a:t> </a:t>
            </a:r>
            <a:r>
              <a:rPr lang="pa" sz="2200" b="0" i="0" u="none" baseline="0" dirty="0">
                <a:solidFill>
                  <a:schemeClr val="bg2"/>
                </a:solidFill>
                <a:latin typeface="+mj-lt"/>
                <a:cs typeface="Arial" panose="020B0604020202020204" pitchFamily="34" charset="0"/>
                <a:hlinkClick r:id="rId3"/>
              </a:rPr>
              <a:t>https://www.pexels.com/photo/portrait-of-a-mother-and-daughter-together-3893723/</a:t>
            </a:r>
            <a:r>
              <a:rPr lang="en-US" sz="2200" b="0" i="0" u="none" baseline="0" dirty="0">
                <a:solidFill>
                  <a:schemeClr val="bg2"/>
                </a:solidFill>
                <a:latin typeface="+mj-lt"/>
                <a:cs typeface="Arial" panose="020B0604020202020204" pitchFamily="34" charset="0"/>
              </a:rPr>
              <a:t> </a:t>
            </a:r>
            <a:r>
              <a:rPr lang="pa" sz="2200" b="0" i="0" u="none" baseline="0" dirty="0">
                <a:solidFill>
                  <a:schemeClr val="bg2"/>
                </a:solidFill>
                <a:latin typeface="+mj-lt"/>
                <a:cs typeface="Arial" panose="020B0604020202020204" pitchFamily="34" charset="0"/>
              </a:rPr>
              <a:t>ਤੋਂ ਪ੍ਰਾਪਤ ਕੀਤਾ ਗਿਆ</a:t>
            </a:r>
            <a:endParaRPr lang="pa" sz="2200" dirty="0">
              <a:solidFill>
                <a:schemeClr val="bg2"/>
              </a:solidFill>
              <a:latin typeface="+mj-lt"/>
              <a:cs typeface="Arial" panose="020B0604020202020204" pitchFamily="34" charset="0"/>
            </a:endParaRPr>
          </a:p>
          <a:p>
            <a:pPr marL="550863" indent="-533400" algn="l" rtl="0">
              <a:spcAft>
                <a:spcPts val="1200"/>
              </a:spcAft>
              <a:buNone/>
            </a:pPr>
            <a:r>
              <a:rPr lang="pa" sz="2200" b="0" i="0" u="none" baseline="0" dirty="0">
                <a:solidFill>
                  <a:schemeClr val="bg2"/>
                </a:solidFill>
                <a:latin typeface="+mj-lt"/>
                <a:cs typeface="Arial" panose="020B0604020202020204" pitchFamily="34" charset="0"/>
              </a:rPr>
              <a:t>Hanlon, K. (2017). [No title]. </a:t>
            </a:r>
            <a:r>
              <a:rPr lang="pa" sz="2200" b="0" i="0" u="none" baseline="0" dirty="0">
                <a:solidFill>
                  <a:schemeClr val="bg2"/>
                </a:solidFill>
                <a:latin typeface="+mj-lt"/>
                <a:cs typeface="Arial" panose="020B0604020202020204" pitchFamily="34" charset="0"/>
                <a:hlinkClick r:id="rId4"/>
              </a:rPr>
              <a:t>https://unsplash.com/photos/9-Hgi9w9bDM</a:t>
            </a:r>
            <a:r>
              <a:rPr lang="en-US" sz="2200" b="0" i="0" u="none" baseline="0" dirty="0">
                <a:solidFill>
                  <a:schemeClr val="bg2"/>
                </a:solidFill>
                <a:latin typeface="+mj-lt"/>
                <a:cs typeface="Arial" panose="020B0604020202020204" pitchFamily="34" charset="0"/>
              </a:rPr>
              <a:t> </a:t>
            </a:r>
            <a:r>
              <a:rPr lang="pa" sz="2200" b="0" i="0" u="none" baseline="0" dirty="0">
                <a:solidFill>
                  <a:schemeClr val="bg2"/>
                </a:solidFill>
                <a:latin typeface="+mj-lt"/>
                <a:cs typeface="Arial" panose="020B0604020202020204" pitchFamily="34" charset="0"/>
              </a:rPr>
              <a:t>ਤੋਂ ਪ੍ਰਾਪਤ ਕੀਤਾ ਗਿਆ</a:t>
            </a:r>
            <a:endParaRPr lang="pa" sz="2200" dirty="0">
              <a:solidFill>
                <a:schemeClr val="bg2"/>
              </a:solidFill>
              <a:latin typeface="+mj-lt"/>
              <a:cs typeface="Arial" panose="020B0604020202020204" pitchFamily="34" charset="0"/>
            </a:endParaRPr>
          </a:p>
          <a:p>
            <a:pPr marL="550863" indent="-533400" algn="l" rtl="0">
              <a:spcAft>
                <a:spcPts val="1200"/>
              </a:spcAft>
              <a:buNone/>
            </a:pPr>
            <a:r>
              <a:rPr lang="pa" sz="2200" b="0" i="0" u="none" baseline="0" dirty="0">
                <a:solidFill>
                  <a:schemeClr val="bg2"/>
                </a:solidFill>
                <a:latin typeface="+mj-lt"/>
                <a:cs typeface="Arial" panose="020B0604020202020204" pitchFamily="34" charset="0"/>
              </a:rPr>
              <a:t>Kamleshverm. (2021). [No title]. </a:t>
            </a:r>
            <a:r>
              <a:rPr lang="pa" sz="2200" b="0" i="0" u="none" baseline="0" dirty="0">
                <a:solidFill>
                  <a:schemeClr val="bg2"/>
                </a:solidFill>
                <a:latin typeface="+mj-lt"/>
                <a:cs typeface="Arial" panose="020B0604020202020204" pitchFamily="34" charset="0"/>
                <a:hlinkClick r:id="rId5"/>
              </a:rPr>
              <a:t>https://pixabay.com/photos/online-consultation-virtual-laptop-5901524/</a:t>
            </a:r>
            <a:r>
              <a:rPr lang="en-US" sz="2200" b="0" i="0" u="none" baseline="0" dirty="0">
                <a:solidFill>
                  <a:schemeClr val="bg2"/>
                </a:solidFill>
                <a:latin typeface="+mj-lt"/>
                <a:cs typeface="Arial" panose="020B0604020202020204" pitchFamily="34" charset="0"/>
              </a:rPr>
              <a:t> </a:t>
            </a:r>
            <a:r>
              <a:rPr lang="pa" sz="2200" b="0" i="0" u="none" baseline="0" dirty="0">
                <a:solidFill>
                  <a:schemeClr val="bg2"/>
                </a:solidFill>
                <a:latin typeface="+mj-lt"/>
                <a:cs typeface="Arial" panose="020B0604020202020204" pitchFamily="34" charset="0"/>
              </a:rPr>
              <a:t>ਤੋਂ ਪ੍ਰਾਪਤ ਕੀਤਾ ਗਿਆ</a:t>
            </a:r>
            <a:endParaRPr lang="pa" sz="2200" dirty="0">
              <a:solidFill>
                <a:schemeClr val="bg2"/>
              </a:solidFill>
              <a:latin typeface="+mj-lt"/>
              <a:cs typeface="Arial" panose="020B0604020202020204" pitchFamily="34" charset="0"/>
            </a:endParaRPr>
          </a:p>
          <a:p>
            <a:pPr marL="550863" indent="-533400" algn="l" rtl="0">
              <a:spcAft>
                <a:spcPts val="1200"/>
              </a:spcAft>
              <a:buNone/>
            </a:pPr>
            <a:r>
              <a:rPr lang="pa" sz="2200" b="0" i="0" u="none" baseline="0" dirty="0">
                <a:solidFill>
                  <a:schemeClr val="bg2"/>
                </a:solidFill>
                <a:latin typeface="+mj-lt"/>
                <a:cs typeface="Arial" panose="020B0604020202020204" pitchFamily="34" charset="0"/>
              </a:rPr>
              <a:t>Pixabay. (2015). ਐਮਰਜੈਂਸੀ ਸੰਕੇਤ। </a:t>
            </a:r>
            <a:r>
              <a:rPr lang="pa" sz="2200" b="0" i="0" u="none" baseline="0" dirty="0">
                <a:solidFill>
                  <a:schemeClr val="bg2"/>
                </a:solidFill>
                <a:latin typeface="+mj-lt"/>
                <a:cs typeface="Arial" panose="020B0604020202020204" pitchFamily="34" charset="0"/>
                <a:hlinkClick r:id="rId6"/>
              </a:rPr>
              <a:t>https://www.pexels.com/photo/ambulance-architecture-building-business-263402/</a:t>
            </a:r>
            <a:r>
              <a:rPr lang="en-US" sz="2200" b="0" i="0" u="none" baseline="0" dirty="0">
                <a:solidFill>
                  <a:schemeClr val="bg2"/>
                </a:solidFill>
                <a:latin typeface="+mj-lt"/>
                <a:cs typeface="Arial" panose="020B0604020202020204" pitchFamily="34" charset="0"/>
              </a:rPr>
              <a:t> </a:t>
            </a:r>
            <a:r>
              <a:rPr lang="pa" sz="2200" b="0" i="0" u="none" baseline="0" dirty="0">
                <a:solidFill>
                  <a:schemeClr val="bg2"/>
                </a:solidFill>
                <a:latin typeface="+mj-lt"/>
                <a:cs typeface="Arial" panose="020B0604020202020204" pitchFamily="34" charset="0"/>
              </a:rPr>
              <a:t>ਤੋਂ ਪ੍ਰਾਪਤ ਕੀਤਾ ਗਿਆ</a:t>
            </a:r>
            <a:endParaRPr lang="pa" sz="2200" dirty="0">
              <a:solidFill>
                <a:schemeClr val="bg2"/>
              </a:solidFill>
              <a:latin typeface="+mj-lt"/>
              <a:cs typeface="Arial" panose="020B0604020202020204" pitchFamily="34" charset="0"/>
            </a:endParaRPr>
          </a:p>
          <a:p>
            <a:pPr marL="550863" indent="-533400" algn="l" rtl="0">
              <a:spcAft>
                <a:spcPts val="1200"/>
              </a:spcAft>
              <a:buNone/>
            </a:pPr>
            <a:r>
              <a:rPr lang="pa" sz="2200" b="0" i="0" u="none" baseline="0" dirty="0">
                <a:solidFill>
                  <a:schemeClr val="bg2"/>
                </a:solidFill>
                <a:latin typeface="+mj-lt"/>
                <a:cs typeface="Arial" panose="020B0604020202020204" pitchFamily="34" charset="0"/>
              </a:rPr>
              <a:t>Tankilevitch, P. (2020). ਇੱਕ ਆਈਪੈਡ ਫੜੇ ਹੋਏ ਵਿਅਕਤੀ ਦੇ ਇੱਕਾ ਪਾਸੇ ਦਾ ਦ੍ਰਿਸ਼। </a:t>
            </a:r>
            <a:r>
              <a:rPr lang="pa" sz="2200" b="0" i="0" u="none" baseline="0" dirty="0">
                <a:solidFill>
                  <a:schemeClr val="bg2"/>
                </a:solidFill>
                <a:latin typeface="+mj-lt"/>
                <a:cs typeface="Arial" panose="020B0604020202020204" pitchFamily="34" charset="0"/>
                <a:hlinkClick r:id="rId7"/>
              </a:rPr>
              <a:t>https://www.pexels.com/photo/side-view-of-a-person-holding-an-ipad-5234505/</a:t>
            </a:r>
            <a:r>
              <a:rPr lang="en-US" sz="2200" b="0" i="0" u="none" baseline="0" dirty="0">
                <a:solidFill>
                  <a:schemeClr val="bg2"/>
                </a:solidFill>
                <a:latin typeface="+mj-lt"/>
                <a:cs typeface="Arial" panose="020B0604020202020204" pitchFamily="34" charset="0"/>
              </a:rPr>
              <a:t> </a:t>
            </a:r>
            <a:r>
              <a:rPr lang="pa" sz="2200" b="0" i="0" u="none" baseline="0" dirty="0">
                <a:solidFill>
                  <a:schemeClr val="bg2"/>
                </a:solidFill>
                <a:latin typeface="+mj-lt"/>
                <a:cs typeface="Arial" panose="020B0604020202020204" pitchFamily="34" charset="0"/>
              </a:rPr>
              <a:t>ਤੋਂ ਪ੍ਰਾਪਤ ਕੀਤਾ ਗਿਆ</a:t>
            </a:r>
            <a:endParaRPr lang="pa" sz="2200" dirty="0">
              <a:solidFill>
                <a:schemeClr val="bg2"/>
              </a:solidFill>
              <a:latin typeface="+mj-lt"/>
              <a:cs typeface="Arial" panose="020B0604020202020204" pitchFamily="34" charset="0"/>
            </a:endParaRPr>
          </a:p>
          <a:p>
            <a:pPr marL="550863" indent="-533400" algn="l" rtl="0">
              <a:spcAft>
                <a:spcPts val="1200"/>
              </a:spcAft>
              <a:buNone/>
            </a:pPr>
            <a:r>
              <a:rPr lang="pa" sz="2200" b="0" i="0" u="none" baseline="0" dirty="0">
                <a:solidFill>
                  <a:schemeClr val="bg2"/>
                </a:solidFill>
                <a:latin typeface="+mj-lt"/>
                <a:cs typeface="Arial" panose="020B0604020202020204" pitchFamily="34" charset="0"/>
              </a:rPr>
              <a:t>ਲੇਖਕ ਅਗਿਆਤ। (n.d.). ਮੋਬਾਈਲ ਕਲਿੱਪਾਰਟ 'ਤੇ ਡਾਕਟਰ ਨਾਲ ਗੱਲ ਕਰੋ। </a:t>
            </a:r>
            <a:r>
              <a:rPr lang="pa" sz="2200" b="0" i="0" u="none" baseline="0" dirty="0">
                <a:solidFill>
                  <a:schemeClr val="bg2"/>
                </a:solidFill>
                <a:latin typeface="+mj-lt"/>
                <a:cs typeface="Arial" panose="020B0604020202020204" pitchFamily="34" charset="0"/>
                <a:hlinkClick r:id="rId8"/>
              </a:rPr>
              <a:t>https://www.pinclipart.com/pindetail/ibiTRxm_talk-to-doctor-on-mobile-clipart/</a:t>
            </a:r>
            <a:r>
              <a:rPr lang="en-US" sz="2200" b="0" i="0" u="none" baseline="0" dirty="0">
                <a:solidFill>
                  <a:schemeClr val="bg2"/>
                </a:solidFill>
                <a:latin typeface="+mj-lt"/>
                <a:cs typeface="Arial" panose="020B0604020202020204" pitchFamily="34" charset="0"/>
              </a:rPr>
              <a:t> </a:t>
            </a:r>
            <a:r>
              <a:rPr lang="pa" sz="2200" b="0" i="0" u="none" baseline="0" dirty="0">
                <a:solidFill>
                  <a:schemeClr val="bg2"/>
                </a:solidFill>
                <a:latin typeface="+mj-lt"/>
                <a:cs typeface="Arial" panose="020B0604020202020204" pitchFamily="34" charset="0"/>
              </a:rPr>
              <a:t>ਤੋਂ ਪ੍ਰਾਪਤ ਕੀਤਾ ਗਿਆ</a:t>
            </a:r>
            <a:endParaRPr lang="pa" sz="2200" dirty="0">
              <a:solidFill>
                <a:schemeClr val="bg2"/>
              </a:solidFill>
              <a:latin typeface="+mj-lt"/>
              <a:cs typeface="Arial" panose="020B0604020202020204" pitchFamily="34" charset="0"/>
            </a:endParaRPr>
          </a:p>
          <a:p>
            <a:pPr marL="550863" indent="-533400" algn="l" rtl="0">
              <a:spcAft>
                <a:spcPts val="1200"/>
              </a:spcAft>
              <a:buNone/>
            </a:pPr>
            <a:r>
              <a:rPr lang="pa" sz="2200" b="0" i="0" u="none" baseline="0" dirty="0">
                <a:solidFill>
                  <a:schemeClr val="bg2"/>
                </a:solidFill>
                <a:latin typeface="+mj-lt"/>
                <a:cs typeface="Arial" panose="020B0604020202020204" pitchFamily="34" charset="0"/>
              </a:rPr>
              <a:t>ਲੇਖਕ ਅਗਿਆਤ। (n.d.). ਕਲੀਨਿਕਲ ਟ੍ਰਾਇਲ ਆਈਕਨ ਕਲਿੱਪਾਰਟ। </a:t>
            </a:r>
            <a:r>
              <a:rPr lang="pa" sz="2200" b="0" i="0" u="none" baseline="0" dirty="0">
                <a:solidFill>
                  <a:schemeClr val="bg2"/>
                </a:solidFill>
                <a:latin typeface="+mj-lt"/>
                <a:cs typeface="Arial" panose="020B0604020202020204" pitchFamily="34" charset="0"/>
                <a:hlinkClick r:id="rId9"/>
              </a:rPr>
              <a:t>https://www.pinclipart.com/pindetail/ibxbwRR_clinical-trial-icon-clipart/</a:t>
            </a:r>
            <a:r>
              <a:rPr lang="en-US" sz="2200" b="0" i="0" u="none" baseline="0" dirty="0">
                <a:solidFill>
                  <a:schemeClr val="bg2"/>
                </a:solidFill>
                <a:latin typeface="+mj-lt"/>
                <a:cs typeface="Arial" panose="020B0604020202020204" pitchFamily="34" charset="0"/>
              </a:rPr>
              <a:t> </a:t>
            </a:r>
            <a:r>
              <a:rPr lang="pa" sz="2200" b="0" i="0" u="none" baseline="0" dirty="0">
                <a:solidFill>
                  <a:schemeClr val="bg2"/>
                </a:solidFill>
                <a:latin typeface="+mj-lt"/>
                <a:cs typeface="Arial" panose="020B0604020202020204" pitchFamily="34" charset="0"/>
              </a:rPr>
              <a:t>ਤੋਂ ਪ੍ਰਾਪਤ ਕੀਤਾ ਗਿਆ</a:t>
            </a:r>
            <a:endParaRPr lang="pa" sz="2200" dirty="0">
              <a:solidFill>
                <a:schemeClr val="bg2"/>
              </a:solidFill>
              <a:latin typeface="+mj-lt"/>
              <a:cs typeface="Arial" panose="020B0604020202020204" pitchFamily="34" charset="0"/>
            </a:endParaRPr>
          </a:p>
          <a:p>
            <a:pPr marL="550863" indent="-533400" algn="l" rtl="0">
              <a:spcAft>
                <a:spcPts val="1200"/>
              </a:spcAft>
              <a:buNone/>
            </a:pPr>
            <a:r>
              <a:rPr lang="pa" sz="2200" b="0" i="0" u="none" baseline="0" dirty="0">
                <a:solidFill>
                  <a:schemeClr val="bg2"/>
                </a:solidFill>
                <a:latin typeface="+mj-lt"/>
                <a:cs typeface="Arial" panose="020B0604020202020204" pitchFamily="34" charset="0"/>
              </a:rPr>
              <a:t>ਲੇਖਕ ਅਗਿਆਤ। (n.d.). ਓਪਨ ਕਲੀਨਿਕ - ਪਾਰਦਰਸ਼ੀ ਪਿੱਠਭੂਮੀ ਡਾਕਟਰ ਆਈਕਨ Png ਕਲਿੱਪਾਰਟ। </a:t>
            </a:r>
            <a:r>
              <a:rPr lang="pa" sz="2200" b="0" i="0" u="none" baseline="0" dirty="0">
                <a:solidFill>
                  <a:schemeClr val="bg2"/>
                </a:solidFill>
                <a:latin typeface="+mj-lt"/>
                <a:cs typeface="Arial" panose="020B0604020202020204" pitchFamily="34" charset="0"/>
                <a:hlinkClick r:id="rId10"/>
              </a:rPr>
              <a:t>https://www.pinclipart.com/pindetail/ibTmToh_open-clinic-transparent-background-doctor-icon-png-clipart/</a:t>
            </a:r>
            <a:r>
              <a:rPr lang="en-US" sz="2200" b="0" i="0" u="none" baseline="0" dirty="0">
                <a:solidFill>
                  <a:schemeClr val="bg2"/>
                </a:solidFill>
                <a:latin typeface="+mj-lt"/>
                <a:cs typeface="Arial" panose="020B0604020202020204" pitchFamily="34" charset="0"/>
              </a:rPr>
              <a:t> </a:t>
            </a:r>
            <a:r>
              <a:rPr lang="pa" sz="2200" b="0" i="0" u="none" baseline="0" dirty="0">
                <a:solidFill>
                  <a:schemeClr val="bg2"/>
                </a:solidFill>
                <a:latin typeface="+mj-lt"/>
                <a:cs typeface="Arial" panose="020B0604020202020204" pitchFamily="34" charset="0"/>
              </a:rPr>
              <a:t>ਤੋਂ ਪ੍ਰਾਪਤ ਕੀਤਾ ਗਿਆ</a:t>
            </a:r>
            <a:endParaRPr lang="pa" sz="2200" dirty="0">
              <a:solidFill>
                <a:schemeClr val="bg2"/>
              </a:solidFill>
              <a:latin typeface="+mj-lt"/>
              <a:cs typeface="Arial" panose="020B0604020202020204" pitchFamily="34" charset="0"/>
            </a:endParaRPr>
          </a:p>
          <a:p>
            <a:pPr marL="550863" indent="-533400" algn="l" rtl="0">
              <a:spcAft>
                <a:spcPts val="1200"/>
              </a:spcAft>
              <a:buNone/>
            </a:pPr>
            <a:r>
              <a:rPr lang="pa" sz="2200" b="0" i="0" u="none" baseline="0" dirty="0">
                <a:solidFill>
                  <a:schemeClr val="bg2"/>
                </a:solidFill>
                <a:latin typeface="+mj-lt"/>
                <a:cs typeface="Arial" panose="020B0604020202020204" pitchFamily="34" charset="0"/>
              </a:rPr>
              <a:t>ਲੇਖਕ ਅਗਿਆਤ। (n.d.). ਆਈਕਨ ਸਿੱਖੋ - ਆਈਕਨ ਕਲਿੱਪਾਰਟ ਸਿੱਖਣ ਵਿੱਚ ਆਸਾਨ। </a:t>
            </a:r>
            <a:r>
              <a:rPr lang="pa" sz="2200" b="0" i="0" u="none" baseline="0" dirty="0">
                <a:solidFill>
                  <a:schemeClr val="bg2"/>
                </a:solidFill>
                <a:latin typeface="+mj-lt"/>
                <a:cs typeface="Arial" panose="020B0604020202020204" pitchFamily="34" charset="0"/>
                <a:hlinkClick r:id="rId11"/>
              </a:rPr>
              <a:t>https://www.pinclipart.com/pindetail/iTJoTxx_learn-icon-easy-to-learn-icon-clipart/</a:t>
            </a:r>
            <a:r>
              <a:rPr lang="en-US" sz="2200" b="0" i="0" u="none" baseline="0" dirty="0">
                <a:solidFill>
                  <a:schemeClr val="bg2"/>
                </a:solidFill>
                <a:latin typeface="+mj-lt"/>
                <a:cs typeface="Arial" panose="020B0604020202020204" pitchFamily="34" charset="0"/>
              </a:rPr>
              <a:t> </a:t>
            </a:r>
            <a:r>
              <a:rPr lang="pa" sz="2200" b="0" i="0" u="none" baseline="0" dirty="0">
                <a:solidFill>
                  <a:schemeClr val="bg2"/>
                </a:solidFill>
                <a:latin typeface="+mj-lt"/>
                <a:cs typeface="Arial" panose="020B0604020202020204" pitchFamily="34" charset="0"/>
              </a:rPr>
              <a:t>ਤੋਂ ਪ੍ਰਾਪਤ ਕੀਤਾ ਗਿਆ</a:t>
            </a:r>
            <a:endParaRPr lang="pa" sz="2200" dirty="0">
              <a:solidFill>
                <a:schemeClr val="bg2"/>
              </a:solidFill>
              <a:latin typeface="+mj-lt"/>
              <a:cs typeface="Arial" panose="020B0604020202020204" pitchFamily="34" charset="0"/>
            </a:endParaRPr>
          </a:p>
          <a:p>
            <a:pPr marL="550863" indent="-533400" algn="l" rtl="0">
              <a:spcAft>
                <a:spcPts val="1200"/>
              </a:spcAft>
              <a:buNone/>
            </a:pPr>
            <a:r>
              <a:rPr lang="pa" sz="2200" b="0" i="0" u="none" baseline="0" dirty="0">
                <a:solidFill>
                  <a:schemeClr val="bg2"/>
                </a:solidFill>
                <a:latin typeface="+mj-lt"/>
                <a:cs typeface="Arial" panose="020B0604020202020204" pitchFamily="34" charset="0"/>
              </a:rPr>
              <a:t>ਨੋਟ: ਸਲਾਈਡਾਂ 24-35, 43, 48 'ਤੇ iCON ਦੁਆਰਾ ਸਕ੍ਰੀਨ ਕੈਪਚਰ ਪ੍ਰਦਾਨ ਕੀਤੇ ਗਏ ਸਨ।</a:t>
            </a:r>
          </a:p>
        </p:txBody>
      </p:sp>
      <p:sp>
        <p:nvSpPr>
          <p:cNvPr id="5" name="Google Shape;378;p31">
            <a:extLst>
              <a:ext uri="{FF2B5EF4-FFF2-40B4-BE49-F238E27FC236}">
                <a16:creationId xmlns:a16="http://schemas.microsoft.com/office/drawing/2014/main" id="{BDB90021-34EE-4050-B9C6-6B7FBA035D69}"/>
              </a:ext>
            </a:extLst>
          </p:cNvPr>
          <p:cNvSpPr txBox="1"/>
          <p:nvPr/>
        </p:nvSpPr>
        <p:spPr>
          <a:xfrm>
            <a:off x="982674" y="766106"/>
            <a:ext cx="7432800" cy="1022100"/>
          </a:xfrm>
          <a:prstGeom prst="rect">
            <a:avLst/>
          </a:prstGeom>
          <a:noFill/>
          <a:ln>
            <a:noFill/>
          </a:ln>
        </p:spPr>
        <p:txBody>
          <a:bodyPr spcFirstLastPara="1" wrap="square" lIns="0" tIns="0" rIns="0" bIns="0" anchor="t" anchorCtr="0">
            <a:noAutofit/>
          </a:bodyPr>
          <a:lstStyle/>
          <a:p>
            <a:pPr lvl="0" algn="l" rtl="0">
              <a:lnSpc>
                <a:spcPct val="110000"/>
              </a:lnSpc>
            </a:pPr>
            <a:r>
              <a:rPr lang="pa" sz="7200" b="0" i="0" u="none" baseline="0">
                <a:solidFill>
                  <a:srgbClr val="034092"/>
                </a:solidFill>
                <a:latin typeface="+mj-lt"/>
                <a:ea typeface="Lora"/>
                <a:cs typeface="Lora"/>
                <a:sym typeface="Lora"/>
              </a:rPr>
              <a:t>ਇਮੇਜ ਕ੍ਰੈਡਿਟਜ਼</a:t>
            </a:r>
          </a:p>
        </p:txBody>
      </p:sp>
    </p:spTree>
    <p:extLst>
      <p:ext uri="{BB962C8B-B14F-4D97-AF65-F5344CB8AC3E}">
        <p14:creationId xmlns:p14="http://schemas.microsoft.com/office/powerpoint/2010/main" val="2430004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50" y="1057236"/>
            <a:ext cx="9678536" cy="924000"/>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pa" sz="7200" b="0" i="0" u="none" baseline="0">
                <a:solidFill>
                  <a:srgbClr val="034092"/>
                </a:solidFill>
                <a:latin typeface="+mj-lt"/>
                <a:ea typeface="Lora"/>
                <a:cs typeface="Lora"/>
                <a:sym typeface="Lora"/>
              </a:rPr>
              <a:t>ਵਰਚੁਅਲ ਦੇਖਭਾਲ</a:t>
            </a:r>
            <a:endParaRPr sz="7200" i="0" u="none" strike="noStrike" cap="none" dirty="0">
              <a:solidFill>
                <a:srgbClr val="034092"/>
              </a:solidFill>
              <a:latin typeface="+mj-lt"/>
              <a:ea typeface="Lora"/>
              <a:cs typeface="Lora"/>
              <a:sym typeface="Lora"/>
            </a:endParaRPr>
          </a:p>
        </p:txBody>
      </p:sp>
      <p:sp>
        <p:nvSpPr>
          <p:cNvPr id="174" name="Google Shape;174;p19"/>
          <p:cNvSpPr txBox="1"/>
          <p:nvPr/>
        </p:nvSpPr>
        <p:spPr>
          <a:xfrm>
            <a:off x="938096" y="2932140"/>
            <a:ext cx="15688375" cy="5657687"/>
          </a:xfrm>
          <a:prstGeom prst="rect">
            <a:avLst/>
          </a:prstGeom>
          <a:noFill/>
          <a:ln>
            <a:noFill/>
          </a:ln>
        </p:spPr>
        <p:txBody>
          <a:bodyPr spcFirstLastPara="1" wrap="square" lIns="0" tIns="0" rIns="0" bIns="0" anchor="t" anchorCtr="0">
            <a:noAutofit/>
          </a:bodyPr>
          <a:lstStyle/>
          <a:p>
            <a:pPr marL="628714" lvl="0" indent="-571500" algn="l" rtl="0">
              <a:buClr>
                <a:schemeClr val="dk2"/>
              </a:buClr>
              <a:buSzPct val="110000"/>
              <a:buFont typeface="Arial" panose="020B0604020202020204" pitchFamily="34" charset="0"/>
              <a:buChar char="•"/>
            </a:pPr>
            <a:r>
              <a:rPr lang="pa" sz="3600" b="0" i="0" u="none" baseline="0">
                <a:solidFill>
                  <a:schemeClr val="tx1"/>
                </a:solidFill>
                <a:latin typeface="+mj-lt"/>
                <a:ea typeface="Lora"/>
                <a:cs typeface="Lora"/>
                <a:sym typeface="Lora"/>
              </a:rPr>
              <a:t>ਵਰਚੁਅਲ ਦੇਖਭਾਲ ਜਾਣਕਾਰੀ ਅਤੇ ਸੰਚਾਰ ਤਕਨਾਲੋਜੀ ਦੀ ਵਰਤੋਂ ਕਰਦਿਆਂ, ਦੂਰੋ ਵੀ, ਮਰੀਜ਼ ਅਤੇ ਪ੍ਰਦਾਤਾ ਵਿਚਕਾਰ ਦੇਖਭਾਲ ਦੀ ਸਿੱਧੀ ਪਹੁੰਚ ਹੁੰਦੀ ਹੈ।</a:t>
            </a:r>
            <a:br>
              <a:rPr lang="pa" sz="3600">
                <a:solidFill>
                  <a:schemeClr val="tx1"/>
                </a:solidFill>
                <a:latin typeface="+mj-lt"/>
                <a:ea typeface="Lora"/>
                <a:cs typeface="Lora"/>
                <a:sym typeface="Lora"/>
              </a:rPr>
            </a:br>
            <a:endParaRPr lang="pa" sz="3600" dirty="0">
              <a:solidFill>
                <a:schemeClr val="tx1"/>
              </a:solidFill>
              <a:latin typeface="+mj-lt"/>
              <a:ea typeface="Lora"/>
              <a:cs typeface="Lora"/>
              <a:sym typeface="Lora"/>
            </a:endParaRPr>
          </a:p>
        </p:txBody>
      </p:sp>
      <p:graphicFrame>
        <p:nvGraphicFramePr>
          <p:cNvPr id="6" name="Table 5">
            <a:extLst>
              <a:ext uri="{FF2B5EF4-FFF2-40B4-BE49-F238E27FC236}">
                <a16:creationId xmlns:a16="http://schemas.microsoft.com/office/drawing/2014/main" id="{9ADF21CD-BD56-1741-9B12-B9599E3E5E50}"/>
              </a:ext>
            </a:extLst>
          </p:cNvPr>
          <p:cNvGraphicFramePr>
            <a:graphicFrameLocks noGrp="1"/>
          </p:cNvGraphicFramePr>
          <p:nvPr>
            <p:extLst>
              <p:ext uri="{D42A27DB-BD31-4B8C-83A1-F6EECF244321}">
                <p14:modId xmlns:p14="http://schemas.microsoft.com/office/powerpoint/2010/main" val="2400369440"/>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rtl="0"/>
                      <a:r>
                        <a:rPr lang="pa" sz="1700" b="1" i="0" u="none" baseline="0">
                          <a:solidFill>
                            <a:srgbClr val="00336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ਕੀ ਹੈ?</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ਤੱਕ ਪਹੁੰਚ ਕਿਵੇਂ ਕਰਨੀ ਹੈ</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ਤੁਹਾਡੀ ਨਿੱਜਤਾ ਦੀ ਰੱਖਿਆ ਕਰਨਾ</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Tree>
    <p:extLst>
      <p:ext uri="{BB962C8B-B14F-4D97-AF65-F5344CB8AC3E}">
        <p14:creationId xmlns:p14="http://schemas.microsoft.com/office/powerpoint/2010/main" val="35613780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FBDB9F-52D0-4EA0-8BCA-F2D343A48E45}"/>
              </a:ext>
            </a:extLst>
          </p:cNvPr>
          <p:cNvSpPr txBox="1"/>
          <p:nvPr/>
        </p:nvSpPr>
        <p:spPr>
          <a:xfrm>
            <a:off x="1449659" y="639081"/>
            <a:ext cx="11918647" cy="1477328"/>
          </a:xfrm>
          <a:prstGeom prst="rect">
            <a:avLst/>
          </a:prstGeom>
          <a:noFill/>
        </p:spPr>
        <p:txBody>
          <a:bodyPr wrap="none" rtlCol="0">
            <a:spAutoFit/>
          </a:bodyPr>
          <a:lstStyle/>
          <a:p>
            <a:pPr algn="l" rtl="0"/>
            <a:r>
              <a:rPr lang="pa" sz="9000" b="0" i="0" u="none" baseline="0">
                <a:solidFill>
                  <a:srgbClr val="00336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ਤੁਹਾਡਾ ਮੁੜ ਧੰਨਵਾਦ : </a:t>
            </a:r>
          </a:p>
        </p:txBody>
      </p:sp>
      <p:sp>
        <p:nvSpPr>
          <p:cNvPr id="9" name="TextBox 8">
            <a:extLst>
              <a:ext uri="{FF2B5EF4-FFF2-40B4-BE49-F238E27FC236}">
                <a16:creationId xmlns:a16="http://schemas.microsoft.com/office/drawing/2014/main" id="{A00FF4F4-9798-4C85-A892-F4675104B611}"/>
              </a:ext>
            </a:extLst>
          </p:cNvPr>
          <p:cNvSpPr txBox="1"/>
          <p:nvPr/>
        </p:nvSpPr>
        <p:spPr>
          <a:xfrm>
            <a:off x="0" y="9733002"/>
            <a:ext cx="18288000" cy="415498"/>
          </a:xfrm>
          <a:prstGeom prst="rect">
            <a:avLst/>
          </a:prstGeom>
          <a:solidFill>
            <a:srgbClr val="002060"/>
          </a:solidFill>
        </p:spPr>
        <p:txBody>
          <a:bodyPr wrap="square" bIns="0" rtlCol="0" anchor="b" anchorCtr="0">
            <a:noAutofit/>
          </a:bodyPr>
          <a:lstStyle/>
          <a:p>
            <a:pPr algn="ctr" rtl="0"/>
            <a:r>
              <a:rPr lang="pa" sz="2100" b="1" i="0" u="none" baseline="0">
                <a:solidFill>
                  <a:schemeClr val="bg1"/>
                </a:solidFill>
              </a:rPr>
              <a:t> ਬੀਸੀ ਸਿਹਤ ਮੰਤਰਾਲੇਾ ਦੇ ਮਰੀਜ਼ਾਂ ਦੀ ਭਾਈਵਾਲਾਂ ਵਜੋਂ ਪਹਿਲਕਦਮੀ ਦਾ ਉਹਨਾਂ ਦੇ ਸਮਰਥਨ ਲਈ ਧੰਨਵਾਦ।</a:t>
            </a:r>
          </a:p>
        </p:txBody>
      </p:sp>
      <p:grpSp>
        <p:nvGrpSpPr>
          <p:cNvPr id="14" name="Group 13">
            <a:extLst>
              <a:ext uri="{FF2B5EF4-FFF2-40B4-BE49-F238E27FC236}">
                <a16:creationId xmlns:a16="http://schemas.microsoft.com/office/drawing/2014/main" id="{892BB7CD-5E44-43E2-945D-A921ED27A66E}"/>
              </a:ext>
            </a:extLst>
          </p:cNvPr>
          <p:cNvGrpSpPr/>
          <p:nvPr/>
        </p:nvGrpSpPr>
        <p:grpSpPr>
          <a:xfrm>
            <a:off x="2138502" y="3965276"/>
            <a:ext cx="13992468" cy="1825553"/>
            <a:chOff x="1139800" y="5469144"/>
            <a:chExt cx="9328312" cy="1217035"/>
          </a:xfrm>
        </p:grpSpPr>
        <p:pic>
          <p:nvPicPr>
            <p:cNvPr id="15" name="Picture 14">
              <a:extLst>
                <a:ext uri="{FF2B5EF4-FFF2-40B4-BE49-F238E27FC236}">
                  <a16:creationId xmlns:a16="http://schemas.microsoft.com/office/drawing/2014/main" id="{B9A1814C-DCFA-4168-8394-77AE2910B7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28200" y="5469144"/>
              <a:ext cx="2573981" cy="1217035"/>
            </a:xfrm>
            <a:prstGeom prst="rect">
              <a:avLst/>
            </a:prstGeom>
          </p:spPr>
        </p:pic>
        <p:pic>
          <p:nvPicPr>
            <p:cNvPr id="16" name="Picture 15">
              <a:extLst>
                <a:ext uri="{FF2B5EF4-FFF2-40B4-BE49-F238E27FC236}">
                  <a16:creationId xmlns:a16="http://schemas.microsoft.com/office/drawing/2014/main" id="{D82F45BB-6657-4E7B-A62B-BAA4D8B6FB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9800" y="5729761"/>
              <a:ext cx="1241703" cy="687800"/>
            </a:xfrm>
            <a:prstGeom prst="rect">
              <a:avLst/>
            </a:prstGeom>
          </p:spPr>
        </p:pic>
        <p:pic>
          <p:nvPicPr>
            <p:cNvPr id="17" name="Picture 16">
              <a:extLst>
                <a:ext uri="{FF2B5EF4-FFF2-40B4-BE49-F238E27FC236}">
                  <a16:creationId xmlns:a16="http://schemas.microsoft.com/office/drawing/2014/main" id="{2CD2C1D6-9DC6-4144-9CA8-E7A933526F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82657" y="5530731"/>
              <a:ext cx="4885455" cy="1131608"/>
            </a:xfrm>
            <a:prstGeom prst="rect">
              <a:avLst/>
            </a:prstGeom>
          </p:spPr>
        </p:pic>
      </p:grpSp>
    </p:spTree>
    <p:extLst>
      <p:ext uri="{BB962C8B-B14F-4D97-AF65-F5344CB8AC3E}">
        <p14:creationId xmlns:p14="http://schemas.microsoft.com/office/powerpoint/2010/main" val="14364678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4D1216-3611-40D3-B3B5-9E35F38A0CE1}"/>
              </a:ext>
            </a:extLst>
          </p:cNvPr>
          <p:cNvPicPr>
            <a:picLocks noChangeAspect="1"/>
          </p:cNvPicPr>
          <p:nvPr/>
        </p:nvPicPr>
        <p:blipFill>
          <a:blip r:embed="rId2"/>
          <a:stretch>
            <a:fillRect/>
          </a:stretch>
        </p:blipFill>
        <p:spPr>
          <a:xfrm>
            <a:off x="1672687" y="1118761"/>
            <a:ext cx="4515422" cy="1579838"/>
          </a:xfrm>
          <a:prstGeom prst="rect">
            <a:avLst/>
          </a:prstGeom>
        </p:spPr>
      </p:pic>
      <p:sp>
        <p:nvSpPr>
          <p:cNvPr id="3" name="TextBox 2">
            <a:extLst>
              <a:ext uri="{FF2B5EF4-FFF2-40B4-BE49-F238E27FC236}">
                <a16:creationId xmlns:a16="http://schemas.microsoft.com/office/drawing/2014/main" id="{D5D15499-19F2-4559-8547-F79ABFDA380A}"/>
              </a:ext>
            </a:extLst>
          </p:cNvPr>
          <p:cNvSpPr txBox="1"/>
          <p:nvPr/>
        </p:nvSpPr>
        <p:spPr>
          <a:xfrm>
            <a:off x="1672685" y="3628322"/>
            <a:ext cx="14942634" cy="4247317"/>
          </a:xfrm>
          <a:prstGeom prst="rect">
            <a:avLst/>
          </a:prstGeom>
          <a:noFill/>
        </p:spPr>
        <p:txBody>
          <a:bodyPr wrap="square" rtlCol="0">
            <a:spAutoFit/>
          </a:bodyPr>
          <a:lstStyle/>
          <a:p>
            <a:pPr algn="just" defTabSz="1371636" rtl="0"/>
            <a:r>
              <a:rPr lang="pa" sz="3000" b="0" i="0" u="none" baseline="0">
                <a:solidFill>
                  <a:prstClr val="black"/>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2020 ਬ੍ਰਿਟਿਸ਼ ਕੋਲੰਬੀਆ ਯੂਨੀਵਰਸਿਟੀ।  </a:t>
            </a:r>
          </a:p>
          <a:p>
            <a:pPr algn="just" defTabSz="1371636" rtl="0"/>
            <a:endParaRPr lang="pa" sz="3000">
              <a:solidFill>
                <a:prstClr val="black"/>
              </a:solidFill>
              <a:latin typeface="Arial" panose="020B0604020202020204" pitchFamily="34" charset="0"/>
              <a:cs typeface="Arial" panose="020B0604020202020204" pitchFamily="34" charset="0"/>
            </a:endParaRPr>
          </a:p>
          <a:p>
            <a:pPr algn="l" defTabSz="1371636" rtl="0"/>
            <a:r>
              <a:rPr lang="pa" sz="3000" b="0" i="0" u="none" baseline="0">
                <a:solidFill>
                  <a:prstClr val="black"/>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ਇਹ ਕੰਮ ਕ੍ਰੀਏਟਿਵ ਕਾਮਨਜ਼ ਐਟ੍ਰਬਿਊਸ਼ਨ-ਗੈਰ-ਵਪਾਰਕ-ਨੋ ਡੇਰੀਵੇਟਿਵਜ਼ 4.0 ਅੰਤਰਰਾਸ਼ਟਰੀ ਲਾਇਸੈਂਸ ਦੇ ਤਹਿਤ ਲਾਇਸੰਸਸ਼ੁਦਾ ਹੈ </a:t>
            </a:r>
          </a:p>
          <a:p>
            <a:pPr algn="l" defTabSz="1371636" rtl="0"/>
            <a:r>
              <a:rPr lang="pa" sz="3000" b="0" i="0" u="none" baseline="0">
                <a:solidFill>
                  <a:prstClr val="black"/>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t>
            </a:r>
            <a:r>
              <a:rPr lang="pa" sz="3000" b="0" i="0" u="sng" baseline="0">
                <a:solidFill>
                  <a:prstClr val="black"/>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hlinkClick r:id="rId3"/>
              </a:rPr>
              <a:t>http://creativecommons.org/licenses/by-nc-nd/4.0/</a:t>
            </a:r>
            <a:r>
              <a:rPr lang="pa" sz="3000" b="0" i="0" u="none" baseline="0">
                <a:solidFill>
                  <a:prstClr val="black"/>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a:t>
            </a:r>
          </a:p>
          <a:p>
            <a:pPr algn="l" defTabSz="1371636" rtl="0"/>
            <a:endParaRPr lang="pa" sz="3000">
              <a:solidFill>
                <a:prstClr val="black"/>
              </a:solidFill>
              <a:latin typeface="Arial" panose="020B0604020202020204" pitchFamily="34" charset="0"/>
              <a:cs typeface="Arial" panose="020B0604020202020204" pitchFamily="34" charset="0"/>
            </a:endParaRPr>
          </a:p>
          <a:p>
            <a:pPr algn="l" defTabSz="1371636" rtl="0"/>
            <a:r>
              <a:rPr lang="pa" sz="3000" b="0" i="0" u="none" baseline="0">
                <a:solidFill>
                  <a:prstClr val="black"/>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ਇਹ UBC ਡਿਜੀਟਲ ਐਮਰਜੈਂਸੀ ਮੈਡੀਸਨ ਦੁਆਰਾ ਤਿਆਰ ਕੀਤਾ ਗਿਆ ਸੀ। ਵਪਾਰਕ ਉੱਦੇਸ਼ਾਂ ਲਈ ਇਸ ਕੰਮ ਦੀ ਵਰਤੋਂ ਕਰਨ ਦੀ ਮਨਜ਼ੂਰੀ ਲਈ ਕਿਰਪਾ ਕਰਕੇ ਬ੍ਰਿਟਿਸ਼ ਕੋਲੰਬੀਆ ਯੂਨੀਵਰਸਿਟੀ ਦੇ ਯੂਨੀਵਰਸਿਟੀ-ਇੰਡਸਟਰੀ ਸੰਪਰਕ ਦਫ਼ਤਰ ਨਾਲ ਸੰਪਰਕ ਕਰੋ।</a:t>
            </a:r>
          </a:p>
        </p:txBody>
      </p:sp>
    </p:spTree>
    <p:extLst>
      <p:ext uri="{BB962C8B-B14F-4D97-AF65-F5344CB8AC3E}">
        <p14:creationId xmlns:p14="http://schemas.microsoft.com/office/powerpoint/2010/main" val="2342724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50" y="1057236"/>
            <a:ext cx="9678536" cy="924000"/>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pa" sz="7200" b="0" i="0" u="none" baseline="0">
                <a:solidFill>
                  <a:srgbClr val="034092"/>
                </a:solidFill>
                <a:latin typeface="+mj-lt"/>
                <a:ea typeface="Lora"/>
                <a:cs typeface="Lora"/>
                <a:sym typeface="Lora"/>
              </a:rPr>
              <a:t>ਵਰਚੁਅਲ ਦੇਖਭਾਲ</a:t>
            </a:r>
            <a:endParaRPr sz="7200" i="0" u="none" strike="noStrike" cap="none" dirty="0">
              <a:solidFill>
                <a:srgbClr val="034092"/>
              </a:solidFill>
              <a:latin typeface="+mj-lt"/>
              <a:ea typeface="Lora"/>
              <a:cs typeface="Lora"/>
              <a:sym typeface="Lora"/>
            </a:endParaRPr>
          </a:p>
        </p:txBody>
      </p:sp>
      <p:sp>
        <p:nvSpPr>
          <p:cNvPr id="174" name="Google Shape;174;p19"/>
          <p:cNvSpPr txBox="1"/>
          <p:nvPr/>
        </p:nvSpPr>
        <p:spPr>
          <a:xfrm>
            <a:off x="938096" y="2932140"/>
            <a:ext cx="15688375" cy="5657687"/>
          </a:xfrm>
          <a:prstGeom prst="rect">
            <a:avLst/>
          </a:prstGeom>
          <a:noFill/>
          <a:ln>
            <a:noFill/>
          </a:ln>
        </p:spPr>
        <p:txBody>
          <a:bodyPr spcFirstLastPara="1" wrap="square" lIns="0" tIns="0" rIns="0" bIns="0" anchor="t" anchorCtr="0">
            <a:noAutofit/>
          </a:bodyPr>
          <a:lstStyle/>
          <a:p>
            <a:pPr marL="628714" lvl="0" indent="-571500" algn="l" rtl="0">
              <a:buClr>
                <a:schemeClr val="dk2"/>
              </a:buClr>
              <a:buSzPct val="110000"/>
              <a:buFont typeface="Arial" panose="020B0604020202020204" pitchFamily="34" charset="0"/>
              <a:buChar char="•"/>
            </a:pPr>
            <a:r>
              <a:rPr lang="pa" sz="3600" b="0" i="0" u="none" baseline="0">
                <a:solidFill>
                  <a:schemeClr val="tx1"/>
                </a:solidFill>
                <a:latin typeface="+mj-lt"/>
                <a:ea typeface="Lora"/>
                <a:cs typeface="Lora"/>
                <a:sym typeface="Lora"/>
              </a:rPr>
              <a:t>ਵਰਚੁਅਲ ਦੇਖਭਾਲ ਜਾਣਕਾਰੀ ਅਤੇ ਸੰਚਾਰ ਤਕਨਾਲੋਜੀ ਦੀ ਵਰਤੋਂ ਕਰਦਿਆਂ, ਦੂਰੋਂ ਵੀ, ਮਰੀਜ਼ ਅਤੇ ਪ੍ਰਦਾਤਾ ਵਿਚਕਾਰ ਦੇਖਭਾਲ ਦੀ ਸਿੱਧੀ ਪਹੁੰਚ ਹੁੰਦੀ ਹੈ।</a:t>
            </a:r>
            <a:br>
              <a:rPr lang="pa" sz="3600">
                <a:solidFill>
                  <a:schemeClr val="tx1"/>
                </a:solidFill>
                <a:latin typeface="+mj-lt"/>
                <a:ea typeface="Lora"/>
                <a:cs typeface="Lora"/>
                <a:sym typeface="Lora"/>
              </a:rPr>
            </a:br>
            <a:endParaRPr lang="pa" sz="3600" dirty="0">
              <a:solidFill>
                <a:schemeClr val="tx1"/>
              </a:solidFill>
              <a:latin typeface="+mj-lt"/>
              <a:ea typeface="Lora"/>
              <a:cs typeface="Lora"/>
              <a:sym typeface="Lora"/>
            </a:endParaRPr>
          </a:p>
          <a:p>
            <a:pPr marL="628714" lvl="0" indent="-571500" algn="l" rtl="0">
              <a:buClr>
                <a:schemeClr val="dk2"/>
              </a:buClr>
              <a:buSzPct val="110000"/>
              <a:buFont typeface="Arial" panose="020B0604020202020204" pitchFamily="34" charset="0"/>
              <a:buChar char="•"/>
            </a:pPr>
            <a:r>
              <a:rPr lang="pa" sz="3600" b="0" i="0" u="none" baseline="0">
                <a:solidFill>
                  <a:schemeClr val="tx1"/>
                </a:solidFill>
                <a:latin typeface="+mj-lt"/>
                <a:ea typeface="Lora"/>
                <a:cs typeface="Lora"/>
                <a:sym typeface="Lora"/>
              </a:rPr>
              <a:t>ਵਰਚੁਅਲ ਦੇਖਭਾਲ ਮਰੀਜ਼ ਦੀ ਦੇਖਭਾਲ ਸੰਬੰਧੀ ਪ੍ਰਦਾਤਾਵਾਂ ਵਿਚਕਾਰ ਸੰਚਾਰ ਦਾ ਹਵਾਲਾ ਵੀ ਦੇ ਸਕਦੀ ਹੈ।</a:t>
            </a:r>
            <a:br>
              <a:rPr lang="pa" sz="3600">
                <a:solidFill>
                  <a:schemeClr val="tx1"/>
                </a:solidFill>
                <a:latin typeface="+mj-lt"/>
                <a:ea typeface="Lora"/>
                <a:cs typeface="Lora"/>
                <a:sym typeface="Lora"/>
              </a:rPr>
            </a:br>
            <a:endParaRPr lang="pa" sz="3600" dirty="0">
              <a:solidFill>
                <a:schemeClr val="tx1"/>
              </a:solidFill>
              <a:latin typeface="+mj-lt"/>
              <a:ea typeface="Lora"/>
              <a:cs typeface="Lora"/>
              <a:sym typeface="Lora"/>
            </a:endParaRPr>
          </a:p>
        </p:txBody>
      </p:sp>
      <p:graphicFrame>
        <p:nvGraphicFramePr>
          <p:cNvPr id="6" name="Table 5">
            <a:extLst>
              <a:ext uri="{FF2B5EF4-FFF2-40B4-BE49-F238E27FC236}">
                <a16:creationId xmlns:a16="http://schemas.microsoft.com/office/drawing/2014/main" id="{9ADF21CD-BD56-1741-9B12-B9599E3E5E50}"/>
              </a:ext>
            </a:extLst>
          </p:cNvPr>
          <p:cNvGraphicFramePr>
            <a:graphicFrameLocks noGrp="1"/>
          </p:cNvGraphicFramePr>
          <p:nvPr>
            <p:extLst>
              <p:ext uri="{D42A27DB-BD31-4B8C-83A1-F6EECF244321}">
                <p14:modId xmlns:p14="http://schemas.microsoft.com/office/powerpoint/2010/main" val="3500664786"/>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rtl="0"/>
                      <a:r>
                        <a:rPr lang="pa" sz="1700" b="1" i="0" u="none" baseline="0">
                          <a:solidFill>
                            <a:srgbClr val="00336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ਕੀ ਹੈ?</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ਤੱਕ ਪਹੁੰਚ ਕਿਵੇਂ ਕਰਨੀ ਹੈ</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ਤੁਹਾਡੀ ਨਿੱਜਤਾ ਦੀ ਰੱਖਿਆ ਕਰਨਾ</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Tree>
    <p:extLst>
      <p:ext uri="{BB962C8B-B14F-4D97-AF65-F5344CB8AC3E}">
        <p14:creationId xmlns:p14="http://schemas.microsoft.com/office/powerpoint/2010/main" val="2610368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50" y="1057236"/>
            <a:ext cx="9678536" cy="924000"/>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pa" sz="7200" b="0" i="0" u="none" baseline="0">
                <a:solidFill>
                  <a:srgbClr val="034092"/>
                </a:solidFill>
                <a:latin typeface="+mj-lt"/>
                <a:ea typeface="Lora"/>
                <a:cs typeface="Lora"/>
                <a:sym typeface="Lora"/>
              </a:rPr>
              <a:t>ਵਰਚੁਅਲ ਦੇਖਭਾਲ</a:t>
            </a:r>
            <a:endParaRPr sz="7200" i="0" u="none" strike="noStrike" cap="none" dirty="0">
              <a:solidFill>
                <a:srgbClr val="034092"/>
              </a:solidFill>
              <a:latin typeface="+mj-lt"/>
              <a:ea typeface="Lora"/>
              <a:cs typeface="Lora"/>
              <a:sym typeface="Lora"/>
            </a:endParaRPr>
          </a:p>
        </p:txBody>
      </p:sp>
      <p:sp>
        <p:nvSpPr>
          <p:cNvPr id="174" name="Google Shape;174;p19"/>
          <p:cNvSpPr txBox="1"/>
          <p:nvPr/>
        </p:nvSpPr>
        <p:spPr>
          <a:xfrm>
            <a:off x="938096" y="2932140"/>
            <a:ext cx="15688375" cy="5657687"/>
          </a:xfrm>
          <a:prstGeom prst="rect">
            <a:avLst/>
          </a:prstGeom>
          <a:noFill/>
          <a:ln>
            <a:noFill/>
          </a:ln>
        </p:spPr>
        <p:txBody>
          <a:bodyPr spcFirstLastPara="1" wrap="square" lIns="0" tIns="0" rIns="0" bIns="0" anchor="t" anchorCtr="0">
            <a:noAutofit/>
          </a:bodyPr>
          <a:lstStyle/>
          <a:p>
            <a:pPr marL="628714" lvl="0" indent="-571500" algn="l" rtl="0">
              <a:buClr>
                <a:schemeClr val="dk2"/>
              </a:buClr>
              <a:buSzPct val="110000"/>
              <a:buFont typeface="Arial" panose="020B0604020202020204" pitchFamily="34" charset="0"/>
              <a:buChar char="•"/>
            </a:pPr>
            <a:r>
              <a:rPr lang="pa" sz="3600" b="0" i="0" u="none" baseline="0">
                <a:solidFill>
                  <a:schemeClr val="tx1"/>
                </a:solidFill>
                <a:latin typeface="+mj-lt"/>
                <a:ea typeface="Lora"/>
                <a:cs typeface="Lora"/>
                <a:sym typeface="Lora"/>
              </a:rPr>
              <a:t>ਵਰਚੁਅਲ ਦੇਖਭਾਲ ਜਾਣਕਾਰੀ ਅਤੇ ਸੰਚਾਰ ਤਕਨਾਲੋਜੀ ਦੀ ਵਰਤੋਂ ਕਰਦਿਆਂ, ਦੂਰੋਂ ਵੀ, ਮਰੀਜ਼ ਅਤੇ ਪ੍ਰਦਾਤਾ ਵਿਚਕਾਰ ਦੇਖਭਾਲ ਦੀ ਸਿੱਧੀ ਪਹੁੰਚ ਹੁੰਦੀ ਹੈ।</a:t>
            </a:r>
            <a:br>
              <a:rPr lang="pa" sz="3600">
                <a:solidFill>
                  <a:schemeClr val="tx1"/>
                </a:solidFill>
                <a:latin typeface="+mj-lt"/>
                <a:ea typeface="Lora"/>
                <a:cs typeface="Lora"/>
                <a:sym typeface="Lora"/>
              </a:rPr>
            </a:br>
            <a:endParaRPr lang="pa" sz="3600" dirty="0">
              <a:solidFill>
                <a:schemeClr val="tx1"/>
              </a:solidFill>
              <a:latin typeface="+mj-lt"/>
              <a:ea typeface="Lora"/>
              <a:cs typeface="Lora"/>
              <a:sym typeface="Lora"/>
            </a:endParaRPr>
          </a:p>
          <a:p>
            <a:pPr marL="628714" lvl="0" indent="-571500" algn="l" rtl="0">
              <a:buClr>
                <a:schemeClr val="dk2"/>
              </a:buClr>
              <a:buSzPct val="110000"/>
              <a:buFont typeface="Arial" panose="020B0604020202020204" pitchFamily="34" charset="0"/>
              <a:buChar char="•"/>
            </a:pPr>
            <a:r>
              <a:rPr lang="pa" sz="3600" b="0" i="0" u="none" baseline="0">
                <a:solidFill>
                  <a:schemeClr val="tx1"/>
                </a:solidFill>
                <a:latin typeface="+mj-lt"/>
                <a:ea typeface="Lora"/>
                <a:cs typeface="Lora"/>
                <a:sym typeface="Lora"/>
              </a:rPr>
              <a:t>ਵਰਚੁਅਲ ਦੇਖਭਾਲ ਮਰੀਜ਼ ਦੀ ਦੇਖਭਾਲ ਸੰਬੰਧੀ ਪ੍ਰਦਾਤਾਵਾਂ ਵਿਚਕਾਰ ਸੰਚਾਰ ਦਾ ਹਵਾਲਾ ਵੀ ਦੇ ਸਕਦੀ ਹੈ</a:t>
            </a:r>
            <a:br>
              <a:rPr lang="pa" sz="3600">
                <a:solidFill>
                  <a:schemeClr val="tx1"/>
                </a:solidFill>
                <a:latin typeface="+mj-lt"/>
                <a:ea typeface="Lora"/>
                <a:cs typeface="Lora"/>
                <a:sym typeface="Lora"/>
              </a:rPr>
            </a:br>
            <a:endParaRPr lang="pa" sz="3600" dirty="0">
              <a:solidFill>
                <a:schemeClr val="tx1"/>
              </a:solidFill>
              <a:latin typeface="+mj-lt"/>
              <a:ea typeface="Lora"/>
              <a:cs typeface="Lora"/>
              <a:sym typeface="Lora"/>
            </a:endParaRPr>
          </a:p>
          <a:p>
            <a:pPr marL="628714" lvl="0" indent="-571500" algn="l" rtl="0">
              <a:buClr>
                <a:schemeClr val="dk2"/>
              </a:buClr>
              <a:buSzPct val="110000"/>
              <a:buFont typeface="Arial" panose="020B0604020202020204" pitchFamily="34" charset="0"/>
              <a:buChar char="•"/>
            </a:pPr>
            <a:r>
              <a:rPr lang="pa" sz="3600" b="0" i="0" u="none" baseline="0">
                <a:solidFill>
                  <a:schemeClr val="tx1"/>
                </a:solidFill>
                <a:latin typeface="+mj-lt"/>
                <a:ea typeface="Lora"/>
                <a:cs typeface="Lora"/>
                <a:sym typeface="Lora"/>
              </a:rPr>
              <a:t>ਕੁਝ ਦੇਖਭਾਲ ਪ੍ਰਦਾਤਾ ਵਿਅਕਤੀਗਤ ਅਤੇ ਵਰਚੁਅਲ ਦੇਖਭਾਲ ਮੁਲਾਕਾਤਾਂ ਦੇ ਸੁਮੇਲ ਦੀ ਪੇਸ਼ਕਸ਼ ਕਰ ਰਹੇ ਹਨ, ਜੋ ਬਹੁਤ ਸਾਰੀਆਂ ਸਿਹਤ ਸਥਿਤੀਆਂ ਦੇ ਸਵੈ-ਪ੍ਰਬੰਧਨ ਲਈ ਮਦਦਗਾਰ ਹੈ।</a:t>
            </a:r>
          </a:p>
        </p:txBody>
      </p:sp>
      <p:graphicFrame>
        <p:nvGraphicFramePr>
          <p:cNvPr id="6" name="Table 5">
            <a:extLst>
              <a:ext uri="{FF2B5EF4-FFF2-40B4-BE49-F238E27FC236}">
                <a16:creationId xmlns:a16="http://schemas.microsoft.com/office/drawing/2014/main" id="{9ADF21CD-BD56-1741-9B12-B9599E3E5E50}"/>
              </a:ext>
            </a:extLst>
          </p:cNvPr>
          <p:cNvGraphicFramePr>
            <a:graphicFrameLocks noGrp="1"/>
          </p:cNvGraphicFramePr>
          <p:nvPr>
            <p:extLst>
              <p:ext uri="{D42A27DB-BD31-4B8C-83A1-F6EECF244321}">
                <p14:modId xmlns:p14="http://schemas.microsoft.com/office/powerpoint/2010/main" val="3058503825"/>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rtl="0"/>
                      <a:r>
                        <a:rPr lang="pa" sz="1700" b="1" i="0" u="none" baseline="0">
                          <a:solidFill>
                            <a:srgbClr val="00336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ਕੀ ਹੈ?</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ਤੱਕ ਪਹੁੰਚ ਕਿਵੇਂ ਕਰਨੀ ਹੈ</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ਤੁਹਾਡੀ ਨਿੱਜਤਾ ਦੀ ਰੱਖਿਆ ਕਰਨਾ</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Tree>
    <p:extLst>
      <p:ext uri="{BB962C8B-B14F-4D97-AF65-F5344CB8AC3E}">
        <p14:creationId xmlns:p14="http://schemas.microsoft.com/office/powerpoint/2010/main" val="4090196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74" name="Google Shape;174;p19"/>
          <p:cNvSpPr txBox="1"/>
          <p:nvPr/>
        </p:nvSpPr>
        <p:spPr>
          <a:xfrm>
            <a:off x="938096" y="2932140"/>
            <a:ext cx="15844661" cy="5657687"/>
          </a:xfrm>
          <a:prstGeom prst="rect">
            <a:avLst/>
          </a:prstGeom>
          <a:noFill/>
          <a:ln>
            <a:noFill/>
          </a:ln>
        </p:spPr>
        <p:txBody>
          <a:bodyPr spcFirstLastPara="1" wrap="square" lIns="0" tIns="0" rIns="0" bIns="0" anchor="t" anchorCtr="0">
            <a:noAutofit/>
          </a:bodyPr>
          <a:lstStyle/>
          <a:p>
            <a:pPr marL="628714" lvl="0" indent="-571500" algn="l" rtl="0">
              <a:lnSpc>
                <a:spcPct val="110000"/>
              </a:lnSpc>
              <a:buClr>
                <a:schemeClr val="dk2"/>
              </a:buClr>
              <a:buSzPct val="110000"/>
              <a:buFont typeface="Arial" panose="020B0604020202020204" pitchFamily="34" charset="0"/>
              <a:buChar char="•"/>
            </a:pPr>
            <a:r>
              <a:rPr lang="pa" sz="3600" b="0" i="0" u="none" baseline="0">
                <a:solidFill>
                  <a:schemeClr val="tx1"/>
                </a:solidFill>
                <a:latin typeface="+mj-lt"/>
                <a:ea typeface="Lora"/>
                <a:cs typeface="Lora"/>
                <a:sym typeface="Lora"/>
              </a:rPr>
              <a:t>ਵਰਚੁਅਲ ਦੇਖਭਾਲ ਵੱਖ-ਵੱਖ ਸੰਚਾਰ ਤਕਨੀਕਾਂ ਰਾਹੀਂ ਪ੍ਰਦਾਨ ਕੀਤੀ ਜਾ ਸਕਦੀ ਹੈ, ਜਿਨ੍ਹਾਂ ਵਿੱਚ ਸ਼ਾਮਲ ਹਨ, ਪਰ ਇਹਨਾਂ ਤੱਕ ਸੀਮਿਤ ਨਹੀਂ ਹੈ:</a:t>
            </a:r>
            <a:br>
              <a:rPr lang="pa" sz="3600">
                <a:solidFill>
                  <a:schemeClr val="tx1"/>
                </a:solidFill>
                <a:latin typeface="+mj-lt"/>
                <a:ea typeface="Lora"/>
                <a:cs typeface="Lora"/>
                <a:sym typeface="Lora"/>
              </a:rPr>
            </a:br>
            <a:endParaRPr lang="pa" sz="1000" dirty="0">
              <a:solidFill>
                <a:schemeClr val="tx1"/>
              </a:solidFill>
              <a:latin typeface="+mj-lt"/>
              <a:ea typeface="Lora"/>
              <a:cs typeface="Lora"/>
              <a:sym typeface="Lora"/>
            </a:endParaRPr>
          </a:p>
          <a:p>
            <a:pPr marL="1377950" lvl="7" indent="511175" algn="l" rtl="0">
              <a:lnSpc>
                <a:spcPct val="200000"/>
              </a:lnSpc>
              <a:buClr>
                <a:schemeClr val="dk2"/>
              </a:buClr>
              <a:buSzPct val="110000"/>
              <a:buFont typeface="Arial" panose="020B0604020202020204" pitchFamily="34" charset="0"/>
              <a:buChar char="•"/>
            </a:pPr>
            <a:endParaRPr lang="pa" sz="3600" dirty="0">
              <a:solidFill>
                <a:schemeClr val="tx1"/>
              </a:solidFill>
              <a:latin typeface="+mj-lt"/>
              <a:ea typeface="Lora"/>
              <a:cs typeface="Lora"/>
              <a:sym typeface="Lora"/>
            </a:endParaRPr>
          </a:p>
          <a:p>
            <a:pPr marL="1377950" lvl="7" indent="511175" algn="l" rtl="0">
              <a:buClr>
                <a:schemeClr val="dk2"/>
              </a:buClr>
              <a:buSzPct val="110000"/>
              <a:buFont typeface="Arial" panose="020B0604020202020204" pitchFamily="34" charset="0"/>
              <a:buChar char="•"/>
            </a:pPr>
            <a:endParaRPr lang="pa" sz="3600" dirty="0">
              <a:solidFill>
                <a:schemeClr val="tx1"/>
              </a:solidFill>
              <a:latin typeface="+mj-lt"/>
              <a:ea typeface="Lora"/>
              <a:cs typeface="Lora"/>
              <a:sym typeface="Lora"/>
            </a:endParaRPr>
          </a:p>
          <a:p>
            <a:pPr marL="628714" lvl="6" indent="-571500" algn="l" rtl="0">
              <a:buClr>
                <a:schemeClr val="dk2"/>
              </a:buClr>
              <a:buSzPct val="110000"/>
              <a:buFont typeface="Arial" panose="020B0604020202020204" pitchFamily="34" charset="0"/>
              <a:buChar char="•"/>
            </a:pPr>
            <a:endParaRPr lang="pa" sz="3600" dirty="0">
              <a:solidFill>
                <a:schemeClr val="tx1"/>
              </a:solidFill>
              <a:latin typeface="+mj-lt"/>
              <a:ea typeface="Lora"/>
              <a:cs typeface="Lora"/>
              <a:sym typeface="Lora"/>
            </a:endParaRPr>
          </a:p>
        </p:txBody>
      </p:sp>
      <p:graphicFrame>
        <p:nvGraphicFramePr>
          <p:cNvPr id="6" name="Table 5">
            <a:extLst>
              <a:ext uri="{FF2B5EF4-FFF2-40B4-BE49-F238E27FC236}">
                <a16:creationId xmlns:a16="http://schemas.microsoft.com/office/drawing/2014/main" id="{9ADF21CD-BD56-1741-9B12-B9599E3E5E50}"/>
              </a:ext>
            </a:extLst>
          </p:cNvPr>
          <p:cNvGraphicFramePr>
            <a:graphicFrameLocks noGrp="1"/>
          </p:cNvGraphicFramePr>
          <p:nvPr>
            <p:extLst>
              <p:ext uri="{D42A27DB-BD31-4B8C-83A1-F6EECF244321}">
                <p14:modId xmlns:p14="http://schemas.microsoft.com/office/powerpoint/2010/main" val="3573517838"/>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rtl="0"/>
                      <a:r>
                        <a:rPr lang="pa" sz="1700" b="1" i="0" u="none" baseline="0">
                          <a:solidFill>
                            <a:srgbClr val="00336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ਕੀ ਹੈ?</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ਤੱਕ ਪਹੁੰਚ ਕਿਵੇਂ ਕਰਨੀ ਹੈ</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ਤੁਹਾਡੀ ਨਿੱਜਤਾ ਦੀ ਰੱਖਿਆ ਕਰਨਾ</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pic>
        <p:nvPicPr>
          <p:cNvPr id="3" name="Graphic 2" descr="Receiver">
            <a:extLst>
              <a:ext uri="{FF2B5EF4-FFF2-40B4-BE49-F238E27FC236}">
                <a16:creationId xmlns:a16="http://schemas.microsoft.com/office/drawing/2014/main" id="{F80D51D3-B0D9-464C-8F16-F618CEB808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86409" y="5991338"/>
            <a:ext cx="1830298" cy="1830298"/>
          </a:xfrm>
          <a:prstGeom prst="rect">
            <a:avLst/>
          </a:prstGeom>
        </p:spPr>
      </p:pic>
      <p:pic>
        <p:nvPicPr>
          <p:cNvPr id="14" name="Graphic 13" descr="Email">
            <a:extLst>
              <a:ext uri="{FF2B5EF4-FFF2-40B4-BE49-F238E27FC236}">
                <a16:creationId xmlns:a16="http://schemas.microsoft.com/office/drawing/2014/main" id="{A2539057-5503-438F-85EC-A8AC662877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085012" y="5991337"/>
            <a:ext cx="1830299" cy="1830299"/>
          </a:xfrm>
          <a:prstGeom prst="rect">
            <a:avLst/>
          </a:prstGeom>
        </p:spPr>
      </p:pic>
      <p:grpSp>
        <p:nvGrpSpPr>
          <p:cNvPr id="20" name="Group 19">
            <a:extLst>
              <a:ext uri="{FF2B5EF4-FFF2-40B4-BE49-F238E27FC236}">
                <a16:creationId xmlns:a16="http://schemas.microsoft.com/office/drawing/2014/main" id="{5813183C-0B80-46F6-A6A3-2622D0DD2F73}"/>
              </a:ext>
            </a:extLst>
          </p:cNvPr>
          <p:cNvGrpSpPr/>
          <p:nvPr/>
        </p:nvGrpSpPr>
        <p:grpSpPr>
          <a:xfrm>
            <a:off x="10409151" y="6115662"/>
            <a:ext cx="3059548" cy="1705974"/>
            <a:chOff x="6478172" y="6738241"/>
            <a:chExt cx="1639914" cy="914400"/>
          </a:xfrm>
          <a:solidFill>
            <a:srgbClr val="002D86"/>
          </a:solidFill>
        </p:grpSpPr>
        <p:pic>
          <p:nvPicPr>
            <p:cNvPr id="8" name="Graphic 7" descr="Chat bubble">
              <a:extLst>
                <a:ext uri="{FF2B5EF4-FFF2-40B4-BE49-F238E27FC236}">
                  <a16:creationId xmlns:a16="http://schemas.microsoft.com/office/drawing/2014/main" id="{C93705D3-5423-48AE-9A83-3563D7DC1A8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03686" y="6738241"/>
              <a:ext cx="914400" cy="914400"/>
            </a:xfrm>
            <a:prstGeom prst="rect">
              <a:avLst/>
            </a:prstGeom>
          </p:spPr>
        </p:pic>
        <p:pic>
          <p:nvPicPr>
            <p:cNvPr id="11" name="Graphic 10" descr="Smart Phone">
              <a:extLst>
                <a:ext uri="{FF2B5EF4-FFF2-40B4-BE49-F238E27FC236}">
                  <a16:creationId xmlns:a16="http://schemas.microsoft.com/office/drawing/2014/main" id="{EBB25BFF-68D7-4B4A-8D1F-D3A53E7C918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8172" y="6738241"/>
              <a:ext cx="914400" cy="914400"/>
            </a:xfrm>
            <a:prstGeom prst="rect">
              <a:avLst/>
            </a:prstGeom>
          </p:spPr>
        </p:pic>
      </p:grpSp>
      <p:pic>
        <p:nvPicPr>
          <p:cNvPr id="22" name="Graphic 21" descr="Programmer">
            <a:extLst>
              <a:ext uri="{FF2B5EF4-FFF2-40B4-BE49-F238E27FC236}">
                <a16:creationId xmlns:a16="http://schemas.microsoft.com/office/drawing/2014/main" id="{DA0D5BF4-AE40-47E3-BF20-10FA916176F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39811" y="5869577"/>
            <a:ext cx="2047960" cy="2047960"/>
          </a:xfrm>
          <a:prstGeom prst="rect">
            <a:avLst/>
          </a:prstGeom>
        </p:spPr>
      </p:pic>
      <p:sp>
        <p:nvSpPr>
          <p:cNvPr id="25" name="Rectangle 24">
            <a:extLst>
              <a:ext uri="{FF2B5EF4-FFF2-40B4-BE49-F238E27FC236}">
                <a16:creationId xmlns:a16="http://schemas.microsoft.com/office/drawing/2014/main" id="{BF9A5E63-9CCB-4EA9-82FB-1B8D3E72578B}"/>
              </a:ext>
            </a:extLst>
          </p:cNvPr>
          <p:cNvSpPr/>
          <p:nvPr/>
        </p:nvSpPr>
        <p:spPr>
          <a:xfrm>
            <a:off x="15227077" y="5143500"/>
            <a:ext cx="1338828" cy="646331"/>
          </a:xfrm>
          <a:prstGeom prst="rect">
            <a:avLst/>
          </a:prstGeom>
        </p:spPr>
        <p:txBody>
          <a:bodyPr wrap="none">
            <a:spAutoFit/>
          </a:bodyPr>
          <a:lstStyle/>
          <a:p>
            <a:pPr algn="l" rtl="0"/>
            <a:r>
              <a:rPr lang="pa" sz="3600" b="0" i="0" u="none" baseline="0">
                <a:latin typeface="Lora"/>
                <a:ea typeface="Lora"/>
                <a:cs typeface="Lora"/>
                <a:sym typeface="Lora"/>
              </a:rPr>
              <a:t>ਈਮੇਲ</a:t>
            </a:r>
            <a:endParaRPr lang="pa" dirty="0"/>
          </a:p>
        </p:txBody>
      </p:sp>
      <p:sp>
        <p:nvSpPr>
          <p:cNvPr id="29" name="Rectangle 28">
            <a:extLst>
              <a:ext uri="{FF2B5EF4-FFF2-40B4-BE49-F238E27FC236}">
                <a16:creationId xmlns:a16="http://schemas.microsoft.com/office/drawing/2014/main" id="{D169BBA8-7E90-418D-BBB4-6325D5F036C3}"/>
              </a:ext>
            </a:extLst>
          </p:cNvPr>
          <p:cNvSpPr/>
          <p:nvPr/>
        </p:nvSpPr>
        <p:spPr>
          <a:xfrm>
            <a:off x="1185073" y="5144749"/>
            <a:ext cx="4134465" cy="646331"/>
          </a:xfrm>
          <a:prstGeom prst="rect">
            <a:avLst/>
          </a:prstGeom>
        </p:spPr>
        <p:txBody>
          <a:bodyPr wrap="none">
            <a:spAutoFit/>
          </a:bodyPr>
          <a:lstStyle/>
          <a:p>
            <a:pPr algn="l" rtl="0"/>
            <a:r>
              <a:rPr lang="pa" sz="3600" b="0" i="0" u="none" baseline="0">
                <a:latin typeface="Lora"/>
                <a:ea typeface="Lora"/>
                <a:cs typeface="Lora"/>
                <a:sym typeface="Lora"/>
              </a:rPr>
              <a:t>ਵੀਡੀਓ ਕਾਨਫਰੰਸਿੰਗ</a:t>
            </a:r>
            <a:endParaRPr lang="pa" dirty="0"/>
          </a:p>
        </p:txBody>
      </p:sp>
      <p:sp>
        <p:nvSpPr>
          <p:cNvPr id="30" name="Rectangle 29">
            <a:extLst>
              <a:ext uri="{FF2B5EF4-FFF2-40B4-BE49-F238E27FC236}">
                <a16:creationId xmlns:a16="http://schemas.microsoft.com/office/drawing/2014/main" id="{755FE55E-E677-44DD-ACF3-C06FA4B0ADDF}"/>
              </a:ext>
            </a:extLst>
          </p:cNvPr>
          <p:cNvSpPr/>
          <p:nvPr/>
        </p:nvSpPr>
        <p:spPr>
          <a:xfrm>
            <a:off x="10282505" y="5114650"/>
            <a:ext cx="3441968" cy="646331"/>
          </a:xfrm>
          <a:prstGeom prst="rect">
            <a:avLst/>
          </a:prstGeom>
        </p:spPr>
        <p:txBody>
          <a:bodyPr wrap="none">
            <a:spAutoFit/>
          </a:bodyPr>
          <a:lstStyle/>
          <a:p>
            <a:pPr algn="l" rtl="0"/>
            <a:r>
              <a:rPr lang="pa" sz="3600" b="0" i="0" u="none" baseline="0">
                <a:latin typeface="Lora"/>
                <a:ea typeface="Lora"/>
                <a:cs typeface="Lora"/>
                <a:sym typeface="Lora"/>
              </a:rPr>
              <a:t>ਲਿਖਤੀ ਸੁਨੇਹੇ ਭੇਜਣਾ</a:t>
            </a:r>
            <a:endParaRPr lang="pa" dirty="0"/>
          </a:p>
        </p:txBody>
      </p:sp>
      <p:sp>
        <p:nvSpPr>
          <p:cNvPr id="31" name="Rectangle 30">
            <a:extLst>
              <a:ext uri="{FF2B5EF4-FFF2-40B4-BE49-F238E27FC236}">
                <a16:creationId xmlns:a16="http://schemas.microsoft.com/office/drawing/2014/main" id="{4717E182-DDE6-46CC-A553-EF28652991EE}"/>
              </a:ext>
            </a:extLst>
          </p:cNvPr>
          <p:cNvSpPr/>
          <p:nvPr/>
        </p:nvSpPr>
        <p:spPr>
          <a:xfrm>
            <a:off x="6482289" y="5114650"/>
            <a:ext cx="2364750" cy="646331"/>
          </a:xfrm>
          <a:prstGeom prst="rect">
            <a:avLst/>
          </a:prstGeom>
        </p:spPr>
        <p:txBody>
          <a:bodyPr wrap="none">
            <a:spAutoFit/>
          </a:bodyPr>
          <a:lstStyle/>
          <a:p>
            <a:pPr algn="l" rtl="0"/>
            <a:r>
              <a:rPr lang="pa" sz="3600" b="0" i="0" u="none" baseline="0">
                <a:latin typeface="Lora"/>
                <a:ea typeface="Lora"/>
                <a:cs typeface="Lora"/>
                <a:sym typeface="Lora"/>
              </a:rPr>
              <a:t>ਟੈਲੀਫੋਨ</a:t>
            </a:r>
            <a:endParaRPr lang="pa" dirty="0"/>
          </a:p>
        </p:txBody>
      </p:sp>
      <p:sp>
        <p:nvSpPr>
          <p:cNvPr id="32" name="Google Shape;166;p19">
            <a:extLst>
              <a:ext uri="{FF2B5EF4-FFF2-40B4-BE49-F238E27FC236}">
                <a16:creationId xmlns:a16="http://schemas.microsoft.com/office/drawing/2014/main" id="{F614C9E9-2FDC-472D-901C-DC5635B39787}"/>
              </a:ext>
            </a:extLst>
          </p:cNvPr>
          <p:cNvSpPr txBox="1"/>
          <p:nvPr/>
        </p:nvSpPr>
        <p:spPr>
          <a:xfrm>
            <a:off x="1182750" y="1057236"/>
            <a:ext cx="9678536" cy="924000"/>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pa" sz="7200" b="0" i="0" u="none" baseline="0">
                <a:solidFill>
                  <a:srgbClr val="034092"/>
                </a:solidFill>
                <a:latin typeface="+mj-lt"/>
                <a:ea typeface="Lora"/>
                <a:cs typeface="Lora"/>
                <a:sym typeface="Lora"/>
              </a:rPr>
              <a:t>ਵਰਚੁਅਲ ਦੇਖਭਾਲ</a:t>
            </a:r>
            <a:endParaRPr sz="7200" i="0" u="none" strike="noStrike" cap="none" dirty="0">
              <a:solidFill>
                <a:srgbClr val="034092"/>
              </a:solidFill>
              <a:latin typeface="+mj-lt"/>
              <a:ea typeface="Lora"/>
              <a:cs typeface="Lora"/>
              <a:sym typeface="Lor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92" name="Google Shape;192;p20"/>
          <p:cNvSpPr txBox="1"/>
          <p:nvPr/>
        </p:nvSpPr>
        <p:spPr>
          <a:xfrm>
            <a:off x="1318574" y="2605246"/>
            <a:ext cx="9359258" cy="6084281"/>
          </a:xfrm>
          <a:prstGeom prst="rect">
            <a:avLst/>
          </a:prstGeom>
          <a:noFill/>
          <a:ln>
            <a:noFill/>
          </a:ln>
        </p:spPr>
        <p:txBody>
          <a:bodyPr spcFirstLastPara="1" wrap="square" lIns="0" tIns="0" rIns="0" bIns="0" anchor="t" anchorCtr="0">
            <a:noAutofit/>
          </a:bodyPr>
          <a:lstStyle/>
          <a:p>
            <a:pPr marR="0" lvl="0" algn="l" rtl="0">
              <a:lnSpc>
                <a:spcPct val="150016"/>
              </a:lnSpc>
              <a:spcBef>
                <a:spcPts val="0"/>
              </a:spcBef>
              <a:spcAft>
                <a:spcPts val="0"/>
              </a:spcAft>
            </a:pPr>
            <a:r>
              <a:rPr lang="pa" sz="3600" b="0" i="0" u="none" baseline="0" dirty="0">
                <a:solidFill>
                  <a:schemeClr val="tx1"/>
                </a:solidFill>
                <a:latin typeface="+mj-lt"/>
                <a:ea typeface="Lora"/>
                <a:cs typeface="Lora"/>
                <a:sym typeface="Lora"/>
              </a:rPr>
              <a:t>ਕੁਝ ਉਦਾਹਰਣਾਂ ਵਿੱਚ ਸ਼ਾਮਲ ਹਨ:</a:t>
            </a:r>
            <a:br>
              <a:rPr lang="pa" sz="3600" dirty="0">
                <a:solidFill>
                  <a:schemeClr val="tx1"/>
                </a:solidFill>
                <a:latin typeface="+mj-lt"/>
                <a:ea typeface="Lora"/>
                <a:cs typeface="Lora"/>
                <a:sym typeface="Lora"/>
              </a:rPr>
            </a:br>
            <a:endParaRPr lang="pa" sz="2800" dirty="0">
              <a:solidFill>
                <a:schemeClr val="tx1"/>
              </a:solidFill>
              <a:latin typeface="+mj-lt"/>
              <a:ea typeface="Lora"/>
              <a:cs typeface="Lora"/>
              <a:sym typeface="Lora"/>
            </a:endParaRPr>
          </a:p>
          <a:p>
            <a:pPr marL="571500" marR="0" lvl="0" indent="-571500" algn="l" rtl="0">
              <a:lnSpc>
                <a:spcPct val="150016"/>
              </a:lnSpc>
              <a:spcBef>
                <a:spcPts val="0"/>
              </a:spcBef>
              <a:spcAft>
                <a:spcPts val="0"/>
              </a:spcAft>
              <a:buFont typeface="Arial" panose="020B0604020202020204" pitchFamily="34" charset="0"/>
              <a:buChar char="•"/>
            </a:pPr>
            <a:r>
              <a:rPr lang="pa" sz="3600" b="0" i="0" u="none" baseline="0" dirty="0">
                <a:solidFill>
                  <a:schemeClr val="tx1"/>
                </a:solidFill>
                <a:latin typeface="+mj-lt"/>
                <a:ea typeface="Lora"/>
                <a:cs typeface="Lora"/>
                <a:sym typeface="Lora"/>
              </a:rPr>
              <a:t>ਗੰਭੀਰ ਬਿਮਾਰੀ ਦੀ ਪਹਿਚਾਣ</a:t>
            </a:r>
          </a:p>
          <a:p>
            <a:pPr marL="571500" marR="0" lvl="0" indent="-571500" algn="l" rtl="0">
              <a:lnSpc>
                <a:spcPct val="150016"/>
              </a:lnSpc>
              <a:spcBef>
                <a:spcPts val="0"/>
              </a:spcBef>
              <a:spcAft>
                <a:spcPts val="0"/>
              </a:spcAft>
              <a:buFont typeface="Arial" panose="020B0604020202020204" pitchFamily="34" charset="0"/>
              <a:buChar char="•"/>
            </a:pPr>
            <a:r>
              <a:rPr lang="pa" sz="3600" b="0" i="0" u="none" baseline="0" dirty="0">
                <a:solidFill>
                  <a:schemeClr val="tx1"/>
                </a:solidFill>
                <a:latin typeface="+mj-lt"/>
                <a:ea typeface="Lora"/>
                <a:cs typeface="Lora"/>
                <a:sym typeface="Lora"/>
              </a:rPr>
              <a:t>ਇਲਾਜੇ</a:t>
            </a:r>
          </a:p>
          <a:p>
            <a:pPr marL="571500" marR="0" lvl="0" indent="-571500" algn="l" rtl="0">
              <a:lnSpc>
                <a:spcPct val="150016"/>
              </a:lnSpc>
              <a:spcBef>
                <a:spcPts val="0"/>
              </a:spcBef>
              <a:spcAft>
                <a:spcPts val="0"/>
              </a:spcAft>
              <a:buFont typeface="Arial" panose="020B0604020202020204" pitchFamily="34" charset="0"/>
              <a:buChar char="•"/>
            </a:pPr>
            <a:r>
              <a:rPr lang="pa" sz="3600" b="0" i="0" u="none" baseline="0" dirty="0">
                <a:solidFill>
                  <a:schemeClr val="tx1"/>
                </a:solidFill>
                <a:latin typeface="+mj-lt"/>
                <a:ea typeface="Lora"/>
                <a:cs typeface="Lora"/>
                <a:sym typeface="Lora"/>
              </a:rPr>
              <a:t>ਬਿਮਾਰੀ ਦੀ ਪਹਿਚਾਣ ਸੰਬੰਧੀ ਪ੍ਰਕਿਰਿਆਵਾਂ</a:t>
            </a:r>
          </a:p>
          <a:p>
            <a:pPr marL="571500" marR="0" lvl="0" indent="-571500" algn="l" rtl="0">
              <a:lnSpc>
                <a:spcPct val="150016"/>
              </a:lnSpc>
              <a:spcBef>
                <a:spcPts val="0"/>
              </a:spcBef>
              <a:spcAft>
                <a:spcPts val="0"/>
              </a:spcAft>
              <a:buFont typeface="Arial" panose="020B0604020202020204" pitchFamily="34" charset="0"/>
              <a:buChar char="•"/>
            </a:pPr>
            <a:r>
              <a:rPr lang="pa" sz="3600" b="0" i="0" u="none" baseline="0" dirty="0">
                <a:solidFill>
                  <a:schemeClr val="tx1"/>
                </a:solidFill>
                <a:latin typeface="+mj-lt"/>
                <a:ea typeface="Lora"/>
                <a:cs typeface="Lora"/>
                <a:sym typeface="Lora"/>
              </a:rPr>
              <a:t>ਮਾਹਿਰਾਂ ਦੀ ਸ਼ਿਫਾਰਸ਼</a:t>
            </a:r>
          </a:p>
          <a:p>
            <a:pPr marL="571500" marR="0" lvl="0" indent="-571500" algn="l" rtl="0">
              <a:lnSpc>
                <a:spcPct val="150016"/>
              </a:lnSpc>
              <a:spcBef>
                <a:spcPts val="0"/>
              </a:spcBef>
              <a:spcAft>
                <a:spcPts val="0"/>
              </a:spcAft>
              <a:buFont typeface="Arial" panose="020B0604020202020204" pitchFamily="34" charset="0"/>
              <a:buChar char="•"/>
            </a:pPr>
            <a:r>
              <a:rPr lang="pa" sz="3600" b="0" i="0" u="none" baseline="0" dirty="0">
                <a:solidFill>
                  <a:schemeClr val="tx1"/>
                </a:solidFill>
                <a:latin typeface="+mj-lt"/>
                <a:ea typeface="Lora"/>
                <a:cs typeface="Lora"/>
                <a:sym typeface="Lora"/>
              </a:rPr>
              <a:t>ਸਿਹਤ ਸਬੰਧੀ ਪੁਰਾਣੀਆਂ ਬਿਮਾਰੀਆਂ ਦਾ ਪ੍ਰਬੰਧਨ ਕਰਨਾ</a:t>
            </a:r>
          </a:p>
        </p:txBody>
      </p:sp>
      <p:graphicFrame>
        <p:nvGraphicFramePr>
          <p:cNvPr id="19" name="Table 18">
            <a:extLst>
              <a:ext uri="{FF2B5EF4-FFF2-40B4-BE49-F238E27FC236}">
                <a16:creationId xmlns:a16="http://schemas.microsoft.com/office/drawing/2014/main" id="{93F59F10-8EE0-8A43-9C31-3D9D65FD925C}"/>
              </a:ext>
            </a:extLst>
          </p:cNvPr>
          <p:cNvGraphicFramePr>
            <a:graphicFrameLocks noGrp="1"/>
          </p:cNvGraphicFramePr>
          <p:nvPr>
            <p:extLst>
              <p:ext uri="{D42A27DB-BD31-4B8C-83A1-F6EECF244321}">
                <p14:modId xmlns:p14="http://schemas.microsoft.com/office/powerpoint/2010/main" val="4047891069"/>
              </p:ext>
            </p:extLst>
          </p:nvPr>
        </p:nvGraphicFramePr>
        <p:xfrm>
          <a:off x="1661528" y="9477615"/>
          <a:ext cx="14964944" cy="667230"/>
        </p:xfrm>
        <a:graphic>
          <a:graphicData uri="http://schemas.openxmlformats.org/drawingml/2006/table">
            <a:tbl>
              <a:tblPr firstRow="1" bandRow="1">
                <a:tableStyleId>{5C22544A-7EE6-4342-B048-85BDC9FD1C3A}</a:tableStyleId>
              </a:tblPr>
              <a:tblGrid>
                <a:gridCol w="3741236">
                  <a:extLst>
                    <a:ext uri="{9D8B030D-6E8A-4147-A177-3AD203B41FA5}">
                      <a16:colId xmlns:a16="http://schemas.microsoft.com/office/drawing/2014/main" val="936275489"/>
                    </a:ext>
                  </a:extLst>
                </a:gridCol>
                <a:gridCol w="3741236">
                  <a:extLst>
                    <a:ext uri="{9D8B030D-6E8A-4147-A177-3AD203B41FA5}">
                      <a16:colId xmlns:a16="http://schemas.microsoft.com/office/drawing/2014/main" val="1569657561"/>
                    </a:ext>
                  </a:extLst>
                </a:gridCol>
                <a:gridCol w="3741236">
                  <a:extLst>
                    <a:ext uri="{9D8B030D-6E8A-4147-A177-3AD203B41FA5}">
                      <a16:colId xmlns:a16="http://schemas.microsoft.com/office/drawing/2014/main" val="4145081022"/>
                    </a:ext>
                  </a:extLst>
                </a:gridCol>
                <a:gridCol w="3741236">
                  <a:extLst>
                    <a:ext uri="{9D8B030D-6E8A-4147-A177-3AD203B41FA5}">
                      <a16:colId xmlns:a16="http://schemas.microsoft.com/office/drawing/2014/main" val="2952081358"/>
                    </a:ext>
                  </a:extLst>
                </a:gridCol>
              </a:tblGrid>
              <a:tr h="667230">
                <a:tc>
                  <a:txBody>
                    <a:bodyPr/>
                    <a:lstStyle/>
                    <a:p>
                      <a:pPr algn="ctr" rtl="0"/>
                      <a:r>
                        <a:rPr lang="pa" sz="1700" b="1" i="0" u="none" baseline="0">
                          <a:solidFill>
                            <a:srgbClr val="003366"/>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ਕੀ ਹੈ?</a:t>
                      </a: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ਵਰਚੁਅਲ ਦੇਖਭਾਲ ਤੱਕ ਪਹੁੰਚ ਕਿਵੇਂ ਕਰਨੀ ਹੈ</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ਤੁਹਾਡੀ ਨਿੱਜਤਾ ਦੀ ਰੱਖਿਆ ਕਰਨਾ</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pa" sz="1700" b="0" i="0" u="none" baseline="0">
                          <a:solidFill>
                            <a:schemeClr val="tx1">
                              <a:lumMod val="50000"/>
                              <a:lumOff val="50000"/>
                            </a:schemeClr>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ਸਾਰਾਂਸ਼</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7019504"/>
                  </a:ext>
                </a:extLst>
              </a:tr>
            </a:tbl>
          </a:graphicData>
        </a:graphic>
      </p:graphicFrame>
      <p:sp>
        <p:nvSpPr>
          <p:cNvPr id="18" name="Google Shape;166;p19">
            <a:extLst>
              <a:ext uri="{FF2B5EF4-FFF2-40B4-BE49-F238E27FC236}">
                <a16:creationId xmlns:a16="http://schemas.microsoft.com/office/drawing/2014/main" id="{FE6EBF7B-A9F5-4687-BEDA-7D4CEE2F15FD}"/>
              </a:ext>
            </a:extLst>
          </p:cNvPr>
          <p:cNvSpPr txBox="1"/>
          <p:nvPr/>
        </p:nvSpPr>
        <p:spPr>
          <a:xfrm>
            <a:off x="1182749" y="1057236"/>
            <a:ext cx="13624632" cy="924000"/>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r>
              <a:rPr lang="pa" sz="7200" b="0" i="0" u="none" baseline="0" dirty="0">
                <a:solidFill>
                  <a:srgbClr val="034092"/>
                </a:solidFill>
                <a:latin typeface="+mj-lt"/>
                <a:ea typeface="Lora"/>
                <a:cs typeface="Lora"/>
                <a:sym typeface="Lora"/>
              </a:rPr>
              <a:t>ਵਰਚੁਅਲ ਤੌਰ 'ਤੇ ਕੀ ਕੀਤਾ ਜਾ ਸਕਦਾ ਹੈ?</a:t>
            </a:r>
            <a:endParaRPr sz="7200" i="0" u="none" strike="noStrike" cap="none" dirty="0">
              <a:solidFill>
                <a:srgbClr val="034092"/>
              </a:solidFill>
              <a:latin typeface="+mj-lt"/>
              <a:ea typeface="Lora"/>
              <a:cs typeface="Lora"/>
              <a:sym typeface="Lora"/>
            </a:endParaRPr>
          </a:p>
        </p:txBody>
      </p:sp>
      <p:pic>
        <p:nvPicPr>
          <p:cNvPr id="10" name="Graphic 9" descr="Medicine">
            <a:extLst>
              <a:ext uri="{FF2B5EF4-FFF2-40B4-BE49-F238E27FC236}">
                <a16:creationId xmlns:a16="http://schemas.microsoft.com/office/drawing/2014/main" id="{62F0BA03-1079-4CC8-A1AD-1AA4928DA8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011376" y="4022408"/>
            <a:ext cx="3249956" cy="3249956"/>
          </a:xfrm>
          <a:prstGeom prst="rect">
            <a:avLst/>
          </a:prstGeom>
        </p:spPr>
      </p:pic>
      <p:pic>
        <p:nvPicPr>
          <p:cNvPr id="12" name="Graphic 11" descr="Doctor">
            <a:extLst>
              <a:ext uri="{FF2B5EF4-FFF2-40B4-BE49-F238E27FC236}">
                <a16:creationId xmlns:a16="http://schemas.microsoft.com/office/drawing/2014/main" id="{7095DBBE-120B-426A-BECA-54B7BA43A3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66966" y="3596702"/>
            <a:ext cx="3652504" cy="3652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07646D0035FA4C8F1F95DBA74C7670" ma:contentTypeVersion="11" ma:contentTypeDescription="Create a new document." ma:contentTypeScope="" ma:versionID="e61da09775aeb1acc11f27c76bd31fd4">
  <xsd:schema xmlns:xsd="http://www.w3.org/2001/XMLSchema" xmlns:xs="http://www.w3.org/2001/XMLSchema" xmlns:p="http://schemas.microsoft.com/office/2006/metadata/properties" xmlns:ns3="a169fe49-86d9-4b9f-a163-9271c3e82536" xmlns:ns4="9ec2d0b7-503f-4434-bd5e-691963e6366e" targetNamespace="http://schemas.microsoft.com/office/2006/metadata/properties" ma:root="true" ma:fieldsID="607e4daebda443ee029bdcc12faaa943" ns3:_="" ns4:_="">
    <xsd:import namespace="a169fe49-86d9-4b9f-a163-9271c3e82536"/>
    <xsd:import namespace="9ec2d0b7-503f-4434-bd5e-691963e6366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69fe49-86d9-4b9f-a163-9271c3e8253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c2d0b7-503f-4434-bd5e-691963e6366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653FB3-CF4B-41BC-B999-09832B27B1FE}">
  <ds:schemaRefs>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 ds:uri="http://purl.org/dc/elements/1.1/"/>
    <ds:schemaRef ds:uri="9ec2d0b7-503f-4434-bd5e-691963e6366e"/>
    <ds:schemaRef ds:uri="http://purl.org/dc/dcmitype/"/>
    <ds:schemaRef ds:uri="a169fe49-86d9-4b9f-a163-9271c3e82536"/>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95AF9178-A9E0-4D86-BD2B-6F8AC65317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69fe49-86d9-4b9f-a163-9271c3e82536"/>
    <ds:schemaRef ds:uri="9ec2d0b7-503f-4434-bd5e-691963e636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BA8F78-015C-48C7-B536-353E5C02C0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11528</TotalTime>
  <Words>4414</Words>
  <Application>Microsoft Office PowerPoint</Application>
  <PresentationFormat>Custom</PresentationFormat>
  <Paragraphs>444</Paragraphs>
  <Slides>51</Slides>
  <Notes>44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51</vt:i4>
      </vt:variant>
    </vt:vector>
  </HeadingPairs>
  <TitlesOfParts>
    <vt:vector size="59" baseType="lpstr">
      <vt:lpstr>Calibri</vt:lpstr>
      <vt:lpstr>Arial</vt:lpstr>
      <vt:lpstr>Raavi</vt:lpstr>
      <vt:lpstr>Segoe UI Black</vt:lpstr>
      <vt:lpstr>Calibri Light</vt:lpstr>
      <vt:lpstr>Lora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Jamin, Anne-Marie</dc:creator>
  <cp:lastModifiedBy>Vanden Broek, Jamie</cp:lastModifiedBy>
  <cp:revision>205</cp:revision>
  <dcterms:modified xsi:type="dcterms:W3CDTF">2022-02-01T01:00:27Z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0x010100C107646D0035FA4C8F1F95DBA74C7670</vt:lpwstr>
  </property>
  <property fmtid="{D5CDD505-2E9C-101B-9397-08002B2CF9AE}" pid="3" name="_MarkAsFinal">
    <vt:bool>true</vt:bool>
  </property>
</Properties>
</file>