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2"/>
  </p:notesMasterIdLst>
  <p:sldIdLst>
    <p:sldId id="502" r:id="rId6"/>
    <p:sldId id="514" r:id="rId7"/>
    <p:sldId id="261" r:id="rId8"/>
    <p:sldId id="661" r:id="rId9"/>
    <p:sldId id="616" r:id="rId10"/>
    <p:sldId id="631" r:id="rId11"/>
    <p:sldId id="621" r:id="rId12"/>
    <p:sldId id="581" r:id="rId13"/>
    <p:sldId id="543" r:id="rId14"/>
    <p:sldId id="497" r:id="rId15"/>
    <p:sldId id="549" r:id="rId16"/>
    <p:sldId id="622" r:id="rId17"/>
    <p:sldId id="664" r:id="rId18"/>
    <p:sldId id="265" r:id="rId19"/>
    <p:sldId id="600" r:id="rId20"/>
    <p:sldId id="551" r:id="rId21"/>
    <p:sldId id="263" r:id="rId22"/>
    <p:sldId id="659" r:id="rId23"/>
    <p:sldId id="544" r:id="rId24"/>
    <p:sldId id="628" r:id="rId25"/>
    <p:sldId id="546" r:id="rId26"/>
    <p:sldId id="501" r:id="rId27"/>
    <p:sldId id="555" r:id="rId28"/>
    <p:sldId id="639" r:id="rId29"/>
    <p:sldId id="620" r:id="rId30"/>
    <p:sldId id="668" r:id="rId31"/>
    <p:sldId id="562" r:id="rId32"/>
    <p:sldId id="627" r:id="rId33"/>
    <p:sldId id="608" r:id="rId34"/>
    <p:sldId id="563" r:id="rId35"/>
    <p:sldId id="564" r:id="rId36"/>
    <p:sldId id="665" r:id="rId37"/>
    <p:sldId id="670" r:id="rId38"/>
    <p:sldId id="666" r:id="rId39"/>
    <p:sldId id="599" r:id="rId40"/>
    <p:sldId id="667" r:id="rId41"/>
    <p:sldId id="674" r:id="rId42"/>
    <p:sldId id="677" r:id="rId43"/>
    <p:sldId id="570" r:id="rId44"/>
    <p:sldId id="571" r:id="rId45"/>
    <p:sldId id="577" r:id="rId46"/>
    <p:sldId id="605" r:id="rId47"/>
    <p:sldId id="635" r:id="rId48"/>
    <p:sldId id="575" r:id="rId49"/>
    <p:sldId id="588" r:id="rId50"/>
    <p:sldId id="589" r:id="rId51"/>
    <p:sldId id="619" r:id="rId52"/>
    <p:sldId id="633" r:id="rId53"/>
    <p:sldId id="632" r:id="rId54"/>
    <p:sldId id="593" r:id="rId55"/>
    <p:sldId id="500" r:id="rId56"/>
    <p:sldId id="536" r:id="rId57"/>
    <p:sldId id="645" r:id="rId58"/>
    <p:sldId id="644" r:id="rId59"/>
    <p:sldId id="404" r:id="rId60"/>
    <p:sldId id="449" r:id="rId61"/>
  </p:sldIdLst>
  <p:sldSz cx="18288000" cy="10287000"/>
  <p:notesSz cx="6858000" cy="9144000"/>
  <p:embeddedFontLst>
    <p:embeddedFont>
      <p:font typeface="DFKai-SB" panose="03000509000000000000" pitchFamily="49" charset="-120"/>
      <p:regular r:id="rId63"/>
    </p:embeddedFont>
    <p:embeddedFont>
      <p:font typeface="Lora" pitchFamily="2" charset="77"/>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8F7F691-64C4-42AD-B2A5-7D34DC1FB3BB}">
          <p14:sldIdLst>
            <p14:sldId id="502"/>
            <p14:sldId id="514"/>
            <p14:sldId id="261"/>
            <p14:sldId id="661"/>
            <p14:sldId id="616"/>
            <p14:sldId id="631"/>
            <p14:sldId id="621"/>
            <p14:sldId id="581"/>
            <p14:sldId id="543"/>
            <p14:sldId id="497"/>
            <p14:sldId id="549"/>
            <p14:sldId id="622"/>
            <p14:sldId id="664"/>
            <p14:sldId id="265"/>
            <p14:sldId id="600"/>
            <p14:sldId id="551"/>
            <p14:sldId id="263"/>
            <p14:sldId id="659"/>
            <p14:sldId id="544"/>
            <p14:sldId id="628"/>
            <p14:sldId id="546"/>
            <p14:sldId id="501"/>
            <p14:sldId id="555"/>
            <p14:sldId id="639"/>
            <p14:sldId id="620"/>
            <p14:sldId id="668"/>
            <p14:sldId id="562"/>
            <p14:sldId id="627"/>
            <p14:sldId id="608"/>
            <p14:sldId id="563"/>
            <p14:sldId id="564"/>
            <p14:sldId id="665"/>
            <p14:sldId id="670"/>
            <p14:sldId id="666"/>
            <p14:sldId id="599"/>
            <p14:sldId id="667"/>
            <p14:sldId id="674"/>
            <p14:sldId id="677"/>
            <p14:sldId id="570"/>
            <p14:sldId id="571"/>
            <p14:sldId id="577"/>
            <p14:sldId id="605"/>
            <p14:sldId id="635"/>
            <p14:sldId id="575"/>
            <p14:sldId id="588"/>
            <p14:sldId id="589"/>
            <p14:sldId id="619"/>
            <p14:sldId id="633"/>
            <p14:sldId id="632"/>
            <p14:sldId id="593"/>
            <p14:sldId id="500"/>
            <p14:sldId id="536"/>
            <p14:sldId id="645"/>
            <p14:sldId id="644"/>
            <p14:sldId id="404"/>
            <p14:sldId id="449"/>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8" name="Ramachandran, Pooja" initials="RP" lastIdx="191" clrIdx="7">
    <p:extLst>
      <p:ext uri="{19B8F6BF-5375-455C-9EA6-DF929625EA0E}">
        <p15:presenceInfo xmlns:p15="http://schemas.microsoft.com/office/powerpoint/2012/main" userId="S-1-5-21-3458574638-2780845101-4193349012-632180"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3" name="Vanden Broek, Jamie" initials="VBJ" lastIdx="73"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3"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8AB"/>
    <a:srgbClr val="679CF6"/>
    <a:srgbClr val="00FF00"/>
    <a:srgbClr val="67CBDD"/>
    <a:srgbClr val="E8E8E8"/>
    <a:srgbClr val="F8F8FA"/>
    <a:srgbClr val="58C4DA"/>
    <a:srgbClr val="32B9D2"/>
    <a:srgbClr val="1E97BC"/>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241" autoAdjust="0"/>
    <p:restoredTop sz="81221" autoAdjust="0"/>
  </p:normalViewPr>
  <p:slideViewPr>
    <p:cSldViewPr snapToGrid="0">
      <p:cViewPr>
        <p:scale>
          <a:sx n="44" d="100"/>
          <a:sy n="44" d="100"/>
        </p:scale>
        <p:origin x="144" y="680"/>
      </p:cViewPr>
      <p:guideLst>
        <p:guide orient="horz" pos="2160"/>
        <p:guide pos="2880"/>
      </p:guideLst>
    </p:cSldViewPr>
  </p:slideViewPr>
  <p:notesTextViewPr>
    <p:cViewPr>
      <p:scale>
        <a:sx n="1" d="1"/>
        <a:sy n="1" d="1"/>
      </p:scale>
      <p:origin x="0" y="0"/>
    </p:cViewPr>
  </p:notesTextViewPr>
  <p:sorterViewPr>
    <p:cViewPr>
      <p:scale>
        <a:sx n="100" d="100"/>
        <a:sy n="100" d="100"/>
      </p:scale>
      <p:origin x="0" y="-16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4-02-01T15:01:59.151" idx="73">
    <p:pos x="10" y="10"/>
    <p:text>Need to translate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4-02-01T14:49:15.635" idx="72">
    <p:pos x="10" y="10"/>
    <p:text>Needs to be updated to match approved slide</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4-02-01T14:48:40.745" idx="71">
    <p:pos x="106" y="106"/>
    <p:text>Need to translate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dirty="0"/>
              <a:t>Speaker should mention that the focus of the presentation will be on health information platforms.</a:t>
            </a:r>
          </a:p>
          <a:p>
            <a:pPr marL="628650" lvl="0" indent="-171450" algn="l" rtl="0">
              <a:spcBef>
                <a:spcPts val="0"/>
              </a:spcBef>
              <a:spcAft>
                <a:spcPts val="0"/>
              </a:spcAft>
            </a:pPr>
            <a:r>
              <a:rPr lang="en-US" b="1" dirty="0"/>
              <a:t>Note: </a:t>
            </a:r>
            <a:r>
              <a:rPr lang="en-US" dirty="0"/>
              <a:t>Speaker should refrain from interchanging the terms health information tools and health information platform during the presentation</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dirty="0"/>
              <a:t>Highlight differences between health information platforms and health information tools using the example on the slides</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4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sz="1100" b="1" i="0" u="none" strike="noStrike" cap="none" dirty="0">
                <a:solidFill>
                  <a:schemeClr val="tx1"/>
                </a:solidFill>
                <a:latin typeface="Arial"/>
                <a:ea typeface="Lora"/>
                <a:cs typeface="Lora"/>
                <a:sym typeface="Lora"/>
              </a:rPr>
              <a:t>Emphasis that the focus of the presentation will be on health information platforms </a:t>
            </a:r>
          </a:p>
          <a:p>
            <a:pPr marL="628650" lvl="0" indent="-171450" algn="l" rtl="0">
              <a:spcBef>
                <a:spcPts val="0"/>
              </a:spcBef>
              <a:spcAft>
                <a:spcPts val="0"/>
              </a:spcAft>
            </a:pPr>
            <a:r>
              <a:rPr lang="en-US" sz="1100" b="0" i="0" u="none" strike="noStrike" cap="none" dirty="0">
                <a:solidFill>
                  <a:schemeClr val="tx1"/>
                </a:solidFill>
                <a:latin typeface="Arial"/>
                <a:ea typeface="Lora"/>
                <a:cs typeface="Lora"/>
                <a:sym typeface="Lora"/>
              </a:rPr>
              <a:t>As a user of the health information platforms, your view of the platform looks different than that of your health care provider. While your version of the platform allows you to view a summary of your heath records, your health care provider has complete access to your health records and will have the ability to change your health record (example: add a prescription to your records)</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65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03200" marR="0" lvl="0" indent="-171450" algn="l" defTabSz="914400" rtl="0" eaLnBrk="1" fontAlgn="auto" latinLnBrk="0" hangingPunct="1">
              <a:lnSpc>
                <a:spcPct val="100000"/>
              </a:lnSpc>
              <a:spcBef>
                <a:spcPts val="0"/>
              </a:spcBef>
              <a:spcAft>
                <a:spcPts val="1200"/>
              </a:spcAft>
              <a:buClr>
                <a:schemeClr val="dk2"/>
              </a:buClr>
              <a:buSzPct val="110000"/>
              <a:buFont typeface="Arial"/>
              <a:buChar char="●"/>
              <a:tabLst/>
              <a:defRPr/>
            </a:pPr>
            <a:r>
              <a:rPr lang="en-US" sz="8800" b="0" i="0" u="none" strike="noStrike" cap="none" dirty="0">
                <a:solidFill>
                  <a:srgbClr val="000000"/>
                </a:solidFill>
                <a:latin typeface="Arial"/>
              </a:rPr>
              <a:t>Some </a:t>
            </a:r>
            <a:r>
              <a:rPr lang="en-US" sz="3600" dirty="0"/>
              <a:t>examples during the presentation to illustrate this: E.g. imaging may be available in the future, having no clinical guidance and explanation can sometimes cause anxiety in patients and patients starting to use Dr. Google, doctors now need to stay even more updated on what the general public may know about diagnoses/treatment; elaborate on what is meant by the different precautions needed to protect personal health information e.g. privacy concerns</a:t>
            </a:r>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35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61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Give examples of the different platforms available to view your lab results: </a:t>
            </a:r>
            <a:r>
              <a:rPr lang="en-US" dirty="0" err="1"/>
              <a:t>mycarecompass</a:t>
            </a:r>
            <a:r>
              <a:rPr lang="en-US" dirty="0"/>
              <a:t>, health gateway </a:t>
            </a:r>
            <a:r>
              <a:rPr lang="en-US" dirty="0" err="1"/>
              <a:t>etc</a:t>
            </a:r>
            <a:endParaRPr lang="en-US" dirty="0"/>
          </a:p>
          <a:p>
            <a:pPr marL="457200" lvl="0" indent="-298450" algn="l" rtl="0">
              <a:spcBef>
                <a:spcPts val="0"/>
              </a:spcBef>
              <a:spcAft>
                <a:spcPts val="0"/>
              </a:spcAft>
              <a:buSzPts val="1100"/>
              <a:buChar char="●"/>
            </a:pPr>
            <a:endParaRPr lang="en-US"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Speaker to explain information marked with arrow </a:t>
            </a:r>
          </a:p>
          <a:p>
            <a:pPr marL="457200" lvl="0" indent="-298450" algn="l" rtl="0">
              <a:spcBef>
                <a:spcPts val="0"/>
              </a:spcBef>
              <a:spcAft>
                <a:spcPts val="0"/>
              </a:spcAft>
              <a:buSzPts val="1100"/>
              <a:buChar char="●"/>
            </a:pPr>
            <a:r>
              <a:rPr lang="en-US" dirty="0"/>
              <a:t>Emphasize that by </a:t>
            </a:r>
            <a:r>
              <a:rPr lang="en-US" sz="1100" b="0" i="0" u="none" strike="noStrike" cap="none" dirty="0">
                <a:solidFill>
                  <a:srgbClr val="000000"/>
                </a:solidFill>
                <a:effectLst/>
                <a:latin typeface="Arial"/>
                <a:ea typeface="Arial"/>
                <a:cs typeface="Arial"/>
                <a:sym typeface="Arial"/>
              </a:rPr>
              <a:t>downloading the full report users can see the detailed numbers/values </a:t>
            </a:r>
            <a:r>
              <a:rPr lang="en-US" sz="1100" b="0" i="0" u="none" strike="noStrike" cap="none">
                <a:solidFill>
                  <a:srgbClr val="000000"/>
                </a:solidFill>
                <a:effectLst/>
                <a:latin typeface="Arial"/>
                <a:ea typeface="Arial"/>
                <a:cs typeface="Arial"/>
                <a:sym typeface="Arial"/>
              </a:rPr>
              <a:t>of their </a:t>
            </a:r>
            <a:r>
              <a:rPr lang="en-US" sz="1100" b="0" i="0" u="none" strike="noStrike" cap="none" dirty="0">
                <a:solidFill>
                  <a:srgbClr val="000000"/>
                </a:solidFill>
                <a:effectLst/>
                <a:latin typeface="Arial"/>
                <a:ea typeface="Arial"/>
                <a:cs typeface="Arial"/>
                <a:sym typeface="Arial"/>
              </a:rPr>
              <a:t>results</a:t>
            </a:r>
            <a:endParaRPr lang="en-US"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08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Sometimes patients view their results even faster than their provider can read them  e.g. patients see their urine culture results are positive and send emails and calls to their health care provider. This can increase the workload for your health care provider and slow down their ability to respond to you. </a:t>
            </a: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1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88950" indent="-457200">
              <a:spcAft>
                <a:spcPts val="1200"/>
              </a:spcAft>
              <a:buClr>
                <a:schemeClr val="dk2"/>
              </a:buClr>
              <a:buSzPct val="110000"/>
              <a:buFont typeface="Arial" panose="020B0604020202020204" pitchFamily="34" charset="0"/>
              <a:buChar char="•"/>
            </a:pPr>
            <a:r>
              <a:rPr lang="en-US" sz="3600" b="0" i="0" u="none" strike="noStrike" cap="none" dirty="0">
                <a:solidFill>
                  <a:srgbClr val="000000"/>
                </a:solidFill>
                <a:latin typeface="Arial"/>
                <a:ea typeface="Lora"/>
                <a:cs typeface="Lora"/>
                <a:sym typeface="Lora"/>
              </a:rPr>
              <a:t>Screenshot of bloodwork – senior as a case study</a:t>
            </a:r>
          </a:p>
          <a:p>
            <a:pPr marL="488950" indent="-457200">
              <a:spcAft>
                <a:spcPts val="1200"/>
              </a:spcAft>
              <a:buClr>
                <a:schemeClr val="dk2"/>
              </a:buClr>
              <a:buSzPct val="110000"/>
              <a:buFont typeface="Arial" panose="020B0604020202020204" pitchFamily="34" charset="0"/>
              <a:buChar char="•"/>
            </a:pPr>
            <a:r>
              <a:rPr lang="en-US" sz="3600" b="1" i="0" u="none" strike="noStrike" cap="none" dirty="0">
                <a:solidFill>
                  <a:srgbClr val="000000"/>
                </a:solidFill>
                <a:latin typeface="Arial"/>
                <a:ea typeface="Lora"/>
                <a:cs typeface="Lora"/>
                <a:sym typeface="Lora"/>
              </a:rPr>
              <a:t>Case study: </a:t>
            </a:r>
            <a:r>
              <a:rPr lang="en-US" sz="3600" b="0" i="0" u="none" strike="noStrike" cap="none" dirty="0">
                <a:solidFill>
                  <a:srgbClr val="000000"/>
                </a:solidFill>
                <a:latin typeface="Arial"/>
                <a:ea typeface="Lora"/>
                <a:cs typeface="Lora"/>
                <a:sym typeface="Lora"/>
              </a:rPr>
              <a:t>Meet Joe – 70 year old, male with a heart condition. Due  to his condition, the doctor is expecting his BP to be high. Use this to discuss next slide: multiple factors influence your results, and importance of looking at the trend of your results</a:t>
            </a:r>
            <a:endParaRPr lang="en-US" sz="3600" b="1" dirty="0">
              <a:latin typeface="Lora" panose="020B0604020202020204" charset="0"/>
            </a:endParaRP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Since unique factors can influence your results, the means used to monitor your “out of range” levels may vary person to person. Though for some patients tracking value of their results work, for other patients, it may be more important to look at the trend of their levels over time. For example, using data tracking apps to record blood sugar.</a:t>
            </a: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24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99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628650" indent="-171450">
              <a:defRPr/>
            </a:pPr>
            <a:r>
              <a:rPr lang="en-US" dirty="0"/>
              <a:t>Examples of government institutions- </a:t>
            </a:r>
            <a:r>
              <a:rPr lang="en-US" dirty="0" err="1"/>
              <a:t>Msp</a:t>
            </a:r>
            <a:r>
              <a:rPr lang="en-US" dirty="0"/>
              <a:t>, Health Gateway</a:t>
            </a:r>
          </a:p>
          <a:p>
            <a:pPr marL="628650" indent="-171450">
              <a:defRPr/>
            </a:pPr>
            <a:r>
              <a:rPr lang="en-US" dirty="0"/>
              <a:t>Example of health authorities and agencies: Vancouver Coastal Health, BC cancer, Fraser Health</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68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to elaborate on Point 1 (</a:t>
            </a:r>
            <a:r>
              <a:rPr lang="en-US" sz="1100" dirty="0">
                <a:solidFill>
                  <a:schemeClr val="tx1"/>
                </a:solidFill>
                <a:ea typeface="Lora"/>
                <a:cs typeface="Lora"/>
                <a:sym typeface="Lora"/>
              </a:rPr>
              <a:t>Being careful about sharing sensitive information</a:t>
            </a:r>
            <a:r>
              <a:rPr lang="en-US" dirty="0"/>
              <a:t>) and provide an example.</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554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endParaRPr lang="en-US" dirty="0"/>
          </a:p>
          <a:p>
            <a:endParaRPr lang="en-US" dirty="0"/>
          </a:p>
        </p:txBody>
      </p:sp>
    </p:spTree>
    <p:extLst>
      <p:ext uri="{BB962C8B-B14F-4D97-AF65-F5344CB8AC3E}">
        <p14:creationId xmlns:p14="http://schemas.microsoft.com/office/powerpoint/2010/main" val="95131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Less trustworthy sites may have malicious intents – For example, they may try to get you to pay for accessing your personal health information. However, this may not apply to all services that require pay because some credible services also require payment for medical records, such as immigration documents. Therefore it is important to exercise caution and careful judgements when making assessments.</a:t>
            </a:r>
            <a:br>
              <a:rPr lang="en-US" dirty="0"/>
            </a:b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Speaker to elaborate on how these trustworthy indicators/green flags look different across platforms. For example </a:t>
            </a:r>
            <a:r>
              <a:rPr lang="en-US" dirty="0" err="1"/>
              <a:t>LifeLabs</a:t>
            </a:r>
            <a:r>
              <a:rPr lang="en-US" dirty="0"/>
              <a:t> My Care Compass and Health Gateway would differ with regard to website ending (links to next slide), but both websites are endorsed by health professionals </a:t>
            </a:r>
            <a:br>
              <a:rPr lang="en-US" dirty="0"/>
            </a:br>
            <a:endParaRPr lang="en-US" dirty="0"/>
          </a:p>
          <a:p>
            <a:endParaRPr lang="en-US" dirty="0"/>
          </a:p>
        </p:txBody>
      </p:sp>
    </p:spTree>
    <p:extLst>
      <p:ext uri="{BB962C8B-B14F-4D97-AF65-F5344CB8AC3E}">
        <p14:creationId xmlns:p14="http://schemas.microsoft.com/office/powerpoint/2010/main" val="329355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Speaker emphasize that .gov as a generalized example</a:t>
            </a:r>
            <a:endParaRPr lang="en-US" dirty="0"/>
          </a:p>
          <a:p>
            <a:pPr marL="158750" indent="0">
              <a:buNone/>
            </a:pPr>
            <a:r>
              <a:rPr lang="en-US" dirty="0"/>
              <a:t>Website with .gov ending is a generalized ending for government website. Depending on the country/ province the government website belongs to, the .gov ending might have other extensions added to it (Example a website ending from the B.C. provincial government is .gov.bc.ca </a:t>
            </a:r>
          </a:p>
          <a:p>
            <a:pPr marL="158750" indent="0">
              <a:buNone/>
            </a:pPr>
            <a:endParaRPr lang="en-US" dirty="0"/>
          </a:p>
          <a:p>
            <a:pPr marL="158750" indent="0">
              <a:buNone/>
            </a:pPr>
            <a:r>
              <a:rPr lang="en-US" dirty="0"/>
              <a:t>When assessing websites, consider whether the websites are from a reputable organization, such as a health authority, and whether the websites were endorsed or suggested to you by a health professional you trust, such as your family physician. </a:t>
            </a:r>
          </a:p>
        </p:txBody>
      </p:sp>
    </p:spTree>
    <p:extLst>
      <p:ext uri="{BB962C8B-B14F-4D97-AF65-F5344CB8AC3E}">
        <p14:creationId xmlns:p14="http://schemas.microsoft.com/office/powerpoint/2010/main" val="292117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websites with certain endings might seem more credible, it is helpful to use more than one </a:t>
            </a:r>
            <a:r>
              <a:rPr lang="en-US" dirty="0">
                <a:highlight>
                  <a:srgbClr val="67CBDD"/>
                </a:highlight>
              </a:rPr>
              <a:t>measure</a:t>
            </a:r>
            <a:r>
              <a:rPr lang="en-US" dirty="0"/>
              <a:t> to assess trustworthiness of a website. It is good practice to read through the website and check the number of green flags against the number of red flags that come up, and then decide on the overall credibility of the website. </a:t>
            </a:r>
          </a:p>
        </p:txBody>
      </p:sp>
    </p:spTree>
    <p:extLst>
      <p:ext uri="{BB962C8B-B14F-4D97-AF65-F5344CB8AC3E}">
        <p14:creationId xmlns:p14="http://schemas.microsoft.com/office/powerpoint/2010/main" val="42683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Example of assessing the credibility of a website: This website ends with a .com, so it is good practice to pause and look for other red/green flags before deciding on it’s credibility.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49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ea typeface="Lora"/>
                <a:cs typeface="Lora"/>
                <a:sym typeface="Lora"/>
              </a:rPr>
              <a:t>Look for and r</a:t>
            </a:r>
            <a:r>
              <a:rPr lang="en-US" sz="1100" dirty="0">
                <a:solidFill>
                  <a:schemeClr val="tx1"/>
                </a:solidFill>
                <a:ea typeface="Lora"/>
                <a:cs typeface="Lora"/>
                <a:sym typeface="Lora"/>
              </a:rPr>
              <a:t>ead the “about us”, “terms of service” or “privacy” sections of the website to assess the trustworthiness of the website. Additionally, this website belongs to </a:t>
            </a:r>
            <a:r>
              <a:rPr lang="en-US" dirty="0" err="1"/>
              <a:t>LifeLabs</a:t>
            </a:r>
            <a:r>
              <a:rPr lang="en-US" dirty="0"/>
              <a:t>, which is likely endorsed by health professionals you trust (e.g. recommended by your family physician). </a:t>
            </a:r>
            <a:endParaRPr lang="en-US" sz="1100" dirty="0">
              <a:solidFill>
                <a:schemeClr val="tx1"/>
              </a:solidFill>
              <a:ea typeface="Lora"/>
              <a:cs typeface="Lora"/>
              <a:sym typeface="Lora"/>
            </a:endParaRP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56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2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00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92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Sensitive information should only be shared with organizations or individuals that you trust, as it could be used for malicious intent.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117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635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251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After entering your password as the first form of identity verification, websites may ask you to verify your identity by sending an alert to your device through email, text, phone call, or notification, or by asking for your fingerprint or device passcode.</a:t>
            </a: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This provides an extra level of security.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131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After entering your password as the first form of identity verification, websites may ask you to verify your identity by sending an alert to your device through email, text, phone call, or notification, or by asking for your fingerprint or device passcode.</a:t>
            </a: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This provides an extra level of security.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81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677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7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8452E2-0DCF-487F-B457-B40E5C84B728}"/>
              </a:ext>
            </a:extLst>
          </p:cNvPr>
          <p:cNvSpPr>
            <a:spLocks noGrp="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“And more” is a cue to explain that health gateway is being constantly developed</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Emily was having dizzy spells, so she had an appointment with her health care provider. During her visit, the doctor recommended she get her bloodwork done to check for possible causes. After completing her test, she can either wait for her health care provider to call her with the results, or she can visit the Health Gateway platform.</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14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99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612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570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Talk through the different features, add caveat that screenshot might look different as it is constantly being updated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933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548AC5-BBF8-4868-B5FA-0A1B97B0F1B7}"/>
              </a:ext>
            </a:extLst>
          </p:cNvPr>
          <p:cNvSpPr>
            <a:spLocks noGrp="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12C45E3-4F05-4761-AA6D-1B56A385DE9D}"/>
              </a:ext>
            </a:extLst>
          </p:cNvPr>
          <p:cNvSpPr>
            <a:spLocks noGrp="1"/>
          </p:cNvSpPr>
          <p:nvPr>
            <p:ph type="body" idx="1"/>
          </p:nvPr>
        </p:nvSpPr>
        <p:spPr/>
        <p:txBody>
          <a:bodyPr/>
          <a:lstStyle/>
          <a:p>
            <a:r>
              <a:rPr lang="en-US" dirty="0"/>
              <a:t>Cue speaker to mention of examples of notes they might want to add. Some example includes instruction for taking medication, questions for your doctors, additional details provided by your care provider during your appointment, any health readings to track/discuss with your doctor at your appointments</a:t>
            </a:r>
          </a:p>
        </p:txBody>
      </p:sp>
    </p:spTree>
    <p:extLst>
      <p:ext uri="{BB962C8B-B14F-4D97-AF65-F5344CB8AC3E}">
        <p14:creationId xmlns:p14="http://schemas.microsoft.com/office/powerpoint/2010/main" val="4061720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87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31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765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259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35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3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9E7F2E-0ED0-4892-8185-1A4022A292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86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214" marR="0" lvl="0" indent="0" algn="l" defTabSz="914400" rtl="0" eaLnBrk="1" fontAlgn="auto" latinLnBrk="0" hangingPunct="1">
              <a:lnSpc>
                <a:spcPct val="100000"/>
              </a:lnSpc>
              <a:spcBef>
                <a:spcPts val="0"/>
              </a:spcBef>
              <a:spcAft>
                <a:spcPts val="0"/>
              </a:spcAft>
              <a:buClr>
                <a:schemeClr val="dk2"/>
              </a:buClr>
              <a:buSzPct val="110000"/>
              <a:buFont typeface="Arial" panose="020B0604020202020204" pitchFamily="34" charset="0"/>
              <a:buNone/>
              <a:tabLst/>
              <a:defRPr/>
            </a:pPr>
            <a:r>
              <a:rPr lang="en-US" b="0" dirty="0">
                <a:solidFill>
                  <a:schemeClr val="tx1"/>
                </a:solidFill>
                <a:ea typeface="Lora"/>
                <a:sym typeface="Lora"/>
              </a:rPr>
              <a:t>Note regarding records being stored convenient location</a:t>
            </a:r>
            <a:r>
              <a:rPr lang="en-US" dirty="0">
                <a:solidFill>
                  <a:schemeClr val="tx1"/>
                </a:solidFill>
                <a:ea typeface="Lora"/>
                <a:sym typeface="Lora"/>
              </a:rPr>
              <a:t>: Each of your health care provider might store your health records in their own system. For example, your family doctor and cardiologist each have their own records.</a:t>
            </a:r>
            <a:br>
              <a:rPr lang="en-US" dirty="0">
                <a:solidFill>
                  <a:schemeClr val="tx1"/>
                </a:solidFill>
                <a:ea typeface="Lora"/>
                <a:sym typeface="Lora"/>
              </a:rPr>
            </a:br>
            <a:r>
              <a:rPr lang="en-US" b="1" dirty="0">
                <a:solidFill>
                  <a:schemeClr val="tx1"/>
                </a:solidFill>
                <a:ea typeface="Lora"/>
                <a:sym typeface="Lora"/>
              </a:rPr>
              <a:t>Pictures to cue speaker: </a:t>
            </a:r>
            <a:r>
              <a:rPr lang="en-US" dirty="0">
                <a:solidFill>
                  <a:schemeClr val="tx1"/>
                </a:solidFill>
                <a:ea typeface="Lora"/>
                <a:sym typeface="Lora"/>
              </a:rPr>
              <a:t>Traditionally</a:t>
            </a:r>
            <a:r>
              <a:rPr lang="en-US" sz="1100" dirty="0">
                <a:solidFill>
                  <a:schemeClr val="tx1"/>
                </a:solidFill>
                <a:ea typeface="Lora"/>
                <a:sym typeface="Lora"/>
              </a:rPr>
              <a:t>, your health records are stored as physical files at your health care provider’s office for them to access while providing care. The manner of storing data this way makes it challenging to keep track of your records, especially if you switch providers, or access alternative points of care.</a:t>
            </a:r>
            <a:r>
              <a:rPr lang="en-US" dirty="0">
                <a:solidFill>
                  <a:schemeClr val="tx1"/>
                </a:solidFill>
                <a:ea typeface="Lora"/>
                <a:sym typeface="Lora"/>
              </a:rPr>
              <a:t> </a:t>
            </a:r>
            <a:endParaRPr lang="en-US" dirty="0"/>
          </a:p>
          <a:p>
            <a:pPr marL="57214" indent="0">
              <a:buClr>
                <a:schemeClr val="dk2"/>
              </a:buClr>
              <a:buSzPct val="110000"/>
              <a:buFont typeface="Arial" panose="020B0604020202020204" pitchFamily="34" charset="0"/>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54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2FCD4A7-CCAD-4C4F-AEA0-790238F2C2E9}"/>
              </a:ext>
            </a:extLst>
          </p:cNvPr>
          <p:cNvSpPr>
            <a:spLocks noGrp="1"/>
          </p:cNvSpPr>
          <p:nvPr>
            <p:ph type="body" idx="1"/>
          </p:nvPr>
        </p:nvSpPr>
        <p:spPr/>
        <p:txBody>
          <a:bodyPr/>
          <a:lstStyle/>
          <a:p>
            <a:pPr marL="457200" indent="-298450"/>
            <a:r>
              <a:rPr lang="en-US" sz="1100" b="1" i="0" u="none" strike="noStrike" cap="none" dirty="0">
                <a:solidFill>
                  <a:schemeClr val="tx1"/>
                </a:solidFill>
                <a:latin typeface="Arial"/>
                <a:ea typeface="Lora"/>
                <a:cs typeface="Lora"/>
                <a:sym typeface="Lora"/>
              </a:rPr>
              <a:t>Used by care providers</a:t>
            </a:r>
            <a:r>
              <a:rPr lang="en-US" sz="1100" b="0" i="0" u="none" strike="noStrike" cap="none" dirty="0">
                <a:solidFill>
                  <a:schemeClr val="tx1"/>
                </a:solidFill>
                <a:latin typeface="Arial"/>
                <a:ea typeface="Lora"/>
                <a:cs typeface="Lora"/>
                <a:sym typeface="Lora"/>
              </a:rPr>
              <a:t>: speaker to elaborate</a:t>
            </a:r>
          </a:p>
          <a:p>
            <a:pPr marL="457200" indent="-298450"/>
            <a:r>
              <a:rPr lang="en-US" sz="1100" b="1" i="0" u="none" strike="noStrike" cap="none" dirty="0">
                <a:solidFill>
                  <a:schemeClr val="tx1"/>
                </a:solidFill>
                <a:latin typeface="Arial"/>
                <a:sym typeface="Lora"/>
              </a:rPr>
              <a:t>Used by patients/caregivers</a:t>
            </a:r>
            <a:r>
              <a:rPr lang="en-US" sz="1100" b="0" i="0" u="none" strike="noStrike" cap="none" dirty="0">
                <a:solidFill>
                  <a:schemeClr val="tx1"/>
                </a:solidFill>
                <a:latin typeface="Arial"/>
                <a:sym typeface="Lora"/>
              </a:rPr>
              <a:t>: </a:t>
            </a:r>
            <a:r>
              <a:rPr lang="en-US" sz="1100" dirty="0">
                <a:solidFill>
                  <a:schemeClr val="tx1"/>
                </a:solidFill>
                <a:ea typeface="Lora"/>
                <a:cs typeface="Lora"/>
                <a:sym typeface="Lora"/>
              </a:rPr>
              <a:t>Have you ever gone online to check your lab report? If you have, you are already using health data platforms. Depending on which health data platform you use, you can assess a range of information, like your test results, immunization records, prescription </a:t>
            </a:r>
            <a:r>
              <a:rPr lang="en-US" sz="1100" dirty="0" err="1">
                <a:solidFill>
                  <a:schemeClr val="tx1"/>
                </a:solidFill>
                <a:ea typeface="Lora"/>
                <a:cs typeface="Lora"/>
                <a:sym typeface="Lora"/>
              </a:rPr>
              <a:t>etc</a:t>
            </a:r>
            <a:r>
              <a:rPr lang="en-US" sz="1100" dirty="0">
                <a:solidFill>
                  <a:schemeClr val="tx1"/>
                </a:solidFill>
                <a:ea typeface="Lora"/>
                <a:cs typeface="Lora"/>
                <a:sym typeface="Lora"/>
              </a:rPr>
              <a:t> </a:t>
            </a:r>
            <a:endParaRPr lang="en-US" dirty="0"/>
          </a:p>
          <a:p>
            <a:pPr marL="158750" indent="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35.svg"/><Relationship Id="rId5" Type="http://schemas.openxmlformats.org/officeDocument/2006/relationships/image" Target="../media/image40.pn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33.svg"/><Relationship Id="rId14" Type="http://schemas.openxmlformats.org/officeDocument/2006/relationships/image" Target="../media/image43.jpe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34.png"/><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5.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5.svg"/><Relationship Id="rId4" Type="http://schemas.openxmlformats.org/officeDocument/2006/relationships/image" Target="../media/image46.sv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8.png"/><Relationship Id="rId7" Type="http://schemas.openxmlformats.org/officeDocument/2006/relationships/image" Target="../media/image33.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3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hyperlink" Target="https://www.healthgateway.gov.bc.ca/"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id.gov.bc.ca/account/setup-instruction"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hyperlink" Target="https://www2.gov.bc.ca/gov/content/health/managing-your-health/health-gateway/guide"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288000" cy="1892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Google Shape;94;p13">
            <a:extLst>
              <a:ext uri="{FF2B5EF4-FFF2-40B4-BE49-F238E27FC236}">
                <a16:creationId xmlns:a16="http://schemas.microsoft.com/office/drawing/2014/main" id="{53A6D229-DF87-6542-BA31-C6B76D34E0BD}"/>
              </a:ext>
            </a:extLst>
          </p:cNvPr>
          <p:cNvSpPr txBox="1"/>
          <p:nvPr/>
        </p:nvSpPr>
        <p:spPr>
          <a:xfrm>
            <a:off x="1416245" y="1999696"/>
            <a:ext cx="13612187" cy="2555713"/>
          </a:xfrm>
          <a:prstGeom prst="rect">
            <a:avLst/>
          </a:prstGeom>
          <a:noFill/>
          <a:ln>
            <a:noFill/>
          </a:ln>
        </p:spPr>
        <p:txBody>
          <a:bodyPr spcFirstLastPara="1" wrap="square" lIns="0" tIns="0" rIns="0" bIns="0" anchor="t" anchorCtr="0">
            <a:noAutofit/>
          </a:bodyPr>
          <a:lstStyle/>
          <a:p>
            <a:pPr lvl="0">
              <a:lnSpc>
                <a:spcPct val="103002"/>
              </a:lnSpc>
            </a:pPr>
            <a:r>
              <a:rPr lang="zh-TW" altLang="en-US" sz="8000" b="1" dirty="0">
                <a:solidFill>
                  <a:schemeClr val="bg1"/>
                </a:solidFill>
                <a:latin typeface="DFKai-SB" panose="03000509000000000000" pitchFamily="65" charset="-120"/>
                <a:ea typeface="DFKai-SB" panose="03000509000000000000" pitchFamily="65" charset="-120"/>
                <a:cs typeface="Lora"/>
                <a:sym typeface="Lora"/>
              </a:rPr>
              <a:t>如何上網查看個人健康記錄</a:t>
            </a:r>
            <a:endParaRPr lang="en-US" sz="8000" b="1" dirty="0">
              <a:solidFill>
                <a:schemeClr val="bg1"/>
              </a:solidFill>
              <a:latin typeface="DFKai-SB" panose="03000509000000000000" pitchFamily="65" charset="-120"/>
              <a:ea typeface="DFKai-SB" panose="03000509000000000000" pitchFamily="65" charset="-120"/>
              <a:cs typeface="Lora"/>
              <a:sym typeface="Lora"/>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1416245" y="5059840"/>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dirty="0">
                <a:latin typeface="Arial" panose="020B0604020202020204" pitchFamily="34" charset="0"/>
                <a:cs typeface="Arial" panose="020B0604020202020204" pitchFamily="34" charset="0"/>
              </a:rPr>
              <a:t>iCON Digital Health Literacy, 2023</a:t>
            </a:r>
            <a:endParaRPr sz="4000" b="1" dirty="0">
              <a:solidFill>
                <a:schemeClr val="tx1"/>
              </a:solidFill>
              <a:latin typeface="+mj-lt"/>
            </a:endParaRP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lvl="0">
              <a:lnSpc>
                <a:spcPct val="140011"/>
              </a:lnSpc>
            </a:pPr>
            <a:r>
              <a:rPr lang="zh-TW" altLang="en-US" sz="7200" b="1" dirty="0">
                <a:solidFill>
                  <a:schemeClr val="bg1"/>
                </a:solidFill>
                <a:latin typeface="DFKai-SB" panose="03000509000000000000" pitchFamily="49" charset="-120"/>
                <a:ea typeface="DFKai-SB" panose="03000509000000000000" pitchFamily="49" charset="-120"/>
                <a:cs typeface="Lora"/>
                <a:sym typeface="Lora"/>
              </a:rPr>
              <a:t>如何上網查看個人健康記錄</a:t>
            </a:r>
            <a:r>
              <a:rPr lang="en-US" altLang="zh-TW" sz="7200" b="1" dirty="0">
                <a:solidFill>
                  <a:schemeClr val="bg1"/>
                </a:solidFill>
                <a:latin typeface="DFKai-SB" panose="03000509000000000000" pitchFamily="49" charset="-120"/>
                <a:ea typeface="DFKai-SB" panose="03000509000000000000" pitchFamily="49" charset="-120"/>
                <a:cs typeface="Lora"/>
                <a:sym typeface="Lora"/>
              </a:rPr>
              <a:t>?</a:t>
            </a:r>
            <a:endParaRPr lang="zh-TW" altLang="en-US" sz="7200" b="1" dirty="0">
              <a:solidFill>
                <a:schemeClr val="bg1"/>
              </a:solidFill>
              <a:latin typeface="DFKai-SB" panose="03000509000000000000" pitchFamily="49" charset="-120"/>
              <a:ea typeface="DFKai-SB" panose="03000509000000000000" pitchFamily="49" charset="-120"/>
              <a:cs typeface="Lora"/>
              <a:sym typeface="Lora"/>
            </a:endParaRPr>
          </a:p>
        </p:txBody>
      </p:sp>
      <p:pic>
        <p:nvPicPr>
          <p:cNvPr id="2" name="Picture 1">
            <a:extLst>
              <a:ext uri="{FF2B5EF4-FFF2-40B4-BE49-F238E27FC236}">
                <a16:creationId xmlns:a16="http://schemas.microsoft.com/office/drawing/2014/main" id="{CA3EAD94-9EDD-4DDC-858B-625DA24A8BF3}"/>
              </a:ext>
            </a:extLst>
          </p:cNvPr>
          <p:cNvPicPr>
            <a:picLocks noChangeAspect="1"/>
          </p:cNvPicPr>
          <p:nvPr/>
        </p:nvPicPr>
        <p:blipFill>
          <a:blip r:embed="rId3"/>
          <a:stretch>
            <a:fillRect/>
          </a:stretch>
        </p:blipFill>
        <p:spPr>
          <a:xfrm>
            <a:off x="9320022" y="4350448"/>
            <a:ext cx="5829300" cy="5133975"/>
          </a:xfrm>
          <a:prstGeom prst="rect">
            <a:avLst/>
          </a:prstGeom>
        </p:spPr>
      </p:pic>
    </p:spTree>
    <p:extLst>
      <p:ext uri="{BB962C8B-B14F-4D97-AF65-F5344CB8AC3E}">
        <p14:creationId xmlns:p14="http://schemas.microsoft.com/office/powerpoint/2010/main" val="1063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F1E345B7-AC05-41DE-A28C-521F03191F21}"/>
              </a:ext>
            </a:extLst>
          </p:cNvPr>
          <p:cNvPicPr>
            <a:picLocks noChangeAspect="1"/>
          </p:cNvPicPr>
          <p:nvPr/>
        </p:nvPicPr>
        <p:blipFill rotWithShape="1">
          <a:blip r:embed="rId3"/>
          <a:srcRect l="44666" t="46230" r="11725" b="6076"/>
          <a:stretch/>
        </p:blipFill>
        <p:spPr>
          <a:xfrm>
            <a:off x="14699574" y="5907024"/>
            <a:ext cx="2893484" cy="2435522"/>
          </a:xfrm>
          <a:prstGeom prst="rect">
            <a:avLst/>
          </a:prstGeom>
        </p:spPr>
      </p:pic>
      <p:sp>
        <p:nvSpPr>
          <p:cNvPr id="166" name="Google Shape;166;p19"/>
          <p:cNvSpPr txBox="1"/>
          <p:nvPr/>
        </p:nvSpPr>
        <p:spPr>
          <a:xfrm>
            <a:off x="1182749" y="974639"/>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如何上網查看個人健康記錄</a:t>
            </a:r>
            <a:r>
              <a:rPr lang="en-US" altLang="zh-TW" sz="7200" dirty="0">
                <a:solidFill>
                  <a:srgbClr val="034092"/>
                </a:solidFill>
                <a:latin typeface="DFKai-SB" panose="03000509000000000000" pitchFamily="49" charset="-120"/>
                <a:ea typeface="DFKai-SB" panose="03000509000000000000" pitchFamily="49" charset="-120"/>
                <a:cs typeface="Lora"/>
                <a:sym typeface="Lora"/>
              </a:rPr>
              <a:t>?</a:t>
            </a:r>
          </a:p>
        </p:txBody>
      </p:sp>
      <p:sp>
        <p:nvSpPr>
          <p:cNvPr id="174" name="Google Shape;174;p19"/>
          <p:cNvSpPr txBox="1"/>
          <p:nvPr/>
        </p:nvSpPr>
        <p:spPr>
          <a:xfrm>
            <a:off x="1182750" y="2807860"/>
            <a:ext cx="13029640" cy="6198328"/>
          </a:xfrm>
          <a:prstGeom prst="rect">
            <a:avLst/>
          </a:prstGeom>
          <a:noFill/>
          <a:ln>
            <a:noFill/>
          </a:ln>
        </p:spPr>
        <p:txBody>
          <a:bodyPr spcFirstLastPara="1" wrap="square" lIns="0" tIns="0" rIns="0" bIns="0" anchor="t" anchorCtr="0">
            <a:noAutofit/>
          </a:bodyPr>
          <a:lstStyle/>
          <a:p>
            <a:pPr marL="57214">
              <a:lnSpc>
                <a:spcPct val="120000"/>
              </a:lnSpc>
              <a:spcAft>
                <a:spcPts val="2400"/>
              </a:spcAft>
              <a:buClr>
                <a:schemeClr val="dk2"/>
              </a:buClr>
              <a:buSzPct val="110000"/>
            </a:pPr>
            <a:r>
              <a:rPr lang="zh-CN" altLang="en-US" sz="4000" dirty="0">
                <a:solidFill>
                  <a:schemeClr val="tx1"/>
                </a:solidFill>
                <a:latin typeface="DFKai-SB" panose="03000509000000000000" pitchFamily="49" charset="-120"/>
                <a:ea typeface="DFKai-SB" panose="03000509000000000000" pitchFamily="49" charset="-120"/>
                <a:cs typeface="Lora"/>
                <a:sym typeface="Lora"/>
              </a:rPr>
              <a:t>您能</a:t>
            </a:r>
            <a:r>
              <a:rPr lang="zh-TW" altLang="en-US" sz="4000" dirty="0">
                <a:solidFill>
                  <a:schemeClr val="tx1"/>
                </a:solidFill>
                <a:latin typeface="DFKai-SB" panose="03000509000000000000" pitchFamily="49" charset="-120"/>
                <a:ea typeface="DFKai-SB" panose="03000509000000000000" pitchFamily="49" charset="-120"/>
                <a:cs typeface="Lora"/>
                <a:sym typeface="Lora"/>
              </a:rPr>
              <a:t>使用一系列的網上</a:t>
            </a:r>
            <a:r>
              <a:rPr lang="zh-TW" altLang="en-US" sz="4000" b="1" dirty="0">
                <a:solidFill>
                  <a:schemeClr val="tx1"/>
                </a:solidFill>
                <a:latin typeface="DFKai-SB" panose="03000509000000000000" pitchFamily="49" charset="-120"/>
                <a:ea typeface="DFKai-SB" panose="03000509000000000000" pitchFamily="49" charset="-120"/>
                <a:cs typeface="Lora"/>
                <a:sym typeface="Lora"/>
              </a:rPr>
              <a:t>健康資訊平台</a:t>
            </a:r>
            <a:r>
              <a:rPr lang="zh-TW" altLang="en-US" sz="4000" dirty="0">
                <a:solidFill>
                  <a:schemeClr val="tx1"/>
                </a:solidFill>
                <a:latin typeface="DFKai-SB" panose="03000509000000000000" pitchFamily="49" charset="-120"/>
                <a:ea typeface="DFKai-SB" panose="03000509000000000000" pitchFamily="49" charset="-120"/>
                <a:cs typeface="Lora"/>
                <a:sym typeface="Lora"/>
              </a:rPr>
              <a:t>和</a:t>
            </a:r>
            <a:r>
              <a:rPr lang="zh-TW" altLang="en-US" sz="4000" b="1" dirty="0">
                <a:solidFill>
                  <a:schemeClr val="tx1"/>
                </a:solidFill>
                <a:latin typeface="DFKai-SB" panose="03000509000000000000" pitchFamily="49" charset="-120"/>
                <a:ea typeface="DFKai-SB" panose="03000509000000000000" pitchFamily="49" charset="-120"/>
                <a:cs typeface="Lora"/>
                <a:sym typeface="Lora"/>
              </a:rPr>
              <a:t>健康資訊工具</a:t>
            </a:r>
            <a:r>
              <a:rPr lang="zh-TW" altLang="en-US" sz="4000" dirty="0">
                <a:solidFill>
                  <a:schemeClr val="tx1"/>
                </a:solidFill>
                <a:latin typeface="DFKai-SB" panose="03000509000000000000" pitchFamily="49" charset="-120"/>
                <a:ea typeface="DFKai-SB" panose="03000509000000000000" pitchFamily="49" charset="-120"/>
                <a:cs typeface="Lora"/>
                <a:sym typeface="Lora"/>
              </a:rPr>
              <a:t>來查看您的個人健康資訊</a:t>
            </a:r>
            <a:r>
              <a:rPr lang="zh-TW" altLang="en-US" sz="4000" dirty="0">
                <a:latin typeface="DFKai-SB" panose="03000509000000000000" pitchFamily="49" charset="-120"/>
                <a:ea typeface="DFKai-SB" panose="03000509000000000000" pitchFamily="49" charset="-120"/>
                <a:cs typeface="Lora"/>
                <a:sym typeface="Lora"/>
              </a:rPr>
              <a:t>。</a:t>
            </a:r>
            <a:r>
              <a:rPr lang="zh-TW" altLang="en-US" sz="4000" dirty="0">
                <a:solidFill>
                  <a:schemeClr val="tx1"/>
                </a:solidFill>
                <a:latin typeface="DFKai-SB" panose="03000509000000000000" pitchFamily="49" charset="-120"/>
                <a:ea typeface="DFKai-SB" panose="03000509000000000000" pitchFamily="49" charset="-120"/>
                <a:cs typeface="Lora"/>
                <a:sym typeface="Lora"/>
              </a:rPr>
              <a:t>這些平台和工具能儲存和整理您的個人健康資訊</a:t>
            </a:r>
            <a:r>
              <a:rPr lang="zh-TW" altLang="en-US" sz="4000" dirty="0">
                <a:latin typeface="DFKai-SB" panose="03000509000000000000" pitchFamily="49" charset="-120"/>
                <a:ea typeface="DFKai-SB" panose="03000509000000000000" pitchFamily="49" charset="-120"/>
                <a:cs typeface="Lora"/>
                <a:sym typeface="Lora"/>
              </a:rPr>
              <a:t>。</a:t>
            </a:r>
            <a:endParaRPr lang="en-US" altLang="zh-TW" sz="4000" dirty="0">
              <a:solidFill>
                <a:schemeClr val="tx1"/>
              </a:solidFill>
              <a:latin typeface="DFKai-SB" panose="03000509000000000000" pitchFamily="49" charset="-120"/>
              <a:ea typeface="DFKai-SB" panose="03000509000000000000" pitchFamily="49" charset="-120"/>
              <a:cs typeface="Lora"/>
              <a:sym typeface="Lora"/>
            </a:endParaRPr>
          </a:p>
          <a:p>
            <a:pPr marL="57214" lvl="0">
              <a:buClr>
                <a:schemeClr val="dk2"/>
              </a:buClr>
              <a:buSzPct val="110000"/>
            </a:pPr>
            <a:endParaRPr lang="en-US" sz="4000" dirty="0">
              <a:solidFill>
                <a:schemeClr val="tx1"/>
              </a:solidFill>
              <a:latin typeface="+mj-lt"/>
              <a:ea typeface="Lora"/>
              <a:cs typeface="Lora"/>
              <a:sym typeface="Lora"/>
            </a:endParaRPr>
          </a:p>
          <a:p>
            <a:pPr marL="628714" lvl="1" indent="-571500">
              <a:buClr>
                <a:schemeClr val="dk2"/>
              </a:buClr>
              <a:buSzPct val="110000"/>
              <a:buFont typeface="Arial" panose="020B0604020202020204" pitchFamily="34" charset="0"/>
              <a:buChar char="•"/>
            </a:pPr>
            <a:r>
              <a:rPr lang="zh-TW" altLang="en-US" sz="4000" b="1" dirty="0">
                <a:solidFill>
                  <a:schemeClr val="tx1"/>
                </a:solidFill>
                <a:latin typeface="DFKai-SB" panose="03000509000000000000" pitchFamily="49" charset="-120"/>
                <a:ea typeface="DFKai-SB" panose="03000509000000000000" pitchFamily="49" charset="-120"/>
                <a:cs typeface="Lora"/>
                <a:sym typeface="Lora"/>
              </a:rPr>
              <a:t>健康資訊</a:t>
            </a:r>
            <a:r>
              <a:rPr lang="zh-CN" altLang="en-US" sz="4000" b="1" dirty="0">
                <a:latin typeface="DFKai-SB" panose="03000509000000000000" pitchFamily="49" charset="-120"/>
                <a:ea typeface="DFKai-SB" panose="03000509000000000000" pitchFamily="49" charset="-120"/>
              </a:rPr>
              <a:t>平台</a:t>
            </a:r>
            <a:r>
              <a:rPr lang="zh-CN" altLang="en-US" sz="4000" dirty="0">
                <a:latin typeface="DFKai-SB" panose="03000509000000000000" pitchFamily="49" charset="-120"/>
                <a:ea typeface="DFKai-SB" panose="03000509000000000000" pitchFamily="49" charset="-120"/>
              </a:rPr>
              <a:t>是</a:t>
            </a:r>
            <a:r>
              <a:rPr lang="zh-TW" altLang="en-US" sz="4000" dirty="0">
                <a:solidFill>
                  <a:schemeClr val="tx1"/>
                </a:solidFill>
                <a:latin typeface="DFKai-SB" panose="03000509000000000000" pitchFamily="49" charset="-120"/>
                <a:ea typeface="DFKai-SB" panose="03000509000000000000" pitchFamily="49" charset="-120"/>
                <a:cs typeface="Lora"/>
                <a:sym typeface="Lora"/>
              </a:rPr>
              <a:t>由值得信賴的健康機構提供，用於瀏覽網上個人健康資訊，例如測試結果和病歷</a:t>
            </a:r>
            <a:r>
              <a:rPr lang="zh-TW" altLang="en-US" sz="4000" dirty="0">
                <a:latin typeface="DFKai-SB" panose="03000509000000000000" pitchFamily="49" charset="-120"/>
                <a:ea typeface="DFKai-SB" panose="03000509000000000000" pitchFamily="49" charset="-120"/>
                <a:cs typeface="Lora"/>
                <a:sym typeface="Lora"/>
              </a:rPr>
              <a:t>。</a:t>
            </a:r>
            <a:br>
              <a:rPr lang="en-US" sz="4000" dirty="0">
                <a:solidFill>
                  <a:schemeClr val="tx1"/>
                </a:solidFill>
                <a:latin typeface="+mj-lt"/>
                <a:ea typeface="Lora"/>
                <a:cs typeface="Lora"/>
                <a:sym typeface="Lora"/>
              </a:rPr>
            </a:br>
            <a:endParaRPr lang="en-US" sz="4000" dirty="0">
              <a:solidFill>
                <a:schemeClr val="tx1"/>
              </a:solidFill>
              <a:latin typeface="+mj-lt"/>
              <a:ea typeface="Lora"/>
              <a:cs typeface="Lora"/>
              <a:sym typeface="Lora"/>
            </a:endParaRPr>
          </a:p>
          <a:p>
            <a:pPr marL="628714" lvl="1" indent="-571500">
              <a:buClr>
                <a:schemeClr val="dk2"/>
              </a:buClr>
              <a:buSzPct val="110000"/>
              <a:buFont typeface="Arial" panose="020B0604020202020204" pitchFamily="34" charset="0"/>
              <a:buChar char="•"/>
            </a:pPr>
            <a:r>
              <a:rPr lang="zh-TW" altLang="en-US" sz="4000" b="1" dirty="0">
                <a:solidFill>
                  <a:schemeClr val="tx1"/>
                </a:solidFill>
                <a:latin typeface="DFKai-SB" panose="03000509000000000000" pitchFamily="49" charset="-120"/>
                <a:ea typeface="DFKai-SB" panose="03000509000000000000" pitchFamily="49" charset="-120"/>
                <a:cs typeface="Lora"/>
                <a:sym typeface="Lora"/>
              </a:rPr>
              <a:t>健康資訊工具</a:t>
            </a:r>
            <a:r>
              <a:rPr lang="zh-TW" altLang="en-US" sz="4000" dirty="0">
                <a:solidFill>
                  <a:schemeClr val="tx1"/>
                </a:solidFill>
                <a:latin typeface="DFKai-SB" panose="03000509000000000000" pitchFamily="49" charset="-120"/>
                <a:ea typeface="DFKai-SB" panose="03000509000000000000" pitchFamily="49" charset="-120"/>
                <a:cs typeface="Lora"/>
                <a:sym typeface="Lora"/>
              </a:rPr>
              <a:t>讓您能在自己的電子設備上輸入及管理您的個人健康資訊</a:t>
            </a:r>
            <a:r>
              <a:rPr lang="zh-TW" altLang="en-US" sz="4000" dirty="0">
                <a:latin typeface="DFKai-SB" panose="03000509000000000000" pitchFamily="49" charset="-120"/>
                <a:ea typeface="DFKai-SB" panose="03000509000000000000" pitchFamily="49" charset="-120"/>
                <a:cs typeface="Lora"/>
                <a:sym typeface="Lora"/>
              </a:rPr>
              <a:t>。</a:t>
            </a:r>
            <a:endParaRPr lang="en-US" sz="4000" dirty="0">
              <a:solidFill>
                <a:schemeClr val="tx1"/>
              </a:solidFill>
              <a:latin typeface="+mj-lt"/>
              <a:ea typeface="Lora"/>
              <a:cs typeface="Lora"/>
              <a:sym typeface="Lora"/>
            </a:endParaRPr>
          </a:p>
          <a:p>
            <a:pPr marL="57214" lvl="0">
              <a:buClr>
                <a:schemeClr val="dk2"/>
              </a:buClr>
              <a:buSzPct val="110000"/>
            </a:pPr>
            <a:br>
              <a:rPr lang="en-US" sz="4000" dirty="0">
                <a:solidFill>
                  <a:schemeClr val="tx1"/>
                </a:solidFill>
                <a:latin typeface="+mj-lt"/>
                <a:ea typeface="Lora"/>
                <a:cs typeface="Lora"/>
                <a:sym typeface="Lora"/>
              </a:rPr>
            </a:br>
            <a:endParaRPr lang="en-US" sz="4000" dirty="0">
              <a:solidFill>
                <a:schemeClr val="tx1"/>
              </a:solidFill>
              <a:latin typeface="+mj-lt"/>
              <a:ea typeface="Lora"/>
              <a:cs typeface="Lora"/>
              <a:sym typeface="Lora"/>
            </a:endParaRPr>
          </a:p>
        </p:txBody>
      </p:sp>
    </p:spTree>
    <p:extLst>
      <p:ext uri="{BB962C8B-B14F-4D97-AF65-F5344CB8AC3E}">
        <p14:creationId xmlns:p14="http://schemas.microsoft.com/office/powerpoint/2010/main" val="405978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上網查看您的個人健康資訊</a:t>
            </a:r>
          </a:p>
        </p:txBody>
      </p:sp>
      <p:sp>
        <p:nvSpPr>
          <p:cNvPr id="4" name="TextBox 3">
            <a:extLst>
              <a:ext uri="{FF2B5EF4-FFF2-40B4-BE49-F238E27FC236}">
                <a16:creationId xmlns:a16="http://schemas.microsoft.com/office/drawing/2014/main" id="{23ADC442-2A1C-4649-ABF7-FF8F0A3E83C0}"/>
              </a:ext>
            </a:extLst>
          </p:cNvPr>
          <p:cNvSpPr txBox="1"/>
          <p:nvPr/>
        </p:nvSpPr>
        <p:spPr>
          <a:xfrm>
            <a:off x="10201718" y="2967262"/>
            <a:ext cx="6236208" cy="646331"/>
          </a:xfrm>
          <a:prstGeom prst="rect">
            <a:avLst/>
          </a:prstGeom>
          <a:noFill/>
        </p:spPr>
        <p:txBody>
          <a:bodyPr wrap="square" rtlCol="0">
            <a:spAutoFit/>
          </a:bodyPr>
          <a:lstStyle/>
          <a:p>
            <a:pPr marL="57214" lvl="1" algn="ctr">
              <a:buClr>
                <a:schemeClr val="dk2"/>
              </a:buClr>
              <a:buSzPct val="110000"/>
            </a:pPr>
            <a:r>
              <a:rPr lang="zh-CN" altLang="en-US" sz="3600" b="1" dirty="0">
                <a:solidFill>
                  <a:schemeClr val="tx1"/>
                </a:solidFill>
                <a:latin typeface="DFKai-SB" panose="03000509000000000000" pitchFamily="49" charset="-120"/>
                <a:ea typeface="DFKai-SB" panose="03000509000000000000" pitchFamily="49" charset="-120"/>
                <a:cs typeface="Lora"/>
                <a:sym typeface="Lora"/>
              </a:rPr>
              <a:t>工具</a:t>
            </a:r>
            <a:endParaRPr lang="en-US" sz="3600" dirty="0">
              <a:solidFill>
                <a:schemeClr val="tx1"/>
              </a:solidFill>
              <a:ea typeface="Lora"/>
              <a:cs typeface="Lora"/>
              <a:sym typeface="Lora"/>
            </a:endParaRPr>
          </a:p>
        </p:txBody>
      </p:sp>
      <p:sp>
        <p:nvSpPr>
          <p:cNvPr id="5" name="TextBox 4">
            <a:extLst>
              <a:ext uri="{FF2B5EF4-FFF2-40B4-BE49-F238E27FC236}">
                <a16:creationId xmlns:a16="http://schemas.microsoft.com/office/drawing/2014/main" id="{BE0836C5-3871-4311-8C41-D44E60280C70}"/>
              </a:ext>
            </a:extLst>
          </p:cNvPr>
          <p:cNvSpPr txBox="1"/>
          <p:nvPr/>
        </p:nvSpPr>
        <p:spPr>
          <a:xfrm>
            <a:off x="706325" y="3036233"/>
            <a:ext cx="8098599" cy="646331"/>
          </a:xfrm>
          <a:prstGeom prst="rect">
            <a:avLst/>
          </a:prstGeom>
          <a:noFill/>
        </p:spPr>
        <p:txBody>
          <a:bodyPr wrap="square" rtlCol="0">
            <a:spAutoFit/>
          </a:bodyPr>
          <a:lstStyle/>
          <a:p>
            <a:pPr algn="ctr"/>
            <a:r>
              <a:rPr lang="zh-CN" altLang="en-US" sz="3600" b="1" dirty="0">
                <a:latin typeface="DFKai-SB" panose="03000509000000000000" pitchFamily="49" charset="-120"/>
                <a:ea typeface="DFKai-SB" panose="03000509000000000000" pitchFamily="49" charset="-120"/>
              </a:rPr>
              <a:t>平台</a:t>
            </a:r>
            <a:endParaRPr lang="en-US" sz="3600" b="1" dirty="0"/>
          </a:p>
        </p:txBody>
      </p:sp>
      <p:grpSp>
        <p:nvGrpSpPr>
          <p:cNvPr id="6" name="Group 5">
            <a:extLst>
              <a:ext uri="{FF2B5EF4-FFF2-40B4-BE49-F238E27FC236}">
                <a16:creationId xmlns:a16="http://schemas.microsoft.com/office/drawing/2014/main" id="{1DE814BF-F442-4720-9B9C-B2DB33AB98E4}"/>
              </a:ext>
            </a:extLst>
          </p:cNvPr>
          <p:cNvGrpSpPr/>
          <p:nvPr/>
        </p:nvGrpSpPr>
        <p:grpSpPr>
          <a:xfrm>
            <a:off x="1532183" y="4011695"/>
            <a:ext cx="6613832" cy="5043523"/>
            <a:chOff x="1532183" y="4011695"/>
            <a:chExt cx="6613832" cy="5043523"/>
          </a:xfrm>
        </p:grpSpPr>
        <p:pic>
          <p:nvPicPr>
            <p:cNvPr id="1038" name="Picture 14" descr="https://www2.gov.bc.ca/assets/gov/health/accessing-health-care/health-gateway/step_2_log_in_with_bc_services_card.png">
              <a:extLst>
                <a:ext uri="{FF2B5EF4-FFF2-40B4-BE49-F238E27FC236}">
                  <a16:creationId xmlns:a16="http://schemas.microsoft.com/office/drawing/2014/main" id="{C58191E8-E05A-429B-A1EB-E6E38D44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83" y="4011695"/>
              <a:ext cx="2671866" cy="5043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feLabs - Our enhanced digital health portal is here! Learn how you can  easily manage all this in one place, with one log-in here: lifelabs.com/ mycarecompass | Facebook">
              <a:extLst>
                <a:ext uri="{FF2B5EF4-FFF2-40B4-BE49-F238E27FC236}">
                  <a16:creationId xmlns:a16="http://schemas.microsoft.com/office/drawing/2014/main" id="{A619C4AE-8A6E-4B70-BAB2-0F90554CE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06" b="18469"/>
            <a:stretch/>
          </p:blipFill>
          <p:spPr bwMode="auto">
            <a:xfrm>
              <a:off x="5029200" y="4320525"/>
              <a:ext cx="3116815" cy="458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4766C8-3F86-4EDE-BCA5-AAC7EA452125}"/>
              </a:ext>
            </a:extLst>
          </p:cNvPr>
          <p:cNvGrpSpPr/>
          <p:nvPr/>
        </p:nvGrpSpPr>
        <p:grpSpPr>
          <a:xfrm>
            <a:off x="10201718" y="3880749"/>
            <a:ext cx="7300205" cy="5683306"/>
            <a:chOff x="10780999" y="3751479"/>
            <a:chExt cx="7300205" cy="5683306"/>
          </a:xfrm>
        </p:grpSpPr>
        <p:pic>
          <p:nvPicPr>
            <p:cNvPr id="1026" name="Picture 2" descr="Fitness tracker smart watch Fitness tracker smart watch illustration with heart rate monitor, flat cartoon vector style design. Modern stylish wearable device. smart watch stock illustrations">
              <a:extLst>
                <a:ext uri="{FF2B5EF4-FFF2-40B4-BE49-F238E27FC236}">
                  <a16:creationId xmlns:a16="http://schemas.microsoft.com/office/drawing/2014/main" id="{87473265-475B-4D20-BA00-A4D4254A7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89" t="10856" r="3262" b="9306"/>
            <a:stretch/>
          </p:blipFill>
          <p:spPr bwMode="auto">
            <a:xfrm>
              <a:off x="14067176" y="3751479"/>
              <a:ext cx="4014028"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a:extLst>
                <a:ext uri="{FF2B5EF4-FFF2-40B4-BE49-F238E27FC236}">
                  <a16:creationId xmlns:a16="http://schemas.microsoft.com/office/drawing/2014/main" id="{8B33A342-D95B-4436-BF5F-6BFB63D9CB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793" t="3175" r="27972" b="4156"/>
            <a:stretch/>
          </p:blipFill>
          <p:spPr bwMode="auto">
            <a:xfrm>
              <a:off x="10780999" y="3751479"/>
              <a:ext cx="1920240" cy="4022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6AB507-A742-4382-9943-A3AAC95AEDBF}"/>
                </a:ext>
              </a:extLst>
            </p:cNvPr>
            <p:cNvPicPr>
              <a:picLocks noChangeAspect="1"/>
            </p:cNvPicPr>
            <p:nvPr/>
          </p:nvPicPr>
          <p:blipFill rotWithShape="1">
            <a:blip r:embed="rId7"/>
            <a:srcRect l="18953" t="5298" r="20812" b="8182"/>
            <a:stretch/>
          </p:blipFill>
          <p:spPr>
            <a:xfrm>
              <a:off x="12908621" y="6544137"/>
              <a:ext cx="2012465" cy="2890648"/>
            </a:xfrm>
            <a:prstGeom prst="rect">
              <a:avLst/>
            </a:prstGeom>
          </p:spPr>
        </p:pic>
      </p:grpSp>
    </p:spTree>
    <p:extLst>
      <p:ext uri="{BB962C8B-B14F-4D97-AF65-F5344CB8AC3E}">
        <p14:creationId xmlns:p14="http://schemas.microsoft.com/office/powerpoint/2010/main" val="295930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上網查看您的個人健康資訊</a:t>
            </a:r>
          </a:p>
        </p:txBody>
      </p:sp>
      <p:sp>
        <p:nvSpPr>
          <p:cNvPr id="4" name="TextBox 3">
            <a:extLst>
              <a:ext uri="{FF2B5EF4-FFF2-40B4-BE49-F238E27FC236}">
                <a16:creationId xmlns:a16="http://schemas.microsoft.com/office/drawing/2014/main" id="{23ADC442-2A1C-4649-ABF7-FF8F0A3E83C0}"/>
              </a:ext>
            </a:extLst>
          </p:cNvPr>
          <p:cNvSpPr txBox="1"/>
          <p:nvPr/>
        </p:nvSpPr>
        <p:spPr>
          <a:xfrm>
            <a:off x="10201718" y="2967262"/>
            <a:ext cx="6236208" cy="646331"/>
          </a:xfrm>
          <a:prstGeom prst="rect">
            <a:avLst/>
          </a:prstGeom>
          <a:noFill/>
        </p:spPr>
        <p:txBody>
          <a:bodyPr wrap="square" rtlCol="0">
            <a:spAutoFit/>
          </a:bodyPr>
          <a:lstStyle/>
          <a:p>
            <a:pPr marL="57214" lvl="1" algn="ctr">
              <a:buClr>
                <a:schemeClr val="dk2"/>
              </a:buClr>
              <a:buSzPct val="110000"/>
            </a:pPr>
            <a:r>
              <a:rPr lang="zh-CN" altLang="en-US" sz="3600" b="1" dirty="0">
                <a:solidFill>
                  <a:schemeClr val="tx1"/>
                </a:solidFill>
                <a:latin typeface="DFKai-SB" panose="03000509000000000000" pitchFamily="49" charset="-120"/>
                <a:ea typeface="DFKai-SB" panose="03000509000000000000" pitchFamily="49" charset="-120"/>
                <a:cs typeface="Lora"/>
                <a:sym typeface="Lora"/>
              </a:rPr>
              <a:t>工具</a:t>
            </a:r>
            <a:endParaRPr lang="en-US" sz="3600" dirty="0">
              <a:solidFill>
                <a:schemeClr val="tx1"/>
              </a:solidFill>
              <a:ea typeface="Lora"/>
              <a:cs typeface="Lora"/>
              <a:sym typeface="Lora"/>
            </a:endParaRPr>
          </a:p>
        </p:txBody>
      </p:sp>
      <p:sp>
        <p:nvSpPr>
          <p:cNvPr id="5" name="TextBox 4">
            <a:extLst>
              <a:ext uri="{FF2B5EF4-FFF2-40B4-BE49-F238E27FC236}">
                <a16:creationId xmlns:a16="http://schemas.microsoft.com/office/drawing/2014/main" id="{BE0836C5-3871-4311-8C41-D44E60280C70}"/>
              </a:ext>
            </a:extLst>
          </p:cNvPr>
          <p:cNvSpPr txBox="1"/>
          <p:nvPr/>
        </p:nvSpPr>
        <p:spPr>
          <a:xfrm>
            <a:off x="706325" y="3036233"/>
            <a:ext cx="8098599" cy="646331"/>
          </a:xfrm>
          <a:prstGeom prst="rect">
            <a:avLst/>
          </a:prstGeom>
          <a:noFill/>
        </p:spPr>
        <p:txBody>
          <a:bodyPr wrap="square" rtlCol="0">
            <a:spAutoFit/>
          </a:bodyPr>
          <a:lstStyle/>
          <a:p>
            <a:pPr algn="ctr"/>
            <a:r>
              <a:rPr lang="zh-CN" altLang="en-US" sz="3600" b="1" dirty="0">
                <a:latin typeface="DFKai-SB" panose="03000509000000000000" pitchFamily="49" charset="-120"/>
                <a:ea typeface="DFKai-SB" panose="03000509000000000000" pitchFamily="49" charset="-120"/>
              </a:rPr>
              <a:t>平台</a:t>
            </a:r>
            <a:endParaRPr lang="en-US" sz="3600" b="1" dirty="0"/>
          </a:p>
        </p:txBody>
      </p:sp>
      <p:grpSp>
        <p:nvGrpSpPr>
          <p:cNvPr id="6" name="Group 5">
            <a:extLst>
              <a:ext uri="{FF2B5EF4-FFF2-40B4-BE49-F238E27FC236}">
                <a16:creationId xmlns:a16="http://schemas.microsoft.com/office/drawing/2014/main" id="{1DE814BF-F442-4720-9B9C-B2DB33AB98E4}"/>
              </a:ext>
            </a:extLst>
          </p:cNvPr>
          <p:cNvGrpSpPr/>
          <p:nvPr/>
        </p:nvGrpSpPr>
        <p:grpSpPr>
          <a:xfrm>
            <a:off x="1532183" y="4011695"/>
            <a:ext cx="6613832" cy="5043523"/>
            <a:chOff x="1532183" y="4011695"/>
            <a:chExt cx="6613832" cy="5043523"/>
          </a:xfrm>
        </p:grpSpPr>
        <p:pic>
          <p:nvPicPr>
            <p:cNvPr id="1038" name="Picture 14" descr="https://www2.gov.bc.ca/assets/gov/health/accessing-health-care/health-gateway/step_2_log_in_with_bc_services_card.png">
              <a:extLst>
                <a:ext uri="{FF2B5EF4-FFF2-40B4-BE49-F238E27FC236}">
                  <a16:creationId xmlns:a16="http://schemas.microsoft.com/office/drawing/2014/main" id="{C58191E8-E05A-429B-A1EB-E6E38D44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83" y="4011695"/>
              <a:ext cx="2671866" cy="5043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feLabs - Our enhanced digital health portal is here! Learn how you can  easily manage all this in one place, with one log-in here: lifelabs.com/ mycarecompass | Facebook">
              <a:extLst>
                <a:ext uri="{FF2B5EF4-FFF2-40B4-BE49-F238E27FC236}">
                  <a16:creationId xmlns:a16="http://schemas.microsoft.com/office/drawing/2014/main" id="{A619C4AE-8A6E-4B70-BAB2-0F90554CE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06" b="18469"/>
            <a:stretch/>
          </p:blipFill>
          <p:spPr bwMode="auto">
            <a:xfrm>
              <a:off x="5029200" y="4320525"/>
              <a:ext cx="3116815" cy="458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4766C8-3F86-4EDE-BCA5-AAC7EA452125}"/>
              </a:ext>
            </a:extLst>
          </p:cNvPr>
          <p:cNvGrpSpPr/>
          <p:nvPr/>
        </p:nvGrpSpPr>
        <p:grpSpPr>
          <a:xfrm>
            <a:off x="10201718" y="3880749"/>
            <a:ext cx="7300205" cy="5683306"/>
            <a:chOff x="10780999" y="3751479"/>
            <a:chExt cx="7300205" cy="5683306"/>
          </a:xfrm>
        </p:grpSpPr>
        <p:pic>
          <p:nvPicPr>
            <p:cNvPr id="1026" name="Picture 2" descr="Fitness tracker smart watch Fitness tracker smart watch illustration with heart rate monitor, flat cartoon vector style design. Modern stylish wearable device. smart watch stock illustrations">
              <a:extLst>
                <a:ext uri="{FF2B5EF4-FFF2-40B4-BE49-F238E27FC236}">
                  <a16:creationId xmlns:a16="http://schemas.microsoft.com/office/drawing/2014/main" id="{87473265-475B-4D20-BA00-A4D4254A7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89" t="10856" r="3262" b="9306"/>
            <a:stretch/>
          </p:blipFill>
          <p:spPr bwMode="auto">
            <a:xfrm>
              <a:off x="14067176" y="3751479"/>
              <a:ext cx="4014028"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a:extLst>
                <a:ext uri="{FF2B5EF4-FFF2-40B4-BE49-F238E27FC236}">
                  <a16:creationId xmlns:a16="http://schemas.microsoft.com/office/drawing/2014/main" id="{8B33A342-D95B-4436-BF5F-6BFB63D9CB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793" t="3175" r="27972" b="4156"/>
            <a:stretch/>
          </p:blipFill>
          <p:spPr bwMode="auto">
            <a:xfrm>
              <a:off x="10780999" y="3751479"/>
              <a:ext cx="1920240" cy="4022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6AB507-A742-4382-9943-A3AAC95AEDBF}"/>
                </a:ext>
              </a:extLst>
            </p:cNvPr>
            <p:cNvPicPr>
              <a:picLocks noChangeAspect="1"/>
            </p:cNvPicPr>
            <p:nvPr/>
          </p:nvPicPr>
          <p:blipFill rotWithShape="1">
            <a:blip r:embed="rId7"/>
            <a:srcRect l="18953" t="5298" r="20812" b="8182"/>
            <a:stretch/>
          </p:blipFill>
          <p:spPr>
            <a:xfrm>
              <a:off x="12908621" y="6544137"/>
              <a:ext cx="2012465" cy="2890648"/>
            </a:xfrm>
            <a:prstGeom prst="rect">
              <a:avLst/>
            </a:prstGeom>
          </p:spPr>
        </p:pic>
      </p:grpSp>
      <p:sp>
        <p:nvSpPr>
          <p:cNvPr id="12" name="Rectangle 11">
            <a:extLst>
              <a:ext uri="{FF2B5EF4-FFF2-40B4-BE49-F238E27FC236}">
                <a16:creationId xmlns:a16="http://schemas.microsoft.com/office/drawing/2014/main" id="{AF065BEC-5474-4D82-BBBD-0183DA00E3A3}"/>
              </a:ext>
            </a:extLst>
          </p:cNvPr>
          <p:cNvSpPr/>
          <p:nvPr/>
        </p:nvSpPr>
        <p:spPr>
          <a:xfrm>
            <a:off x="460743" y="2973012"/>
            <a:ext cx="8412480" cy="688890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0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6543945" cy="1069800"/>
          </a:xfrm>
          <a:prstGeom prst="rect">
            <a:avLst/>
          </a:prstGeom>
          <a:noFill/>
          <a:ln>
            <a:noFill/>
          </a:ln>
        </p:spPr>
        <p:txBody>
          <a:bodyPr spcFirstLastPara="1" wrap="square" lIns="0" tIns="0" rIns="0" bIns="0" anchor="t" anchorCtr="0">
            <a:noAutofit/>
          </a:bodyPr>
          <a:lstStyle/>
          <a:p>
            <a:pPr>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上網查看您的個人健康資訊的好處</a:t>
            </a:r>
          </a:p>
        </p:txBody>
      </p:sp>
      <p:sp>
        <p:nvSpPr>
          <p:cNvPr id="243" name="Google Shape;243;p22"/>
          <p:cNvSpPr txBox="1"/>
          <p:nvPr/>
        </p:nvSpPr>
        <p:spPr>
          <a:xfrm>
            <a:off x="849250" y="3849450"/>
            <a:ext cx="15171800" cy="4218267"/>
          </a:xfrm>
          <a:prstGeom prst="rect">
            <a:avLst/>
          </a:prstGeom>
          <a:noFill/>
          <a:ln>
            <a:noFill/>
          </a:ln>
        </p:spPr>
        <p:txBody>
          <a:bodyPr spcFirstLastPara="1" wrap="square" lIns="0" tIns="0" rIns="0" bIns="0" anchor="t" anchorCtr="0">
            <a:noAutofit/>
          </a:bodyPr>
          <a:lstStyle/>
          <a:p>
            <a:pPr marL="488950" lvl="0" indent="-457200">
              <a:lnSpc>
                <a:spcPct val="13997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輕鬆快捷</a:t>
            </a:r>
            <a:r>
              <a:rPr lang="zh-CN" altLang="en-US" sz="4400" dirty="0">
                <a:solidFill>
                  <a:schemeClr val="tx1"/>
                </a:solidFill>
                <a:latin typeface="DFKai-SB" panose="03000509000000000000" pitchFamily="49" charset="-120"/>
                <a:ea typeface="DFKai-SB" panose="03000509000000000000" pitchFamily="49" charset="-120"/>
                <a:cs typeface="Lora"/>
                <a:sym typeface="Lora"/>
              </a:rPr>
              <a:t>地</a:t>
            </a:r>
            <a:r>
              <a:rPr lang="zh-TW" altLang="en-US" sz="4400" dirty="0">
                <a:solidFill>
                  <a:schemeClr val="tx1"/>
                </a:solidFill>
                <a:latin typeface="DFKai-SB" panose="03000509000000000000" pitchFamily="49" charset="-120"/>
                <a:ea typeface="DFKai-SB" panose="03000509000000000000" pitchFamily="49" charset="-120"/>
                <a:cs typeface="Lora"/>
                <a:sym typeface="Lora"/>
              </a:rPr>
              <a:t>存取</a:t>
            </a:r>
            <a:r>
              <a:rPr lang="zh-CN" altLang="en-US" sz="4400" dirty="0">
                <a:solidFill>
                  <a:schemeClr val="tx1"/>
                </a:solidFill>
                <a:latin typeface="DFKai-SB" panose="03000509000000000000" pitchFamily="49" charset="-120"/>
                <a:ea typeface="DFKai-SB" panose="03000509000000000000" pitchFamily="49" charset="-120"/>
                <a:cs typeface="Lora"/>
                <a:sym typeface="Lora"/>
              </a:rPr>
              <a:t>您的</a:t>
            </a:r>
            <a:r>
              <a:rPr lang="zh-TW" altLang="en-US" sz="4400" dirty="0">
                <a:solidFill>
                  <a:schemeClr val="tx1"/>
                </a:solidFill>
                <a:latin typeface="DFKai-SB" panose="03000509000000000000" pitchFamily="49" charset="-120"/>
                <a:ea typeface="DFKai-SB" panose="03000509000000000000" pitchFamily="49" charset="-120"/>
                <a:cs typeface="Lora"/>
                <a:sym typeface="Lora"/>
              </a:rPr>
              <a:t>個人健康資訊</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488950" lvl="0" indent="-457200">
              <a:lnSpc>
                <a:spcPct val="13997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十分方便，因所有資訊都存在一個位置</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488950" lvl="0" indent="-457200">
              <a:lnSpc>
                <a:spcPct val="13997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由於</a:t>
            </a:r>
            <a:r>
              <a:rPr lang="zh-TW" altLang="en-CA" sz="4400" dirty="0">
                <a:solidFill>
                  <a:schemeClr val="tx1"/>
                </a:solidFill>
                <a:latin typeface="DFKai-SB" panose="03000509000000000000" pitchFamily="49" charset="-120"/>
                <a:ea typeface="DFKai-SB" panose="03000509000000000000" pitchFamily="49" charset="-120"/>
                <a:cs typeface="Lora"/>
                <a:sym typeface="Lora"/>
              </a:rPr>
              <a:t>容易</a:t>
            </a:r>
            <a:r>
              <a:rPr lang="zh-TW" altLang="en-US" sz="4400" dirty="0">
                <a:solidFill>
                  <a:schemeClr val="tx1"/>
                </a:solidFill>
                <a:latin typeface="DFKai-SB" panose="03000509000000000000" pitchFamily="49" charset="-120"/>
                <a:ea typeface="DFKai-SB" panose="03000509000000000000" pitchFamily="49" charset="-120"/>
                <a:cs typeface="Lora"/>
                <a:sym typeface="Lora"/>
              </a:rPr>
              <a:t>存取</a:t>
            </a:r>
            <a:r>
              <a:rPr lang="zh-CN" altLang="en-US" sz="4400" dirty="0">
                <a:solidFill>
                  <a:schemeClr val="tx1"/>
                </a:solidFill>
                <a:latin typeface="DFKai-SB" panose="03000509000000000000" pitchFamily="49" charset="-120"/>
                <a:ea typeface="DFKai-SB" panose="03000509000000000000" pitchFamily="49" charset="-120"/>
                <a:cs typeface="Lora"/>
                <a:sym typeface="Lora"/>
              </a:rPr>
              <a:t>更多您的</a:t>
            </a:r>
            <a:r>
              <a:rPr lang="zh-TW" altLang="en-US" sz="4400" dirty="0">
                <a:solidFill>
                  <a:schemeClr val="tx1"/>
                </a:solidFill>
                <a:latin typeface="DFKai-SB" panose="03000509000000000000" pitchFamily="49" charset="-120"/>
                <a:ea typeface="DFKai-SB" panose="03000509000000000000" pitchFamily="49" charset="-120"/>
                <a:cs typeface="Lora"/>
                <a:sym typeface="Lora"/>
              </a:rPr>
              <a:t>個人健康資訊 ，故有助您管理健康 </a:t>
            </a:r>
            <a:endParaRPr lang="en-US" altLang="zh-TW" sz="4400" dirty="0">
              <a:solidFill>
                <a:schemeClr val="tx1"/>
              </a:solidFill>
              <a:ea typeface="DFKai-SB" panose="03000509000000000000" pitchFamily="49" charset="-120"/>
              <a:cs typeface="Lora"/>
              <a:sym typeface="Lora"/>
            </a:endParaRPr>
          </a:p>
          <a:p>
            <a:pPr marL="488950" lvl="0" indent="-457200">
              <a:lnSpc>
                <a:spcPct val="13997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鼓勵患者參與管理健康的過程</a:t>
            </a:r>
            <a:endParaRPr lang="en-US" sz="4400" b="1" dirty="0">
              <a:latin typeface="Lora"/>
              <a:ea typeface="Lora"/>
              <a:cs typeface="Lora"/>
              <a:sym typeface="Lora"/>
            </a:endParaRPr>
          </a:p>
          <a:p>
            <a:pPr lvl="0"/>
            <a:endParaRPr lang="en-US" sz="3600" b="1" dirty="0">
              <a:latin typeface="Lora" panose="020B0604020202020204" charset="0"/>
            </a:endParaRPr>
          </a:p>
          <a:p>
            <a:pPr marL="31750">
              <a:lnSpc>
                <a:spcPct val="139970"/>
              </a:lnSpc>
              <a:buClr>
                <a:schemeClr val="dk2"/>
              </a:buClr>
              <a:buSzPts val="3100"/>
            </a:pPr>
            <a:endParaRPr lang="en-US" sz="3600" dirty="0">
              <a:solidFill>
                <a:schemeClr val="tx1"/>
              </a:solidFill>
              <a:latin typeface="Lora" panose="020B0604020202020204" charset="0"/>
            </a:endParaRPr>
          </a:p>
          <a:p>
            <a:pPr marL="457200" marR="0" lvl="0" indent="-425450" algn="l" rtl="0">
              <a:lnSpc>
                <a:spcPct val="139970"/>
              </a:lnSpc>
              <a:spcBef>
                <a:spcPts val="0"/>
              </a:spcBef>
              <a:spcAft>
                <a:spcPts val="0"/>
              </a:spcAft>
              <a:buClr>
                <a:schemeClr val="dk2"/>
              </a:buClr>
              <a:buSzPts val="3100"/>
              <a:buFont typeface="Lora"/>
              <a:buChar char="★"/>
            </a:pPr>
            <a:endParaRPr sz="36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2"/>
            <a:ext cx="16598809" cy="1169659"/>
          </a:xfrm>
          <a:prstGeom prst="rect">
            <a:avLst/>
          </a:prstGeom>
          <a:noFill/>
          <a:ln>
            <a:noFill/>
          </a:ln>
        </p:spPr>
        <p:txBody>
          <a:bodyPr spcFirstLastPara="1" wrap="square" lIns="0" tIns="0" rIns="0" bIns="0" anchor="t" anchorCtr="0">
            <a:noAutofit/>
          </a:bodyPr>
          <a:lstStyle/>
          <a:p>
            <a:pPr>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上網查看您的個人健康資訊的限制</a:t>
            </a:r>
          </a:p>
        </p:txBody>
      </p:sp>
      <p:sp>
        <p:nvSpPr>
          <p:cNvPr id="243" name="Google Shape;243;p22"/>
          <p:cNvSpPr txBox="1"/>
          <p:nvPr/>
        </p:nvSpPr>
        <p:spPr>
          <a:xfrm>
            <a:off x="1030823" y="3190884"/>
            <a:ext cx="16114177" cy="5821399"/>
          </a:xfrm>
          <a:prstGeom prst="rect">
            <a:avLst/>
          </a:prstGeom>
          <a:noFill/>
          <a:ln>
            <a:noFill/>
          </a:ln>
        </p:spPr>
        <p:txBody>
          <a:bodyPr spcFirstLastPara="1" wrap="square" lIns="0" tIns="0" rIns="0" bIns="0" anchor="t" anchorCtr="0">
            <a:noAutofit/>
          </a:bodyPr>
          <a:lstStyle/>
          <a:p>
            <a:pPr marL="488950" indent="-457200">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電子平台仍在擴展中，從而包含更多類型的健康資訊</a:t>
            </a:r>
            <a:r>
              <a:rPr lang="zh-TW" altLang="en-US" sz="4400" dirty="0">
                <a:solidFill>
                  <a:schemeClr val="tx1"/>
                </a:solidFill>
                <a:latin typeface="DFKai-SB" panose="03000509000000000000" pitchFamily="49" charset="-120"/>
                <a:ea typeface="DFKai-SB" panose="03000509000000000000" pitchFamily="49" charset="-120"/>
                <a:cs typeface="Lora"/>
                <a:sym typeface="Lora"/>
              </a:rPr>
              <a:t>。所以</a:t>
            </a:r>
            <a:r>
              <a:rPr lang="zh-TW" altLang="en-US" sz="4400" dirty="0">
                <a:latin typeface="DFKai-SB" panose="03000509000000000000" pitchFamily="49" charset="-120"/>
                <a:ea typeface="DFKai-SB" panose="03000509000000000000" pitchFamily="49" charset="-120"/>
                <a:cs typeface="Lora"/>
                <a:sym typeface="Lora"/>
              </a:rPr>
              <a:t>目前未必能夠找到所有健康資訊</a:t>
            </a:r>
            <a:r>
              <a:rPr lang="zh-CN" altLang="en-US" sz="4400" dirty="0">
                <a:solidFill>
                  <a:schemeClr val="tx1"/>
                </a:solidFill>
                <a:latin typeface="DFKai-SB" panose="03000509000000000000" pitchFamily="49" charset="-120"/>
                <a:ea typeface="DFKai-SB" panose="03000509000000000000" pitchFamily="49" charset="-120"/>
                <a:cs typeface="Lora"/>
                <a:sym typeface="Lora"/>
              </a:rPr>
              <a:t>。</a:t>
            </a:r>
            <a:endParaRPr lang="en-US" altLang="zh-CN" sz="4400" dirty="0">
              <a:solidFill>
                <a:schemeClr val="tx1"/>
              </a:solidFill>
              <a:latin typeface="DFKai-SB" panose="03000509000000000000" pitchFamily="49" charset="-120"/>
              <a:ea typeface="DFKai-SB" panose="03000509000000000000" pitchFamily="49" charset="-120"/>
              <a:cs typeface="Lora"/>
              <a:sym typeface="Lora"/>
            </a:endParaRPr>
          </a:p>
          <a:p>
            <a:pPr marL="488950" indent="-457200">
              <a:lnSpc>
                <a:spcPct val="12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隨著平台不斷更新，需要持續學習如何使用</a:t>
            </a:r>
            <a:r>
              <a:rPr lang="zh-CN" altLang="en-US" sz="4400" dirty="0">
                <a:solidFill>
                  <a:schemeClr val="tx1"/>
                </a:solidFill>
                <a:latin typeface="DFKai-SB" panose="03000509000000000000" pitchFamily="49" charset="-120"/>
                <a:ea typeface="DFKai-SB" panose="03000509000000000000" pitchFamily="49" charset="-120"/>
                <a:cs typeface="Lora"/>
                <a:sym typeface="Lora"/>
              </a:rPr>
              <a:t>。</a:t>
            </a:r>
            <a:endParaRPr lang="en-US" altLang="zh-CN" sz="4400" dirty="0">
              <a:solidFill>
                <a:schemeClr val="tx1"/>
              </a:solidFill>
              <a:latin typeface="DFKai-SB" panose="03000509000000000000" pitchFamily="49" charset="-120"/>
              <a:ea typeface="DFKai-SB" panose="03000509000000000000" pitchFamily="49" charset="-120"/>
              <a:cs typeface="Lora"/>
              <a:sym typeface="Lora"/>
            </a:endParaRPr>
          </a:p>
          <a:p>
            <a:pPr marL="488950" indent="-457200">
              <a:lnSpc>
                <a:spcPct val="120000"/>
              </a:lnSpc>
              <a:spcAft>
                <a:spcPts val="1200"/>
              </a:spcAft>
              <a:buClr>
                <a:schemeClr val="dk2"/>
              </a:buClr>
              <a:buSzPct val="110000"/>
              <a:buFont typeface="Arial" panose="020B0604020202020204" pitchFamily="34" charset="0"/>
              <a:buChar char="•"/>
            </a:pPr>
            <a:r>
              <a:rPr lang="zh-CN" altLang="en-US" sz="4400" dirty="0">
                <a:latin typeface="DFKai-SB" panose="03000509000000000000" pitchFamily="49" charset="-120"/>
                <a:ea typeface="DFKai-SB" panose="03000509000000000000" pitchFamily="49" charset="-120"/>
                <a:cs typeface="Lora"/>
                <a:sym typeface="Lora"/>
              </a:rPr>
              <a:t>當您在網上查看結果時，</a:t>
            </a:r>
            <a:r>
              <a:rPr lang="zh-TW" altLang="en-US" sz="4400" dirty="0">
                <a:latin typeface="DFKai-SB" panose="03000509000000000000" pitchFamily="49" charset="-120"/>
                <a:ea typeface="DFKai-SB" panose="03000509000000000000" pitchFamily="49" charset="-120"/>
                <a:cs typeface="Lora"/>
                <a:sym typeface="Lora"/>
              </a:rPr>
              <a:t>缺乏臨床指導和解釋（在與醫療保健提供者討論結果之前）</a:t>
            </a:r>
            <a:r>
              <a:rPr lang="zh-CN" altLang="en-US" sz="4400" dirty="0">
                <a:solidFill>
                  <a:schemeClr val="tx1"/>
                </a:solidFill>
                <a:latin typeface="DFKai-SB" panose="03000509000000000000" pitchFamily="49" charset="-120"/>
                <a:ea typeface="DFKai-SB" panose="03000509000000000000" pitchFamily="49" charset="-120"/>
                <a:cs typeface="Lora"/>
                <a:sym typeface="Lora"/>
              </a:rPr>
              <a:t>。</a:t>
            </a:r>
            <a:endParaRPr lang="en-CA" altLang="zh-CN" sz="4400" dirty="0">
              <a:solidFill>
                <a:schemeClr val="tx1"/>
              </a:solidFill>
              <a:latin typeface="DFKai-SB" panose="03000509000000000000" pitchFamily="49" charset="-120"/>
              <a:ea typeface="DFKai-SB" panose="03000509000000000000" pitchFamily="49" charset="-120"/>
              <a:cs typeface="Lora"/>
              <a:sym typeface="Lora"/>
            </a:endParaRPr>
          </a:p>
          <a:p>
            <a:pPr marL="488950" indent="-457200">
              <a:lnSpc>
                <a:spcPct val="12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與實體健康記錄相比，您需要採取不同的防護措施來保個人健康資訊</a:t>
            </a:r>
            <a:r>
              <a:rPr lang="zh-TW" altLang="en-US" sz="4400" dirty="0">
                <a:latin typeface="+mj-lt"/>
                <a:ea typeface="DFKai-SB" panose="03000509000000000000" pitchFamily="49" charset="-120"/>
                <a:cs typeface="Lora"/>
                <a:sym typeface="Lora"/>
              </a:rPr>
              <a:t> </a:t>
            </a:r>
            <a:r>
              <a:rPr lang="zh-CN" altLang="en-US" sz="4400" dirty="0">
                <a:solidFill>
                  <a:schemeClr val="tx1"/>
                </a:solidFill>
                <a:latin typeface="DFKai-SB" panose="03000509000000000000" pitchFamily="49" charset="-120"/>
                <a:ea typeface="DFKai-SB" panose="03000509000000000000" pitchFamily="49" charset="-120"/>
                <a:cs typeface="Lora"/>
                <a:sym typeface="Lora"/>
              </a:rPr>
              <a:t>。</a:t>
            </a:r>
            <a:endParaRPr lang="en-US" sz="4400" b="1" dirty="0">
              <a:latin typeface="Lora" panose="020B0604020202020204" charset="0"/>
            </a:endParaRPr>
          </a:p>
        </p:txBody>
      </p:sp>
    </p:spTree>
    <p:extLst>
      <p:ext uri="{BB962C8B-B14F-4D97-AF65-F5344CB8AC3E}">
        <p14:creationId xmlns:p14="http://schemas.microsoft.com/office/powerpoint/2010/main" val="107755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lvl="0">
              <a:lnSpc>
                <a:spcPct val="140011"/>
              </a:lnSpc>
            </a:pPr>
            <a:r>
              <a:rPr lang="zh-TW" altLang="en-US" sz="7200" b="1" dirty="0">
                <a:solidFill>
                  <a:schemeClr val="bg1"/>
                </a:solidFill>
                <a:latin typeface="DFKai-SB" panose="03000509000000000000" pitchFamily="49" charset="-120"/>
                <a:ea typeface="DFKai-SB" panose="03000509000000000000" pitchFamily="49" charset="-120"/>
                <a:cs typeface="Lora"/>
                <a:sym typeface="Lora"/>
              </a:rPr>
              <a:t>例子：上網查看您的檢測結果</a:t>
            </a:r>
          </a:p>
          <a:p>
            <a:pPr marL="0" marR="0" lvl="0" indent="0" algn="l" rtl="0">
              <a:lnSpc>
                <a:spcPct val="140011"/>
              </a:lnSpc>
              <a:spcBef>
                <a:spcPts val="0"/>
              </a:spcBef>
              <a:spcAft>
                <a:spcPts val="0"/>
              </a:spcAft>
              <a:buNone/>
            </a:pPr>
            <a:endParaRPr sz="7000" b="1" dirty="0">
              <a:solidFill>
                <a:schemeClr val="bg1"/>
              </a:solidFill>
              <a:latin typeface="+mj-lt"/>
            </a:endParaRPr>
          </a:p>
        </p:txBody>
      </p:sp>
      <p:sp>
        <p:nvSpPr>
          <p:cNvPr id="3" name="Rectangle 2">
            <a:extLst>
              <a:ext uri="{FF2B5EF4-FFF2-40B4-BE49-F238E27FC236}">
                <a16:creationId xmlns:a16="http://schemas.microsoft.com/office/drawing/2014/main" id="{8B851122-BC46-4B18-B206-FF346313BA5A}"/>
              </a:ext>
            </a:extLst>
          </p:cNvPr>
          <p:cNvSpPr/>
          <p:nvPr/>
        </p:nvSpPr>
        <p:spPr>
          <a:xfrm>
            <a:off x="11445929" y="8204873"/>
            <a:ext cx="1745991" cy="307777"/>
          </a:xfrm>
          <a:prstGeom prst="rect">
            <a:avLst/>
          </a:prstGeom>
        </p:spPr>
        <p:txBody>
          <a:bodyPr wrap="none">
            <a:spAutoFit/>
          </a:bodyPr>
          <a:lstStyle/>
          <a:p>
            <a:r>
              <a:rPr lang="en-US" dirty="0">
                <a:solidFill>
                  <a:schemeClr val="bg1">
                    <a:lumMod val="75000"/>
                  </a:schemeClr>
                </a:solidFill>
              </a:rPr>
              <a:t>(</a:t>
            </a:r>
            <a:r>
              <a:rPr lang="en-US" dirty="0" err="1">
                <a:solidFill>
                  <a:schemeClr val="bg1">
                    <a:lumMod val="75000"/>
                  </a:schemeClr>
                </a:solidFill>
              </a:rPr>
              <a:t>Tankilevitch</a:t>
            </a:r>
            <a:r>
              <a:rPr lang="en-US" dirty="0">
                <a:solidFill>
                  <a:schemeClr val="bg1">
                    <a:lumMod val="75000"/>
                  </a:schemeClr>
                </a:solidFill>
              </a:rPr>
              <a:t>, 2020)</a:t>
            </a:r>
          </a:p>
        </p:txBody>
      </p:sp>
      <p:pic>
        <p:nvPicPr>
          <p:cNvPr id="7" name="Picture 6" descr="Scientist doctor team with magnifying glass and microscope study blood. Flat illustration. Vector flat blood laboratory character illustration. Medic team with magnifier and microscope study blood drop cell. Concept of dna, hiv diagnosis. Design element for poster, flyer, card, banner, ui lab results stock illustrations">
            <a:extLst>
              <a:ext uri="{FF2B5EF4-FFF2-40B4-BE49-F238E27FC236}">
                <a16:creationId xmlns:a16="http://schemas.microsoft.com/office/drawing/2014/main" id="{36CEF621-623A-4FDA-AA25-628D60F47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049" y="4511508"/>
            <a:ext cx="7272651" cy="530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8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2" name="Google Shape;192;p20"/>
          <p:cNvSpPr txBox="1"/>
          <p:nvPr/>
        </p:nvSpPr>
        <p:spPr>
          <a:xfrm>
            <a:off x="1182749" y="2605246"/>
            <a:ext cx="12692802" cy="6084281"/>
          </a:xfrm>
          <a:prstGeom prst="rect">
            <a:avLst/>
          </a:prstGeom>
          <a:noFill/>
          <a:ln>
            <a:noFill/>
          </a:ln>
        </p:spPr>
        <p:txBody>
          <a:bodyPr spcFirstLastPara="1" wrap="square" lIns="0" tIns="0" rIns="0" bIns="0" anchor="t" anchorCtr="0">
            <a:noAutofit/>
          </a:bodyPr>
          <a:lstStyle/>
          <a:p>
            <a:pPr lvl="0">
              <a:lnSpc>
                <a:spcPct val="150000"/>
              </a:lnSpc>
              <a:spcBef>
                <a:spcPts val="150"/>
              </a:spcBef>
              <a:spcAft>
                <a:spcPts val="120"/>
              </a:spcAft>
            </a:pPr>
            <a:r>
              <a:rPr lang="zh-TW" altLang="en-US" sz="4400" dirty="0">
                <a:solidFill>
                  <a:schemeClr val="tx1"/>
                </a:solidFill>
                <a:latin typeface="DFKai-SB" panose="03000509000000000000" pitchFamily="49" charset="-120"/>
                <a:ea typeface="DFKai-SB" panose="03000509000000000000" pitchFamily="49" charset="-120"/>
                <a:cs typeface="Lora"/>
                <a:sym typeface="Lora"/>
              </a:rPr>
              <a:t>視乎您在那裏完成檢測，有多個平台讓你查看結果。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lvl="0">
              <a:lnSpc>
                <a:spcPct val="150000"/>
              </a:lnSpc>
              <a:spcBef>
                <a:spcPts val="150"/>
              </a:spcBef>
              <a:spcAft>
                <a:spcPts val="120"/>
              </a:spcAft>
            </a:pPr>
            <a:r>
              <a:rPr lang="zh-TW" altLang="en-US" sz="4400" dirty="0">
                <a:solidFill>
                  <a:schemeClr val="tx1"/>
                </a:solidFill>
                <a:latin typeface="DFKai-SB" panose="03000509000000000000" pitchFamily="49" charset="-120"/>
                <a:ea typeface="DFKai-SB" panose="03000509000000000000" pitchFamily="49" charset="-120"/>
                <a:cs typeface="Lora"/>
                <a:sym typeface="Lora"/>
              </a:rPr>
              <a:t>其中包括</a:t>
            </a:r>
            <a:r>
              <a:rPr lang="zh-TW" altLang="en-US" sz="4400" dirty="0">
                <a:solidFill>
                  <a:schemeClr val="tx1"/>
                </a:solidFill>
                <a:latin typeface="+mj-lt"/>
                <a:ea typeface="Lora"/>
                <a:cs typeface="Lora"/>
                <a:sym typeface="Lora"/>
              </a:rPr>
              <a:t>：</a:t>
            </a:r>
            <a:endParaRPr lang="en-US" sz="4400" dirty="0">
              <a:solidFill>
                <a:schemeClr val="tx1"/>
              </a:solidFill>
              <a:latin typeface="+mj-lt"/>
              <a:ea typeface="Lora"/>
              <a:cs typeface="Lora"/>
              <a:sym typeface="Lora"/>
            </a:endParaRPr>
          </a:p>
          <a:p>
            <a:pPr marR="0" lvl="0" indent="-571500" rtl="0">
              <a:lnSpc>
                <a:spcPct val="150000"/>
              </a:lnSpc>
              <a:spcBef>
                <a:spcPts val="150"/>
              </a:spcBef>
              <a:spcAft>
                <a:spcPts val="120"/>
              </a:spcAft>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尿液及血液測試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R="0" lvl="0" indent="-571500" rtl="0">
              <a:lnSpc>
                <a:spcPct val="150000"/>
              </a:lnSpc>
              <a:spcBef>
                <a:spcPts val="150"/>
              </a:spcBef>
              <a:spcAft>
                <a:spcPts val="120"/>
              </a:spcAft>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宮頸癌或結腸癌篩查</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R="0" lvl="0" indent="-571500" rtl="0">
              <a:lnSpc>
                <a:spcPct val="150000"/>
              </a:lnSpc>
              <a:spcBef>
                <a:spcPts val="150"/>
              </a:spcBef>
              <a:spcAft>
                <a:spcPts val="120"/>
              </a:spcAft>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病理學測試</a:t>
            </a:r>
            <a:endParaRPr lang="en-US" sz="4400" dirty="0">
              <a:solidFill>
                <a:schemeClr val="tx1"/>
              </a:solidFill>
              <a:latin typeface="+mj-lt"/>
              <a:ea typeface="Lora"/>
              <a:cs typeface="Lora"/>
              <a:sym typeface="Lora"/>
            </a:endParaRPr>
          </a:p>
        </p:txBody>
      </p:sp>
      <p:sp>
        <p:nvSpPr>
          <p:cNvPr id="18" name="Google Shape;166;p19">
            <a:extLst>
              <a:ext uri="{FF2B5EF4-FFF2-40B4-BE49-F238E27FC236}">
                <a16:creationId xmlns:a16="http://schemas.microsoft.com/office/drawing/2014/main" id="{FE6EBF7B-A9F5-4687-BEDA-7D4CEE2F15FD}"/>
              </a:ext>
            </a:extLst>
          </p:cNvPr>
          <p:cNvSpPr txBox="1"/>
          <p:nvPr/>
        </p:nvSpPr>
        <p:spPr>
          <a:xfrm>
            <a:off x="1182749" y="1057236"/>
            <a:ext cx="12828627"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哪些檢測結果可上網取得？</a:t>
            </a:r>
          </a:p>
        </p:txBody>
      </p:sp>
      <p:pic>
        <p:nvPicPr>
          <p:cNvPr id="7" name="Picture 4" descr="Image result for Blood Lab Icon">
            <a:extLst>
              <a:ext uri="{FF2B5EF4-FFF2-40B4-BE49-F238E27FC236}">
                <a16:creationId xmlns:a16="http://schemas.microsoft.com/office/drawing/2014/main" id="{C4298B47-AF14-49BF-AF82-16BB8F1E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9092" y="6392760"/>
            <a:ext cx="3247263" cy="3247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athologist Illustrations, Royalty-Free Vector Graphics &amp; Clip Art - iStock">
            <a:extLst>
              <a:ext uri="{FF2B5EF4-FFF2-40B4-BE49-F238E27FC236}">
                <a16:creationId xmlns:a16="http://schemas.microsoft.com/office/drawing/2014/main" id="{8E671AF5-840F-4317-A3E0-C4EC5A9BF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9092" y="2216238"/>
            <a:ext cx="4176522" cy="4176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9" name="Picture 18">
            <a:extLst>
              <a:ext uri="{FF2B5EF4-FFF2-40B4-BE49-F238E27FC236}">
                <a16:creationId xmlns:a16="http://schemas.microsoft.com/office/drawing/2014/main" id="{EF1527ED-C016-4220-9D11-82B6B5A346FF}"/>
              </a:ext>
            </a:extLst>
          </p:cNvPr>
          <p:cNvPicPr>
            <a:picLocks noChangeAspect="1"/>
          </p:cNvPicPr>
          <p:nvPr/>
        </p:nvPicPr>
        <p:blipFill rotWithShape="1">
          <a:blip r:embed="rId3"/>
          <a:srcRect t="2224" r="283" b="4498"/>
          <a:stretch/>
        </p:blipFill>
        <p:spPr>
          <a:xfrm>
            <a:off x="1213166" y="2927618"/>
            <a:ext cx="14717160" cy="6803121"/>
          </a:xfrm>
          <a:prstGeom prst="rect">
            <a:avLst/>
          </a:prstGeom>
          <a:ln w="38100">
            <a:solidFill>
              <a:schemeClr val="tx1"/>
            </a:solidFill>
          </a:ln>
        </p:spPr>
      </p:pic>
      <p:sp>
        <p:nvSpPr>
          <p:cNvPr id="18" name="Google Shape;166;p19">
            <a:extLst>
              <a:ext uri="{FF2B5EF4-FFF2-40B4-BE49-F238E27FC236}">
                <a16:creationId xmlns:a16="http://schemas.microsoft.com/office/drawing/2014/main" id="{FE6EBF7B-A9F5-4687-BEDA-7D4CEE2F15FD}"/>
              </a:ext>
            </a:extLst>
          </p:cNvPr>
          <p:cNvSpPr txBox="1"/>
          <p:nvPr/>
        </p:nvSpPr>
        <p:spPr>
          <a:xfrm>
            <a:off x="1213166" y="520415"/>
            <a:ext cx="15861667" cy="2622055"/>
          </a:xfrm>
          <a:prstGeom prst="rect">
            <a:avLst/>
          </a:prstGeom>
          <a:noFill/>
          <a:ln>
            <a:noFill/>
          </a:ln>
        </p:spPr>
        <p:txBody>
          <a:bodyPr spcFirstLastPara="1" wrap="square" lIns="0" tIns="0" rIns="0" bIns="0" anchor="t" anchorCtr="0">
            <a:noAutofit/>
          </a:bodyPr>
          <a:lstStyle/>
          <a:p>
            <a:pPr lvl="0">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您能看到檢測結果的哪些資訊？</a:t>
            </a:r>
          </a:p>
        </p:txBody>
      </p:sp>
      <p:sp>
        <p:nvSpPr>
          <p:cNvPr id="14" name="Arrow: Down 13">
            <a:extLst>
              <a:ext uri="{FF2B5EF4-FFF2-40B4-BE49-F238E27FC236}">
                <a16:creationId xmlns:a16="http://schemas.microsoft.com/office/drawing/2014/main" id="{C77BB910-0520-47D2-A21F-F5D65F900CE0}"/>
              </a:ext>
            </a:extLst>
          </p:cNvPr>
          <p:cNvSpPr/>
          <p:nvPr/>
        </p:nvSpPr>
        <p:spPr>
          <a:xfrm rot="5400000">
            <a:off x="6068145" y="6356302"/>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Arrow: Down 14">
            <a:extLst>
              <a:ext uri="{FF2B5EF4-FFF2-40B4-BE49-F238E27FC236}">
                <a16:creationId xmlns:a16="http://schemas.microsoft.com/office/drawing/2014/main" id="{EDE1F684-F9CC-49D9-A88B-CB0523B32ABC}"/>
              </a:ext>
            </a:extLst>
          </p:cNvPr>
          <p:cNvSpPr/>
          <p:nvPr/>
        </p:nvSpPr>
        <p:spPr>
          <a:xfrm rot="5400000">
            <a:off x="13168923" y="7112092"/>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6" name="Arrow: Down 15">
            <a:extLst>
              <a:ext uri="{FF2B5EF4-FFF2-40B4-BE49-F238E27FC236}">
                <a16:creationId xmlns:a16="http://schemas.microsoft.com/office/drawing/2014/main" id="{B975E296-09F1-4905-93BA-9C2254CD40AB}"/>
              </a:ext>
            </a:extLst>
          </p:cNvPr>
          <p:cNvSpPr/>
          <p:nvPr/>
        </p:nvSpPr>
        <p:spPr>
          <a:xfrm rot="5400000">
            <a:off x="10305558" y="7112091"/>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Arrow: Down 6">
            <a:extLst>
              <a:ext uri="{FF2B5EF4-FFF2-40B4-BE49-F238E27FC236}">
                <a16:creationId xmlns:a16="http://schemas.microsoft.com/office/drawing/2014/main" id="{7E53106C-E4AF-4C70-AAE8-420B78AA745B}"/>
              </a:ext>
            </a:extLst>
          </p:cNvPr>
          <p:cNvSpPr/>
          <p:nvPr/>
        </p:nvSpPr>
        <p:spPr>
          <a:xfrm rot="5400000">
            <a:off x="6697548" y="5700229"/>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nvGrpSpPr>
          <p:cNvPr id="6" name="Group 5">
            <a:extLst>
              <a:ext uri="{FF2B5EF4-FFF2-40B4-BE49-F238E27FC236}">
                <a16:creationId xmlns:a16="http://schemas.microsoft.com/office/drawing/2014/main" id="{D929892B-E07F-A56B-0AE5-2F7AB3CE3112}"/>
              </a:ext>
            </a:extLst>
          </p:cNvPr>
          <p:cNvGrpSpPr/>
          <p:nvPr/>
        </p:nvGrpSpPr>
        <p:grpSpPr>
          <a:xfrm>
            <a:off x="11596770" y="3683419"/>
            <a:ext cx="6081630" cy="3133295"/>
            <a:chOff x="14192378" y="3745212"/>
            <a:chExt cx="4043266" cy="3133295"/>
          </a:xfrm>
        </p:grpSpPr>
        <p:sp>
          <p:nvSpPr>
            <p:cNvPr id="8" name="Speech Bubble: Rectangle 4">
              <a:extLst>
                <a:ext uri="{FF2B5EF4-FFF2-40B4-BE49-F238E27FC236}">
                  <a16:creationId xmlns:a16="http://schemas.microsoft.com/office/drawing/2014/main" id="{93D3E5C4-3227-B532-0E2B-1E68869C4092}"/>
                </a:ext>
              </a:extLst>
            </p:cNvPr>
            <p:cNvSpPr/>
            <p:nvPr/>
          </p:nvSpPr>
          <p:spPr>
            <a:xfrm>
              <a:off x="14196770" y="3745212"/>
              <a:ext cx="4038874" cy="3108543"/>
            </a:xfrm>
            <a:prstGeom prst="wedgeRectCallout">
              <a:avLst>
                <a:gd name="adj1" fmla="val -23663"/>
                <a:gd name="adj2" fmla="val 53308"/>
              </a:avLst>
            </a:prstGeom>
            <a:solidFill>
              <a:schemeClr val="bg1"/>
            </a:solidFill>
            <a:ln>
              <a:solidFill>
                <a:srgbClr val="034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CC0E86-F02C-D568-4A4E-68A22A5E3D94}"/>
                </a:ext>
              </a:extLst>
            </p:cNvPr>
            <p:cNvSpPr txBox="1"/>
            <p:nvPr/>
          </p:nvSpPr>
          <p:spPr>
            <a:xfrm>
              <a:off x="14192378" y="3769964"/>
              <a:ext cx="3880733" cy="3108543"/>
            </a:xfrm>
            <a:prstGeom prst="rect">
              <a:avLst/>
            </a:prstGeom>
            <a:noFill/>
          </p:spPr>
          <p:txBody>
            <a:bodyPr wrap="square" rtlCol="0">
              <a:spAutoFit/>
            </a:bodyPr>
            <a:lstStyle/>
            <a:p>
              <a:r>
                <a:rPr lang="zh-TW" altLang="en-US" sz="2600" dirty="0">
                  <a:latin typeface="DFKai-SB" panose="03000509000000000000" pitchFamily="65" charset="-120"/>
                  <a:ea typeface="DFKai-SB" panose="03000509000000000000" pitchFamily="65" charset="-120"/>
                </a:rPr>
                <a:t>請按照您的醫療服務提供者的指示。如有需要，他們可協助解釋您的檢測結果。</a:t>
              </a:r>
              <a:endParaRPr lang="en-US" altLang="zh-TW" sz="2600" dirty="0">
                <a:latin typeface="DFKai-SB" panose="03000509000000000000" pitchFamily="65" charset="-120"/>
                <a:ea typeface="DFKai-SB" panose="03000509000000000000" pitchFamily="65" charset="-120"/>
              </a:endParaRPr>
            </a:p>
            <a:p>
              <a:r>
                <a:rPr lang="zh-TW" altLang="en-US" sz="2600" dirty="0">
                  <a:latin typeface="DFKai-SB" panose="03000509000000000000" pitchFamily="65" charset="-120"/>
                  <a:ea typeface="DFKai-SB" panose="03000509000000000000" pitchFamily="65" charset="-120"/>
                </a:rPr>
                <a:t>請留意：</a:t>
              </a:r>
              <a:endParaRPr lang="en-US" altLang="zh-TW" sz="26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pPr marL="285750" indent="-285750">
                <a:buFont typeface="Arial" panose="020B0604020202020204" pitchFamily="34" charset="0"/>
                <a:buChar char="•"/>
              </a:pPr>
              <a:r>
                <a:rPr lang="zh-TW" altLang="en-US" sz="2600" dirty="0">
                  <a:latin typeface="DFKai-SB" panose="03000509000000000000" pitchFamily="65" charset="-120"/>
                  <a:ea typeface="DFKai-SB" panose="03000509000000000000" pitchFamily="65" charset="-120"/>
                </a:rPr>
                <a:t>不同實驗室定義</a:t>
              </a:r>
              <a:r>
                <a:rPr lang="zh-TW" altLang="en-US" sz="2600" b="1" dirty="0">
                  <a:latin typeface="DFKai-SB" panose="03000509000000000000" pitchFamily="65" charset="-120"/>
                  <a:ea typeface="DFKai-SB" panose="03000509000000000000" pitchFamily="65" charset="-120"/>
                </a:rPr>
                <a:t>正常範圍</a:t>
              </a:r>
              <a:r>
                <a:rPr lang="zh-TW" altLang="en-US" sz="2600" dirty="0">
                  <a:latin typeface="DFKai-SB" panose="03000509000000000000" pitchFamily="65" charset="-120"/>
                  <a:ea typeface="DFKai-SB" panose="03000509000000000000" pitchFamily="65" charset="-120"/>
                </a:rPr>
                <a:t>可能不同 </a:t>
              </a:r>
              <a:endParaRPr lang="en-US" altLang="zh-TW" sz="2600" dirty="0">
                <a:latin typeface="DFKai-SB" panose="03000509000000000000" pitchFamily="65" charset="-120"/>
                <a:ea typeface="DFKai-SB" panose="03000509000000000000" pitchFamily="65" charset="-120"/>
              </a:endParaRPr>
            </a:p>
            <a:p>
              <a:pPr marL="285750" indent="-285750">
                <a:buFont typeface="Arial" panose="020B0604020202020204" pitchFamily="34" charset="0"/>
                <a:buChar char="•"/>
              </a:pPr>
              <a:r>
                <a:rPr lang="zh-TW" altLang="en-US" sz="2600" dirty="0">
                  <a:latin typeface="DFKai-SB" panose="03000509000000000000" pitchFamily="65" charset="-120"/>
                  <a:ea typeface="DFKai-SB" panose="03000509000000000000" pitchFamily="65" charset="-120"/>
                </a:rPr>
                <a:t>根據您身體的狀況，“</a:t>
              </a:r>
              <a:r>
                <a:rPr lang="zh-TW" altLang="en-US" sz="2600" b="1" dirty="0">
                  <a:latin typeface="DFKai-SB" panose="03000509000000000000" pitchFamily="65" charset="-120"/>
                  <a:ea typeface="DFKai-SB" panose="03000509000000000000" pitchFamily="65" charset="-120"/>
                </a:rPr>
                <a:t>超出範圍</a:t>
              </a:r>
              <a:r>
                <a:rPr lang="zh-TW" altLang="en-US" sz="2600" dirty="0">
                  <a:latin typeface="DFKai-SB" panose="03000509000000000000" pitchFamily="65" charset="-120"/>
                  <a:ea typeface="DFKai-SB" panose="03000509000000000000" pitchFamily="65" charset="-120"/>
                </a:rPr>
                <a:t>”的結果有可能是</a:t>
              </a:r>
              <a:r>
                <a:rPr lang="zh-TW" altLang="en-US" sz="2600" b="1" dirty="0">
                  <a:latin typeface="DFKai-SB" panose="03000509000000000000" pitchFamily="65" charset="-120"/>
                  <a:ea typeface="DFKai-SB" panose="03000509000000000000" pitchFamily="65" charset="-120"/>
                </a:rPr>
                <a:t>正常</a:t>
              </a:r>
              <a:r>
                <a:rPr lang="zh-TW" altLang="en-US" sz="2600" dirty="0">
                  <a:latin typeface="DFKai-SB" panose="03000509000000000000" pitchFamily="65" charset="-120"/>
                  <a:ea typeface="DFKai-SB" panose="03000509000000000000" pitchFamily="65" charset="-120"/>
                </a:rPr>
                <a:t>的</a:t>
              </a:r>
            </a:p>
            <a:p>
              <a:r>
                <a:rPr lang="zh-TW" altLang="en-US" sz="2800" dirty="0">
                  <a:latin typeface="DFKai-SB" panose="03000509000000000000" pitchFamily="65" charset="-120"/>
                  <a:ea typeface="DFKai-SB" panose="03000509000000000000" pitchFamily="65" charset="-120"/>
                </a:rPr>
                <a:t> </a:t>
              </a:r>
              <a:endParaRPr lang="en-US" sz="2800" dirty="0">
                <a:latin typeface="DFKai-SB" panose="03000509000000000000" pitchFamily="65" charset="-120"/>
                <a:ea typeface="DFKai-SB" panose="03000509000000000000" pitchFamily="65" charset="-120"/>
              </a:endParaRPr>
            </a:p>
          </p:txBody>
        </p:sp>
      </p:grpSp>
      <p:sp>
        <p:nvSpPr>
          <p:cNvPr id="10" name="TextBox 9">
            <a:extLst>
              <a:ext uri="{FF2B5EF4-FFF2-40B4-BE49-F238E27FC236}">
                <a16:creationId xmlns:a16="http://schemas.microsoft.com/office/drawing/2014/main" id="{A29E9F8A-A0F0-5610-1CF7-29E2F5182716}"/>
              </a:ext>
            </a:extLst>
          </p:cNvPr>
          <p:cNvSpPr txBox="1"/>
          <p:nvPr/>
        </p:nvSpPr>
        <p:spPr>
          <a:xfrm>
            <a:off x="14055787" y="7214054"/>
            <a:ext cx="919124" cy="523220"/>
          </a:xfrm>
          <a:prstGeom prst="rect">
            <a:avLst/>
          </a:prstGeom>
          <a:solidFill>
            <a:schemeClr val="bg1"/>
          </a:solidFill>
          <a:ln w="28575">
            <a:solidFill>
              <a:srgbClr val="034092"/>
            </a:solidFill>
          </a:ln>
        </p:spPr>
        <p:txBody>
          <a:bodyPr wrap="square" rtlCol="0">
            <a:spAutoFit/>
          </a:bodyPr>
          <a:lstStyle/>
          <a:p>
            <a:r>
              <a:rPr lang="zh-CN" altLang="en-US" sz="2800" dirty="0">
                <a:latin typeface="DFKai-SB" panose="03000509000000000000" pitchFamily="65" charset="-120"/>
                <a:ea typeface="DFKai-SB" panose="03000509000000000000" pitchFamily="65" charset="-120"/>
              </a:rPr>
              <a:t>進展</a:t>
            </a:r>
          </a:p>
        </p:txBody>
      </p:sp>
      <p:sp>
        <p:nvSpPr>
          <p:cNvPr id="11" name="TextBox 10">
            <a:extLst>
              <a:ext uri="{FF2B5EF4-FFF2-40B4-BE49-F238E27FC236}">
                <a16:creationId xmlns:a16="http://schemas.microsoft.com/office/drawing/2014/main" id="{3973FB6C-E495-B47A-A86D-2BF870FD2E07}"/>
              </a:ext>
            </a:extLst>
          </p:cNvPr>
          <p:cNvSpPr txBox="1"/>
          <p:nvPr/>
        </p:nvSpPr>
        <p:spPr>
          <a:xfrm>
            <a:off x="11282757" y="7251906"/>
            <a:ext cx="919123" cy="523220"/>
          </a:xfrm>
          <a:prstGeom prst="rect">
            <a:avLst/>
          </a:prstGeom>
          <a:solidFill>
            <a:schemeClr val="bg1"/>
          </a:solidFill>
          <a:ln w="28575">
            <a:solidFill>
              <a:srgbClr val="034092"/>
            </a:solidFill>
          </a:ln>
        </p:spPr>
        <p:txBody>
          <a:bodyPr wrap="square" rtlCol="0">
            <a:spAutoFit/>
          </a:bodyPr>
          <a:lstStyle/>
          <a:p>
            <a:r>
              <a:rPr lang="zh-CN" altLang="en-US" sz="2800" dirty="0">
                <a:latin typeface="DFKai-SB" panose="03000509000000000000" pitchFamily="65" charset="-120"/>
                <a:ea typeface="DFKai-SB" panose="03000509000000000000" pitchFamily="65" charset="-120"/>
              </a:rPr>
              <a:t>結果</a:t>
            </a:r>
          </a:p>
        </p:txBody>
      </p:sp>
      <p:grpSp>
        <p:nvGrpSpPr>
          <p:cNvPr id="12" name="Group 11">
            <a:extLst>
              <a:ext uri="{FF2B5EF4-FFF2-40B4-BE49-F238E27FC236}">
                <a16:creationId xmlns:a16="http://schemas.microsoft.com/office/drawing/2014/main" id="{0D62A1BB-DB5A-7A64-8E32-403C83FC32A6}"/>
              </a:ext>
            </a:extLst>
          </p:cNvPr>
          <p:cNvGrpSpPr/>
          <p:nvPr/>
        </p:nvGrpSpPr>
        <p:grpSpPr>
          <a:xfrm>
            <a:off x="2544268" y="7042515"/>
            <a:ext cx="3908195" cy="663172"/>
            <a:chOff x="5448026" y="5649543"/>
            <a:chExt cx="4038874" cy="598924"/>
          </a:xfrm>
        </p:grpSpPr>
        <p:sp>
          <p:nvSpPr>
            <p:cNvPr id="13" name="TextBox 12">
              <a:extLst>
                <a:ext uri="{FF2B5EF4-FFF2-40B4-BE49-F238E27FC236}">
                  <a16:creationId xmlns:a16="http://schemas.microsoft.com/office/drawing/2014/main" id="{88C7FD31-5B26-0256-2960-411BD3A7308B}"/>
                </a:ext>
              </a:extLst>
            </p:cNvPr>
            <p:cNvSpPr txBox="1"/>
            <p:nvPr/>
          </p:nvSpPr>
          <p:spPr>
            <a:xfrm>
              <a:off x="5448026" y="5687147"/>
              <a:ext cx="4038874" cy="523220"/>
            </a:xfrm>
            <a:prstGeom prst="rect">
              <a:avLst/>
            </a:prstGeom>
            <a:noFill/>
          </p:spPr>
          <p:txBody>
            <a:bodyPr wrap="square" rtlCol="0">
              <a:spAutoFit/>
            </a:bodyPr>
            <a:lstStyle/>
            <a:p>
              <a:r>
                <a:rPr lang="zh-TW" altLang="en-US" sz="2800" dirty="0">
                  <a:latin typeface="DFKai-SB" panose="03000509000000000000" pitchFamily="65" charset="-120"/>
                  <a:ea typeface="DFKai-SB" panose="03000509000000000000" pitchFamily="65" charset="-120"/>
                </a:rPr>
                <a:t>下載完整報告</a:t>
              </a:r>
            </a:p>
          </p:txBody>
        </p:sp>
        <p:sp>
          <p:nvSpPr>
            <p:cNvPr id="17" name="Rectangle: Rounded Corners 2">
              <a:extLst>
                <a:ext uri="{FF2B5EF4-FFF2-40B4-BE49-F238E27FC236}">
                  <a16:creationId xmlns:a16="http://schemas.microsoft.com/office/drawing/2014/main" id="{4033A770-598D-811E-0D0C-33E7D8A70A98}"/>
                </a:ext>
              </a:extLst>
            </p:cNvPr>
            <p:cNvSpPr/>
            <p:nvPr/>
          </p:nvSpPr>
          <p:spPr>
            <a:xfrm>
              <a:off x="5448026" y="5649543"/>
              <a:ext cx="2476774" cy="598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643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5812425" cy="1767666"/>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瞭解您的測試報告結果</a:t>
            </a:r>
          </a:p>
        </p:txBody>
      </p:sp>
      <p:sp>
        <p:nvSpPr>
          <p:cNvPr id="243" name="Google Shape;243;p22"/>
          <p:cNvSpPr txBox="1"/>
          <p:nvPr/>
        </p:nvSpPr>
        <p:spPr>
          <a:xfrm>
            <a:off x="1030822" y="2834465"/>
            <a:ext cx="15980827" cy="6371361"/>
          </a:xfrm>
          <a:prstGeom prst="rect">
            <a:avLst/>
          </a:prstGeom>
          <a:noFill/>
          <a:ln>
            <a:noFill/>
          </a:ln>
        </p:spPr>
        <p:txBody>
          <a:bodyPr spcFirstLastPara="1" wrap="square" lIns="0" tIns="0" rIns="0" bIns="0" anchor="t" anchorCtr="0">
            <a:noAutofit/>
          </a:bodyPr>
          <a:lstStyle/>
          <a:p>
            <a:pPr marL="488950" indent="-457200">
              <a:lnSpc>
                <a:spcPct val="13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平台通常會提供一些有關如何理解測試報告結果的說明。 </a:t>
            </a:r>
            <a:endParaRPr lang="en-CA" altLang="zh-TW" sz="4400" dirty="0">
              <a:latin typeface="DFKai-SB" panose="03000509000000000000" pitchFamily="49" charset="-120"/>
              <a:ea typeface="DFKai-SB" panose="03000509000000000000" pitchFamily="49" charset="-120"/>
              <a:cs typeface="Lora"/>
              <a:sym typeface="Lora"/>
            </a:endParaRPr>
          </a:p>
          <a:p>
            <a:pPr marL="488950" indent="-457200">
              <a:lnSpc>
                <a:spcPct val="13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您的醫療服務提供者也會收到您的測試報告結果。如需加倍注意或採取進一步行動，您的醫療服務提供者將盡快與您聯繫以採取任何必要的跟進。 </a:t>
            </a:r>
            <a:endParaRPr lang="en-CA" altLang="zh-TW" sz="4400" dirty="0">
              <a:latin typeface="DFKai-SB" panose="03000509000000000000" pitchFamily="49" charset="-120"/>
              <a:ea typeface="DFKai-SB" panose="03000509000000000000" pitchFamily="49" charset="-120"/>
              <a:cs typeface="Lora"/>
              <a:sym typeface="Lora"/>
            </a:endParaRPr>
          </a:p>
          <a:p>
            <a:pPr marL="488950" indent="-457200">
              <a:lnSpc>
                <a:spcPct val="13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我們鼓勵您下次複診時，與您的醫療保健提供者討論測試結果，以了解結果代表什麼。</a:t>
            </a:r>
            <a:endParaRPr sz="4400" b="1" dirty="0">
              <a:solidFill>
                <a:schemeClr val="tx1"/>
              </a:solidFill>
            </a:endParaRPr>
          </a:p>
        </p:txBody>
      </p:sp>
    </p:spTree>
    <p:extLst>
      <p:ext uri="{BB962C8B-B14F-4D97-AF65-F5344CB8AC3E}">
        <p14:creationId xmlns:p14="http://schemas.microsoft.com/office/powerpoint/2010/main" val="223500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633520" y="2734819"/>
            <a:ext cx="16244815" cy="4580388"/>
          </a:xfrm>
        </p:spPr>
        <p:txBody>
          <a:bodyPr>
            <a:normAutofit/>
          </a:bodyPr>
          <a:lstStyle/>
          <a:p>
            <a:pPr algn="l">
              <a:lnSpc>
                <a:spcPct val="120000"/>
              </a:lnSpc>
            </a:pPr>
            <a:r>
              <a:rPr lang="zh-TW" altLang="en-US" sz="3200" dirty="0">
                <a:latin typeface="DFKai-SB" panose="03000509000000000000" pitchFamily="65" charset="-120"/>
                <a:ea typeface="DFKai-SB" panose="03000509000000000000" pitchFamily="65" charset="-120"/>
                <a:cs typeface="Arial" panose="020B0604020202020204" pitchFamily="34" charset="0"/>
              </a:rPr>
              <a:t>該數碼健康知識課程由卑詩大學的「安康」健康網絡 </a:t>
            </a:r>
            <a:r>
              <a:rPr lang="en-CA" sz="3200" dirty="0">
                <a:solidFill>
                  <a:prstClr val="black"/>
                </a:solidFill>
                <a:latin typeface="Arial" panose="020B0604020202020204" pitchFamily="34" charset="0"/>
                <a:cs typeface="Arial" panose="020B0604020202020204" pitchFamily="34" charset="0"/>
              </a:rPr>
              <a:t>(</a:t>
            </a:r>
            <a:r>
              <a:rPr lang="en-CA" sz="3200" dirty="0" err="1">
                <a:solidFill>
                  <a:srgbClr val="FFC000"/>
                </a:solidFill>
                <a:latin typeface="Arial" panose="020B0604020202020204" pitchFamily="34" charset="0"/>
                <a:cs typeface="Arial" panose="020B0604020202020204" pitchFamily="34" charset="0"/>
              </a:rPr>
              <a:t>i</a:t>
            </a:r>
            <a:r>
              <a:rPr lang="en-CA" sz="3200" dirty="0" err="1">
                <a:solidFill>
                  <a:srgbClr val="034092"/>
                </a:solidFill>
                <a:latin typeface="Arial" panose="020B0604020202020204" pitchFamily="34" charset="0"/>
                <a:cs typeface="Arial" panose="020B0604020202020204" pitchFamily="34" charset="0"/>
              </a:rPr>
              <a:t>CON</a:t>
            </a:r>
            <a:r>
              <a:rPr lang="en-CA" sz="3200" dirty="0">
                <a:solidFill>
                  <a:prstClr val="black"/>
                </a:solidFill>
                <a:latin typeface="Arial" panose="020B0604020202020204" pitchFamily="34" charset="0"/>
                <a:cs typeface="Arial" panose="020B0604020202020204" pitchFamily="34" charset="0"/>
              </a:rPr>
              <a:t>)</a:t>
            </a:r>
            <a:r>
              <a:rPr lang="en-US" altLang="zh-TW" sz="3200" dirty="0">
                <a:latin typeface="DFKai-SB" panose="03000509000000000000" pitchFamily="65" charset="-120"/>
                <a:ea typeface="DFKai-SB" panose="03000509000000000000" pitchFamily="65" charset="-120"/>
                <a:cs typeface="Arial" panose="020B0604020202020204" pitchFamily="34" charset="0"/>
              </a:rPr>
              <a:t> </a:t>
            </a:r>
            <a:r>
              <a:rPr lang="zh-TW" altLang="en-US" sz="3200" dirty="0">
                <a:latin typeface="DFKai-SB" panose="03000509000000000000" pitchFamily="65" charset="-120"/>
                <a:ea typeface="DFKai-SB" panose="03000509000000000000" pitchFamily="65" charset="-120"/>
                <a:cs typeface="Arial" panose="020B0604020202020204" pitchFamily="34" charset="0"/>
              </a:rPr>
              <a:t>製作</a:t>
            </a:r>
          </a:p>
          <a:p>
            <a:pPr algn="l">
              <a:lnSpc>
                <a:spcPct val="120000"/>
              </a:lnSpc>
            </a:pPr>
            <a:r>
              <a:rPr lang="zh-TW" altLang="en-US" sz="3200" dirty="0">
                <a:latin typeface="DFKai-SB" panose="03000509000000000000" pitchFamily="65" charset="-120"/>
                <a:ea typeface="DFKai-SB" panose="03000509000000000000" pitchFamily="65" charset="-120"/>
                <a:cs typeface="Arial" panose="020B0604020202020204" pitchFamily="34" charset="0"/>
              </a:rPr>
              <a:t>「安康」</a:t>
            </a:r>
            <a:r>
              <a:rPr lang="zh-TW" altLang="en-US" sz="32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200" dirty="0">
                <a:latin typeface="DFKai-SB" panose="03000509000000000000" pitchFamily="65" charset="-120"/>
                <a:ea typeface="DFKai-SB" panose="03000509000000000000" pitchFamily="65" charset="-120"/>
                <a:cs typeface="Arial" panose="020B0604020202020204" pitchFamily="34" charset="0"/>
              </a:rPr>
              <a:t>得到卑詩省衛生廳的「</a:t>
            </a:r>
            <a:r>
              <a:rPr lang="zh-TW" altLang="en-US" sz="3200" dirty="0">
                <a:solidFill>
                  <a:srgbClr val="034092"/>
                </a:solidFill>
                <a:latin typeface="DFKai-SB" panose="03000509000000000000" pitchFamily="65" charset="-120"/>
                <a:ea typeface="DFKai-SB" panose="03000509000000000000" pitchFamily="65" charset="-120"/>
                <a:cs typeface="Arial" panose="020B0604020202020204" pitchFamily="34" charset="0"/>
              </a:rPr>
              <a:t>患者為伴</a:t>
            </a:r>
            <a:r>
              <a:rPr lang="zh-TW" altLang="en-US" sz="3200" dirty="0">
                <a:latin typeface="DFKai-SB" panose="03000509000000000000" pitchFamily="65" charset="-120"/>
                <a:ea typeface="DFKai-SB" panose="03000509000000000000" pitchFamily="65" charset="-120"/>
                <a:cs typeface="Arial" panose="020B0604020202020204" pitchFamily="34" charset="0"/>
              </a:rPr>
              <a:t>」計劃的支持</a:t>
            </a:r>
          </a:p>
          <a:p>
            <a:pPr algn="l">
              <a:lnSpc>
                <a:spcPct val="120000"/>
              </a:lnSpc>
            </a:pPr>
            <a:r>
              <a:rPr lang="zh-TW" altLang="en-US" sz="3200" dirty="0">
                <a:latin typeface="DFKai-SB" panose="03000509000000000000" pitchFamily="65" charset="-120"/>
                <a:ea typeface="DFKai-SB" panose="03000509000000000000" pitchFamily="65" charset="-120"/>
                <a:cs typeface="Arial" panose="020B0604020202020204" pitchFamily="34" charset="0"/>
              </a:rPr>
              <a:t>「安康」</a:t>
            </a:r>
            <a:r>
              <a:rPr lang="zh-TW" altLang="en-US" sz="32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200" dirty="0">
                <a:latin typeface="DFKai-SB" panose="03000509000000000000" pitchFamily="65" charset="-120"/>
                <a:ea typeface="DFKai-SB" panose="03000509000000000000" pitchFamily="65" charset="-120"/>
                <a:cs typeface="Arial" panose="020B0604020202020204" pitchFamily="34" charset="0"/>
              </a:rPr>
              <a:t>與各多元文化社區合作已超過十年</a:t>
            </a:r>
          </a:p>
          <a:p>
            <a:pPr algn="l">
              <a:lnSpc>
                <a:spcPct val="120000"/>
              </a:lnSpc>
            </a:pPr>
            <a:r>
              <a:rPr lang="zh-TW" altLang="en-US" sz="3200" dirty="0">
                <a:latin typeface="DFKai-SB" panose="03000509000000000000" pitchFamily="65" charset="-120"/>
                <a:ea typeface="DFKai-SB" panose="03000509000000000000" pitchFamily="65" charset="-120"/>
                <a:cs typeface="Arial" panose="020B0604020202020204" pitchFamily="34" charset="0"/>
              </a:rPr>
              <a:t>「安康」</a:t>
            </a:r>
            <a:r>
              <a:rPr lang="zh-TW" altLang="en-US" sz="32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200" dirty="0">
                <a:latin typeface="DFKai-SB" panose="03000509000000000000" pitchFamily="65" charset="-120"/>
                <a:ea typeface="DFKai-SB" panose="03000509000000000000" pitchFamily="65" charset="-120"/>
                <a:cs typeface="Arial" panose="020B0604020202020204" pitchFamily="34" charset="0"/>
              </a:rPr>
              <a:t>幫助慢性病患者進行自我管理</a:t>
            </a:r>
          </a:p>
          <a:p>
            <a:pPr algn="l">
              <a:lnSpc>
                <a:spcPct val="120000"/>
              </a:lnSpc>
            </a:pPr>
            <a:r>
              <a:rPr lang="zh-TW" altLang="en-US" sz="3200" dirty="0">
                <a:latin typeface="DFKai-SB" panose="03000509000000000000" pitchFamily="65" charset="-120"/>
                <a:ea typeface="DFKai-SB" panose="03000509000000000000" pitchFamily="65" charset="-120"/>
                <a:cs typeface="Arial" panose="020B0604020202020204" pitchFamily="34" charset="0"/>
              </a:rPr>
              <a:t>「安康」</a:t>
            </a:r>
            <a:r>
              <a:rPr lang="zh-TW" altLang="en-US" sz="3200" dirty="0">
                <a:solidFill>
                  <a:prstClr val="black"/>
                </a:solidFill>
                <a:latin typeface="DFKai-SB" panose="03000509000000000000" pitchFamily="65" charset="-120"/>
                <a:ea typeface="DFKai-SB" panose="03000509000000000000" pitchFamily="65" charset="-120"/>
                <a:cs typeface="Arial" panose="020B0604020202020204" pitchFamily="34" charset="0"/>
              </a:rPr>
              <a:t>健康網絡</a:t>
            </a:r>
            <a:r>
              <a:rPr lang="zh-TW" altLang="en-US" sz="3200" dirty="0">
                <a:latin typeface="DFKai-SB" panose="03000509000000000000" pitchFamily="65" charset="-120"/>
                <a:ea typeface="DFKai-SB" panose="03000509000000000000" pitchFamily="65" charset="-120"/>
                <a:cs typeface="Arial" panose="020B0604020202020204" pitchFamily="34" charset="0"/>
              </a:rPr>
              <a:t>亦幫助大家普及數碼知識，以便他們獲取、評估和使用網上的健康資源</a:t>
            </a:r>
            <a:endParaRPr lang="en-US" sz="3200" dirty="0">
              <a:latin typeface="DFKai-SB" panose="03000509000000000000" pitchFamily="65" charset="-120"/>
              <a:ea typeface="DFKai-SB" panose="03000509000000000000" pitchFamily="65" charset="-12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en-US" sz="7200" dirty="0" err="1">
                <a:solidFill>
                  <a:srgbClr val="034092"/>
                </a:solidFill>
                <a:latin typeface="DFKai-SB" panose="03000509000000000000" pitchFamily="49" charset="-120"/>
                <a:ea typeface="DFKai-SB" panose="03000509000000000000" pitchFamily="49" charset="-120"/>
                <a:cs typeface="Arial" panose="020B0604020202020204" pitchFamily="34" charset="0"/>
              </a:rPr>
              <a:t>鳴謝</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3854410" cy="1332244"/>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瞭解您的測試報告結果</a:t>
            </a:r>
          </a:p>
        </p:txBody>
      </p:sp>
      <p:grpSp>
        <p:nvGrpSpPr>
          <p:cNvPr id="5" name="Group 4">
            <a:extLst>
              <a:ext uri="{FF2B5EF4-FFF2-40B4-BE49-F238E27FC236}">
                <a16:creationId xmlns:a16="http://schemas.microsoft.com/office/drawing/2014/main" id="{CCC9BDA2-79DE-47B6-8AC3-47066438A4FF}"/>
              </a:ext>
            </a:extLst>
          </p:cNvPr>
          <p:cNvGrpSpPr/>
          <p:nvPr/>
        </p:nvGrpSpPr>
        <p:grpSpPr>
          <a:xfrm>
            <a:off x="997373" y="3020728"/>
            <a:ext cx="7290217" cy="4947504"/>
            <a:chOff x="847233" y="2947837"/>
            <a:chExt cx="7918926" cy="5157463"/>
          </a:xfrm>
        </p:grpSpPr>
        <p:pic>
          <p:nvPicPr>
            <p:cNvPr id="2" name="Picture 1">
              <a:extLst>
                <a:ext uri="{FF2B5EF4-FFF2-40B4-BE49-F238E27FC236}">
                  <a16:creationId xmlns:a16="http://schemas.microsoft.com/office/drawing/2014/main" id="{96DE6463-6E00-4FAB-AAB0-5B3B08C7A130}"/>
                </a:ext>
              </a:extLst>
            </p:cNvPr>
            <p:cNvPicPr>
              <a:picLocks noChangeAspect="1"/>
            </p:cNvPicPr>
            <p:nvPr/>
          </p:nvPicPr>
          <p:blipFill rotWithShape="1">
            <a:blip r:embed="rId3"/>
            <a:srcRect l="4961" t="8392" r="8073" b="10618"/>
            <a:stretch/>
          </p:blipFill>
          <p:spPr>
            <a:xfrm>
              <a:off x="847233" y="2947837"/>
              <a:ext cx="7918926" cy="5157463"/>
            </a:xfrm>
            <a:prstGeom prst="rect">
              <a:avLst/>
            </a:prstGeom>
          </p:spPr>
        </p:pic>
        <p:sp>
          <p:nvSpPr>
            <p:cNvPr id="4" name="Rectangle 3">
              <a:extLst>
                <a:ext uri="{FF2B5EF4-FFF2-40B4-BE49-F238E27FC236}">
                  <a16:creationId xmlns:a16="http://schemas.microsoft.com/office/drawing/2014/main" id="{0F8D655B-4B75-4414-AD5C-B2BF7869709D}"/>
                </a:ext>
              </a:extLst>
            </p:cNvPr>
            <p:cNvSpPr/>
            <p:nvPr/>
          </p:nvSpPr>
          <p:spPr>
            <a:xfrm>
              <a:off x="3364992" y="4147792"/>
              <a:ext cx="676656" cy="1332244"/>
            </a:xfrm>
            <a:prstGeom prst="rect">
              <a:avLst/>
            </a:prstGeom>
            <a:solidFill>
              <a:srgbClr val="F8F8F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2D12E4-D8D5-477B-A06D-D5A29CACC1F8}"/>
              </a:ext>
            </a:extLst>
          </p:cNvPr>
          <p:cNvGrpSpPr/>
          <p:nvPr/>
        </p:nvGrpSpPr>
        <p:grpSpPr>
          <a:xfrm>
            <a:off x="9313096" y="2579080"/>
            <a:ext cx="4041647" cy="2380911"/>
            <a:chOff x="9546336" y="3042341"/>
            <a:chExt cx="2212848" cy="1511371"/>
          </a:xfrm>
        </p:grpSpPr>
        <p:sp>
          <p:nvSpPr>
            <p:cNvPr id="9" name="Oval 8">
              <a:extLst>
                <a:ext uri="{FF2B5EF4-FFF2-40B4-BE49-F238E27FC236}">
                  <a16:creationId xmlns:a16="http://schemas.microsoft.com/office/drawing/2014/main" id="{F92BEC05-F157-4C5A-93CE-6107C7E9EBDE}"/>
                </a:ext>
              </a:extLst>
            </p:cNvPr>
            <p:cNvSpPr/>
            <p:nvPr/>
          </p:nvSpPr>
          <p:spPr>
            <a:xfrm>
              <a:off x="9546336" y="3042341"/>
              <a:ext cx="2212848" cy="1511371"/>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E397B5-A877-4780-8EF8-74B023029D9F}"/>
                </a:ext>
              </a:extLst>
            </p:cNvPr>
            <p:cNvSpPr txBox="1"/>
            <p:nvPr/>
          </p:nvSpPr>
          <p:spPr>
            <a:xfrm>
              <a:off x="9843248" y="3406471"/>
              <a:ext cx="1619024" cy="703341"/>
            </a:xfrm>
            <a:prstGeom prst="rect">
              <a:avLst/>
            </a:prstGeom>
            <a:noFill/>
          </p:spPr>
          <p:txBody>
            <a:bodyPr wrap="square" rtlCol="0">
              <a:spAutoFit/>
            </a:bodyPr>
            <a:lstStyle/>
            <a:p>
              <a:pPr algn="ctr"/>
              <a:r>
                <a:rPr lang="en-US" altLang="zh-TW" sz="6600" dirty="0">
                  <a:latin typeface="DFKai-SB" panose="03000509000000000000" pitchFamily="49" charset="-120"/>
                  <a:ea typeface="DFKai-SB" panose="03000509000000000000" pitchFamily="49" charset="-120"/>
                </a:rPr>
                <a:t>70</a:t>
              </a:r>
              <a:r>
                <a:rPr lang="zh-TW" altLang="en-US" sz="6600" dirty="0">
                  <a:latin typeface="DFKai-SB" panose="03000509000000000000" pitchFamily="49" charset="-120"/>
                  <a:ea typeface="DFKai-SB" panose="03000509000000000000" pitchFamily="49" charset="-120"/>
                </a:rPr>
                <a:t>歲</a:t>
              </a:r>
              <a:endParaRPr lang="en-US" sz="6600" dirty="0">
                <a:latin typeface="DFKai-SB" panose="03000509000000000000" pitchFamily="49" charset="-120"/>
                <a:ea typeface="DFKai-SB" panose="03000509000000000000" pitchFamily="49" charset="-120"/>
              </a:endParaRPr>
            </a:p>
          </p:txBody>
        </p:sp>
      </p:grpSp>
      <p:grpSp>
        <p:nvGrpSpPr>
          <p:cNvPr id="18" name="Group 17">
            <a:extLst>
              <a:ext uri="{FF2B5EF4-FFF2-40B4-BE49-F238E27FC236}">
                <a16:creationId xmlns:a16="http://schemas.microsoft.com/office/drawing/2014/main" id="{116823DD-3087-4EC8-894E-76286CBFA3F4}"/>
              </a:ext>
            </a:extLst>
          </p:cNvPr>
          <p:cNvGrpSpPr/>
          <p:nvPr/>
        </p:nvGrpSpPr>
        <p:grpSpPr>
          <a:xfrm>
            <a:off x="14248501" y="4888561"/>
            <a:ext cx="2523744" cy="1476756"/>
            <a:chOff x="9779370" y="6880860"/>
            <a:chExt cx="2523744" cy="1476756"/>
          </a:xfrm>
        </p:grpSpPr>
        <p:sp>
          <p:nvSpPr>
            <p:cNvPr id="12" name="Oval 11">
              <a:extLst>
                <a:ext uri="{FF2B5EF4-FFF2-40B4-BE49-F238E27FC236}">
                  <a16:creationId xmlns:a16="http://schemas.microsoft.com/office/drawing/2014/main" id="{23B519D4-AB23-41EC-AA36-A2AAC3575FC8}"/>
                </a:ext>
              </a:extLst>
            </p:cNvPr>
            <p:cNvSpPr/>
            <p:nvPr/>
          </p:nvSpPr>
          <p:spPr>
            <a:xfrm>
              <a:off x="9779370" y="6880860"/>
              <a:ext cx="2523744" cy="147675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4299E0-D975-486D-83C7-C73FAF9826EF}"/>
                </a:ext>
              </a:extLst>
            </p:cNvPr>
            <p:cNvSpPr txBox="1"/>
            <p:nvPr/>
          </p:nvSpPr>
          <p:spPr>
            <a:xfrm>
              <a:off x="10099410" y="7157573"/>
              <a:ext cx="1883664" cy="923330"/>
            </a:xfrm>
            <a:prstGeom prst="rect">
              <a:avLst/>
            </a:prstGeom>
            <a:noFill/>
          </p:spPr>
          <p:txBody>
            <a:bodyPr wrap="square" rtlCol="0">
              <a:spAutoFit/>
            </a:bodyPr>
            <a:lstStyle/>
            <a:p>
              <a:pPr algn="ctr"/>
              <a:r>
                <a:rPr lang="en-US" sz="5400" dirty="0" err="1">
                  <a:latin typeface="DFKai-SB" panose="03000509000000000000" pitchFamily="49" charset="-120"/>
                  <a:ea typeface="DFKai-SB" panose="03000509000000000000" pitchFamily="49" charset="-120"/>
                </a:rPr>
                <a:t>男性</a:t>
              </a:r>
              <a:endParaRPr lang="en-US" sz="5400" dirty="0">
                <a:latin typeface="DFKai-SB" panose="03000509000000000000" pitchFamily="49" charset="-120"/>
                <a:ea typeface="DFKai-SB" panose="03000509000000000000" pitchFamily="49" charset="-120"/>
              </a:endParaRPr>
            </a:p>
          </p:txBody>
        </p:sp>
      </p:grpSp>
      <p:grpSp>
        <p:nvGrpSpPr>
          <p:cNvPr id="17" name="Group 16">
            <a:extLst>
              <a:ext uri="{FF2B5EF4-FFF2-40B4-BE49-F238E27FC236}">
                <a16:creationId xmlns:a16="http://schemas.microsoft.com/office/drawing/2014/main" id="{AAFB378B-D4A1-48CD-8348-C3EEAF8AEA43}"/>
              </a:ext>
            </a:extLst>
          </p:cNvPr>
          <p:cNvGrpSpPr/>
          <p:nvPr/>
        </p:nvGrpSpPr>
        <p:grpSpPr>
          <a:xfrm>
            <a:off x="9313096" y="6107985"/>
            <a:ext cx="4882896" cy="3150301"/>
            <a:chOff x="12673584" y="4292915"/>
            <a:chExt cx="4882896" cy="3150301"/>
          </a:xfrm>
        </p:grpSpPr>
        <p:sp>
          <p:nvSpPr>
            <p:cNvPr id="14" name="Oval 13">
              <a:extLst>
                <a:ext uri="{FF2B5EF4-FFF2-40B4-BE49-F238E27FC236}">
                  <a16:creationId xmlns:a16="http://schemas.microsoft.com/office/drawing/2014/main" id="{243EBF90-64B4-4F22-942E-8893FB221E68}"/>
                </a:ext>
              </a:extLst>
            </p:cNvPr>
            <p:cNvSpPr/>
            <p:nvPr/>
          </p:nvSpPr>
          <p:spPr>
            <a:xfrm>
              <a:off x="12673584" y="4292915"/>
              <a:ext cx="4882896" cy="315030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4A51B6-CD50-4F1E-9636-02F75481A817}"/>
                </a:ext>
              </a:extLst>
            </p:cNvPr>
            <p:cNvSpPr txBox="1"/>
            <p:nvPr/>
          </p:nvSpPr>
          <p:spPr>
            <a:xfrm>
              <a:off x="13215878" y="5314067"/>
              <a:ext cx="3772038" cy="1107996"/>
            </a:xfrm>
            <a:prstGeom prst="rect">
              <a:avLst/>
            </a:prstGeom>
            <a:noFill/>
          </p:spPr>
          <p:txBody>
            <a:bodyPr wrap="square" rtlCol="0">
              <a:spAutoFit/>
            </a:bodyPr>
            <a:lstStyle/>
            <a:p>
              <a:pPr algn="ctr"/>
              <a:r>
                <a:rPr lang="en-US" sz="6600" dirty="0" err="1">
                  <a:latin typeface="DFKai-SB" panose="03000509000000000000" pitchFamily="49" charset="-120"/>
                  <a:ea typeface="DFKai-SB" panose="03000509000000000000" pitchFamily="49" charset="-120"/>
                </a:rPr>
                <a:t>心臟病</a:t>
              </a:r>
              <a:endParaRPr lang="en-US" sz="6600" dirty="0">
                <a:latin typeface="DFKai-SB" panose="03000509000000000000" pitchFamily="49" charset="-120"/>
                <a:ea typeface="DFKai-SB" panose="03000509000000000000" pitchFamily="49" charset="-120"/>
              </a:endParaRPr>
            </a:p>
          </p:txBody>
        </p:sp>
      </p:grpSp>
    </p:spTree>
    <p:extLst>
      <p:ext uri="{BB962C8B-B14F-4D97-AF65-F5344CB8AC3E}">
        <p14:creationId xmlns:p14="http://schemas.microsoft.com/office/powerpoint/2010/main" val="242448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2"/>
            <a:ext cx="13756740" cy="2439093"/>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瞭解您的測試報告結果</a:t>
            </a:r>
          </a:p>
        </p:txBody>
      </p:sp>
      <p:sp>
        <p:nvSpPr>
          <p:cNvPr id="243" name="Google Shape;243;p22"/>
          <p:cNvSpPr txBox="1"/>
          <p:nvPr/>
        </p:nvSpPr>
        <p:spPr>
          <a:xfrm>
            <a:off x="912506" y="2697367"/>
            <a:ext cx="15565743" cy="5968509"/>
          </a:xfrm>
          <a:prstGeom prst="rect">
            <a:avLst/>
          </a:prstGeom>
          <a:noFill/>
          <a:ln>
            <a:noFill/>
          </a:ln>
        </p:spPr>
        <p:txBody>
          <a:bodyPr spcFirstLastPara="1" wrap="square" lIns="0" tIns="0" rIns="0" bIns="0" anchor="t" anchorCtr="0">
            <a:noAutofit/>
          </a:bodyPr>
          <a:lstStyle/>
          <a:p>
            <a:pPr marL="488950" indent="-457200">
              <a:lnSpc>
                <a:spcPct val="130000"/>
              </a:lnSpc>
              <a:spcAft>
                <a:spcPts val="1200"/>
              </a:spcAft>
              <a:buClr>
                <a:schemeClr val="dk2"/>
              </a:buClr>
              <a:buSzPct val="110000"/>
              <a:buFont typeface="Arial" panose="020B0604020202020204" pitchFamily="34" charset="0"/>
              <a:buChar char="•"/>
            </a:pPr>
            <a:r>
              <a:rPr lang="en-US" sz="4400" dirty="0" err="1">
                <a:latin typeface="DFKai-SB" panose="03000509000000000000" pitchFamily="49" charset="-120"/>
                <a:ea typeface="DFKai-SB" panose="03000509000000000000" pitchFamily="49" charset="-120"/>
                <a:cs typeface="Lora"/>
                <a:sym typeface="Lora"/>
              </a:rPr>
              <a:t>每個人的健康基線都是不同的</a:t>
            </a:r>
            <a:endParaRPr lang="en-US" sz="4400" dirty="0">
              <a:latin typeface="DFKai-SB" panose="03000509000000000000" pitchFamily="49" charset="-120"/>
              <a:ea typeface="DFKai-SB" panose="03000509000000000000" pitchFamily="49" charset="-120"/>
              <a:cs typeface="Lora"/>
              <a:sym typeface="Lora"/>
            </a:endParaRPr>
          </a:p>
          <a:p>
            <a:pPr marL="488950" indent="-457200">
              <a:lnSpc>
                <a:spcPct val="130000"/>
              </a:lnSpc>
              <a:spcAft>
                <a:spcPts val="1200"/>
              </a:spcAft>
              <a:buClr>
                <a:schemeClr val="dk2"/>
              </a:buClr>
              <a:buSzPct val="110000"/>
              <a:buFont typeface="Arial" panose="020B0604020202020204" pitchFamily="34" charset="0"/>
              <a:buChar char="•"/>
            </a:pPr>
            <a:r>
              <a:rPr lang="en-US" sz="4400" dirty="0" err="1">
                <a:latin typeface="DFKai-SB" panose="03000509000000000000" pitchFamily="49" charset="-120"/>
                <a:ea typeface="DFKai-SB" panose="03000509000000000000" pitchFamily="49" charset="-120"/>
              </a:rPr>
              <a:t>不同因素</a:t>
            </a:r>
            <a:r>
              <a:rPr lang="zh-TW" altLang="en-US" sz="4400" dirty="0">
                <a:latin typeface="DFKai-SB" panose="03000509000000000000" pitchFamily="49" charset="-120"/>
                <a:ea typeface="DFKai-SB" panose="03000509000000000000" pitchFamily="49" charset="-120"/>
              </a:rPr>
              <a:t>，如：年齡、性別、健康狀況、既往病史（糖尿病、高血壓等等）也會影響您的健康</a:t>
            </a:r>
            <a:endParaRPr lang="en-CA" altLang="zh-TW" sz="4400" dirty="0">
              <a:latin typeface="DFKai-SB" panose="03000509000000000000" pitchFamily="49" charset="-120"/>
              <a:ea typeface="DFKai-SB" panose="03000509000000000000" pitchFamily="49" charset="-120"/>
            </a:endParaRPr>
          </a:p>
          <a:p>
            <a:pPr marL="603250" indent="-571500">
              <a:lnSpc>
                <a:spcPct val="130000"/>
              </a:lnSpc>
              <a:spcAft>
                <a:spcPts val="1200"/>
              </a:spcAft>
              <a:buClr>
                <a:schemeClr val="dk2"/>
              </a:buClr>
              <a:buSzPct val="110000"/>
              <a:buFont typeface="Arial" panose="020B0604020202020204" pitchFamily="34" charset="0"/>
              <a:buChar char="•"/>
            </a:pPr>
            <a:r>
              <a:rPr lang="en-US" sz="4400" dirty="0" err="1">
                <a:latin typeface="DFKai-SB" panose="03000509000000000000" pitchFamily="49" charset="-120"/>
                <a:ea typeface="DFKai-SB" panose="03000509000000000000" pitchFamily="49" charset="-120"/>
                <a:cs typeface="Lora"/>
                <a:sym typeface="Lora"/>
              </a:rPr>
              <a:t>對您來說</a:t>
            </a:r>
            <a:r>
              <a:rPr lang="zh-TW" altLang="en-US" sz="4400" dirty="0">
                <a:latin typeface="DFKai-SB" panose="03000509000000000000" pitchFamily="49" charset="-120"/>
                <a:ea typeface="DFKai-SB" panose="03000509000000000000" pitchFamily="49" charset="-120"/>
                <a:cs typeface="Lora"/>
                <a:sym typeface="Lora"/>
              </a:rPr>
              <a:t>，</a:t>
            </a:r>
            <a:r>
              <a:rPr lang="en-US" sz="4400" dirty="0" err="1">
                <a:latin typeface="DFKai-SB" panose="03000509000000000000" pitchFamily="49" charset="-120"/>
                <a:ea typeface="DFKai-SB" panose="03000509000000000000" pitchFamily="49" charset="-120"/>
                <a:cs typeface="Lora"/>
                <a:sym typeface="Lora"/>
              </a:rPr>
              <a:t>就算您的結果超出範圍</a:t>
            </a:r>
            <a:r>
              <a:rPr lang="zh-TW" altLang="en-US" sz="4400" dirty="0">
                <a:latin typeface="DFKai-SB" panose="03000509000000000000" pitchFamily="49" charset="-120"/>
                <a:ea typeface="DFKai-SB" panose="03000509000000000000" pitchFamily="49" charset="-120"/>
                <a:cs typeface="Lora"/>
                <a:sym typeface="Lora"/>
              </a:rPr>
              <a:t>，也可能是正常的。您的醫療保健提供者會能夠解釋結果對您代表什麼</a:t>
            </a:r>
            <a:endParaRPr lang="en-US" sz="4400" dirty="0">
              <a:solidFill>
                <a:schemeClr val="tx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01115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850081" y="1801163"/>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endParaRPr sz="7000">
              <a:latin typeface="+mj-lt"/>
            </a:endParaRPr>
          </a:p>
        </p:txBody>
      </p:sp>
      <p:sp>
        <p:nvSpPr>
          <p:cNvPr id="5" name="Google Shape;325;p28">
            <a:extLst>
              <a:ext uri="{FF2B5EF4-FFF2-40B4-BE49-F238E27FC236}">
                <a16:creationId xmlns:a16="http://schemas.microsoft.com/office/drawing/2014/main" id="{4C55D826-6C2B-5D49-B8DB-A40700BB0320}"/>
              </a:ext>
            </a:extLst>
          </p:cNvPr>
          <p:cNvSpPr txBox="1"/>
          <p:nvPr/>
        </p:nvSpPr>
        <p:spPr>
          <a:xfrm>
            <a:off x="991104" y="2191334"/>
            <a:ext cx="13104225" cy="566100"/>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None/>
            </a:pPr>
            <a:endParaRPr sz="4000">
              <a:solidFill>
                <a:schemeClr val="tx1"/>
              </a:solidFill>
              <a:latin typeface="+mj-lt"/>
            </a:endParaRPr>
          </a:p>
        </p:txBody>
      </p:sp>
      <p:sp>
        <p:nvSpPr>
          <p:cNvPr id="6" name="Google Shape;327;p28">
            <a:extLst>
              <a:ext uri="{FF2B5EF4-FFF2-40B4-BE49-F238E27FC236}">
                <a16:creationId xmlns:a16="http://schemas.microsoft.com/office/drawing/2014/main" id="{27A63867-BA44-624A-9003-3065F6BC0E82}"/>
              </a:ext>
            </a:extLst>
          </p:cNvPr>
          <p:cNvSpPr txBox="1"/>
          <p:nvPr/>
        </p:nvSpPr>
        <p:spPr>
          <a:xfrm>
            <a:off x="991104" y="900757"/>
            <a:ext cx="12222872"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b="1">
              <a:solidFill>
                <a:schemeClr val="bg1"/>
              </a:solidFill>
              <a:latin typeface="+mj-lt"/>
            </a:endParaRPr>
          </a:p>
        </p:txBody>
      </p:sp>
      <p:sp>
        <p:nvSpPr>
          <p:cNvPr id="10" name="Google Shape;271;p24">
            <a:extLst>
              <a:ext uri="{FF2B5EF4-FFF2-40B4-BE49-F238E27FC236}">
                <a16:creationId xmlns:a16="http://schemas.microsoft.com/office/drawing/2014/main" id="{D3D3AF02-B3AA-47FD-8EE9-075C4C4D394E}"/>
              </a:ext>
            </a:extLst>
          </p:cNvPr>
          <p:cNvSpPr txBox="1"/>
          <p:nvPr/>
        </p:nvSpPr>
        <p:spPr>
          <a:xfrm>
            <a:off x="1440302" y="989699"/>
            <a:ext cx="14997617" cy="2564662"/>
          </a:xfrm>
          <a:prstGeom prst="rect">
            <a:avLst/>
          </a:prstGeom>
          <a:noFill/>
          <a:ln>
            <a:noFill/>
          </a:ln>
        </p:spPr>
        <p:txBody>
          <a:bodyPr spcFirstLastPara="1" wrap="square" lIns="0" tIns="0" rIns="0" bIns="0" anchor="t" anchorCtr="0">
            <a:noAutofit/>
          </a:bodyPr>
          <a:lstStyle/>
          <a:p>
            <a:pPr lvl="0"/>
            <a:r>
              <a:rPr lang="zh-TW" altLang="en-US" sz="7200" b="1" dirty="0">
                <a:solidFill>
                  <a:srgbClr val="FFFFFF"/>
                </a:solidFill>
                <a:latin typeface="DFKai-SB" panose="03000509000000000000" pitchFamily="49" charset="-120"/>
                <a:ea typeface="DFKai-SB" panose="03000509000000000000" pitchFamily="49" charset="-120"/>
                <a:sym typeface="Lora"/>
              </a:rPr>
              <a:t>如何保護您的網上個人健康資訊？</a:t>
            </a:r>
          </a:p>
        </p:txBody>
      </p:sp>
      <p:pic>
        <p:nvPicPr>
          <p:cNvPr id="8" name="Picture 2" descr="Internet Network Computer Security Internet network data computer laptop security shield and lock symbol. protect your privacy stock illustrations">
            <a:extLst>
              <a:ext uri="{FF2B5EF4-FFF2-40B4-BE49-F238E27FC236}">
                <a16:creationId xmlns:a16="http://schemas.microsoft.com/office/drawing/2014/main" id="{3B776F19-478A-4472-B2C8-FF0931582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781" y="5143500"/>
            <a:ext cx="58293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2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6254646" cy="1675114"/>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如何保護您的網上個人健康資訊？</a:t>
            </a:r>
          </a:p>
        </p:txBody>
      </p:sp>
      <p:sp>
        <p:nvSpPr>
          <p:cNvPr id="174" name="Google Shape;174;p19"/>
          <p:cNvSpPr txBox="1"/>
          <p:nvPr/>
        </p:nvSpPr>
        <p:spPr>
          <a:xfrm>
            <a:off x="1182749" y="3843177"/>
            <a:ext cx="15688375" cy="4824574"/>
          </a:xfrm>
          <a:prstGeom prst="rect">
            <a:avLst/>
          </a:prstGeom>
          <a:noFill/>
          <a:ln>
            <a:noFill/>
          </a:ln>
        </p:spPr>
        <p:txBody>
          <a:bodyPr spcFirstLastPara="1" wrap="square" lIns="0" tIns="0" rIns="0" bIns="0" anchor="t" anchorCtr="0">
            <a:noAutofit/>
          </a:bodyPr>
          <a:lstStyle/>
          <a:p>
            <a:pPr marL="628714" lvl="0" indent="-571500">
              <a:lnSpc>
                <a:spcPct val="130000"/>
              </a:lnSpc>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根據法律，儲存個人健康資訊的機構須遵守規則和政策，以確保您的資訊安全。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您可以信任可靠的組織，例如政府機構和地區衛生當局，以確保您的個人健康資訊安全無虞。</a:t>
            </a:r>
            <a:endParaRPr lang="en-US" sz="4400" dirty="0">
              <a:solidFill>
                <a:schemeClr val="tx1"/>
              </a:solidFill>
              <a:ea typeface="Lora"/>
              <a:cs typeface="Lora"/>
              <a:sym typeface="Lora"/>
            </a:endParaRPr>
          </a:p>
        </p:txBody>
      </p:sp>
    </p:spTree>
    <p:extLst>
      <p:ext uri="{BB962C8B-B14F-4D97-AF65-F5344CB8AC3E}">
        <p14:creationId xmlns:p14="http://schemas.microsoft.com/office/powerpoint/2010/main" val="365008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如何保護您的網上個人健康資訊？</a:t>
            </a:r>
          </a:p>
        </p:txBody>
      </p:sp>
      <p:sp>
        <p:nvSpPr>
          <p:cNvPr id="174" name="Google Shape;174;p19"/>
          <p:cNvSpPr txBox="1"/>
          <p:nvPr/>
        </p:nvSpPr>
        <p:spPr>
          <a:xfrm>
            <a:off x="1068449" y="3266515"/>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您可以採取以下措施來保護您的網上個人健康資訊</a:t>
            </a:r>
            <a:r>
              <a:rPr lang="zh-CN" altLang="en-US" sz="4400" dirty="0">
                <a:solidFill>
                  <a:schemeClr val="tx1"/>
                </a:solidFill>
                <a:latin typeface="DFKai-SB" panose="03000509000000000000" pitchFamily="49" charset="-120"/>
                <a:ea typeface="DFKai-SB" panose="03000509000000000000" pitchFamily="49" charset="-120"/>
                <a:sym typeface="Lora"/>
              </a:rPr>
              <a:t>： </a:t>
            </a:r>
            <a:endParaRPr lang="en-CA" altLang="zh-CN"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選擇可靠的平台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小心共用敏感資訊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用高強度密碼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設置多重身份驗證</a:t>
            </a:r>
            <a:endParaRPr lang="en-US" sz="40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39BF845F-39C8-48D4-8CCF-DA58C5EEDE30}"/>
              </a:ext>
            </a:extLst>
          </p:cNvPr>
          <p:cNvSpPr/>
          <p:nvPr/>
        </p:nvSpPr>
        <p:spPr>
          <a:xfrm>
            <a:off x="1567704" y="4679576"/>
            <a:ext cx="4322108" cy="833718"/>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39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2D1E98F-3650-496E-964A-A532AB59A43A}"/>
              </a:ext>
            </a:extLst>
          </p:cNvPr>
          <p:cNvSpPr/>
          <p:nvPr/>
        </p:nvSpPr>
        <p:spPr>
          <a:xfrm>
            <a:off x="810884" y="1120786"/>
            <a:ext cx="16787910" cy="1200329"/>
          </a:xfrm>
          <a:prstGeom prst="rect">
            <a:avLst/>
          </a:prstGeom>
        </p:spPr>
        <p:txBody>
          <a:bodyPr wrap="square">
            <a:spAutoFit/>
          </a:bodyPr>
          <a:lstStyle/>
          <a:p>
            <a:r>
              <a:rPr lang="en-US" sz="72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72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7200" dirty="0">
              <a:latin typeface="DFKai-SB" panose="03000509000000000000" pitchFamily="49" charset="-120"/>
              <a:ea typeface="DFKai-SB" panose="03000509000000000000" pitchFamily="49" charset="-120"/>
            </a:endParaRPr>
          </a:p>
        </p:txBody>
      </p:sp>
      <p:sp>
        <p:nvSpPr>
          <p:cNvPr id="13" name="TextBox 12">
            <a:extLst>
              <a:ext uri="{FF2B5EF4-FFF2-40B4-BE49-F238E27FC236}">
                <a16:creationId xmlns:a16="http://schemas.microsoft.com/office/drawing/2014/main" id="{ABA09350-502D-40B0-ADF0-9A9A6FF1FC7E}"/>
              </a:ext>
            </a:extLst>
          </p:cNvPr>
          <p:cNvSpPr txBox="1"/>
          <p:nvPr/>
        </p:nvSpPr>
        <p:spPr>
          <a:xfrm>
            <a:off x="897694" y="2836969"/>
            <a:ext cx="7288119" cy="646331"/>
          </a:xfrm>
          <a:prstGeom prst="rect">
            <a:avLst/>
          </a:prstGeom>
          <a:noFill/>
          <a:ln>
            <a:noFill/>
          </a:ln>
        </p:spPr>
        <p:txBody>
          <a:bodyPr wrap="square" rtlCol="0">
            <a:spAutoFit/>
          </a:bodyPr>
          <a:lstStyle/>
          <a:p>
            <a:r>
              <a:rPr lang="en-US" sz="3600" dirty="0" err="1">
                <a:latin typeface="DFKai-SB" panose="03000509000000000000" pitchFamily="49" charset="-120"/>
                <a:ea typeface="DFKai-SB" panose="03000509000000000000" pitchFamily="49" charset="-120"/>
              </a:rPr>
              <a:t>更為可靠</a:t>
            </a:r>
            <a:r>
              <a:rPr lang="en-US" sz="3600" dirty="0">
                <a:latin typeface="DFKai-SB" panose="03000509000000000000" pitchFamily="49" charset="-120"/>
                <a:ea typeface="DFKai-SB" panose="03000509000000000000" pitchFamily="49" charset="-120"/>
              </a:rPr>
              <a:t>:</a:t>
            </a:r>
          </a:p>
        </p:txBody>
      </p:sp>
      <p:sp>
        <p:nvSpPr>
          <p:cNvPr id="14" name="TextBox 13">
            <a:extLst>
              <a:ext uri="{FF2B5EF4-FFF2-40B4-BE49-F238E27FC236}">
                <a16:creationId xmlns:a16="http://schemas.microsoft.com/office/drawing/2014/main" id="{519F1567-D67C-47C0-9767-C9D11A88FFB4}"/>
              </a:ext>
            </a:extLst>
          </p:cNvPr>
          <p:cNvSpPr txBox="1"/>
          <p:nvPr/>
        </p:nvSpPr>
        <p:spPr>
          <a:xfrm>
            <a:off x="9256130" y="2836969"/>
            <a:ext cx="7133200" cy="646331"/>
          </a:xfrm>
          <a:prstGeom prst="rect">
            <a:avLst/>
          </a:prstGeom>
          <a:noFill/>
          <a:ln>
            <a:noFill/>
          </a:ln>
        </p:spPr>
        <p:txBody>
          <a:bodyPr wrap="square" rtlCol="0">
            <a:spAutoFit/>
          </a:bodyPr>
          <a:lstStyle/>
          <a:p>
            <a:r>
              <a:rPr lang="en-US" sz="3600" dirty="0" err="1">
                <a:latin typeface="DFKai-SB" panose="03000509000000000000" pitchFamily="49" charset="-120"/>
                <a:ea typeface="DFKai-SB" panose="03000509000000000000" pitchFamily="49" charset="-120"/>
              </a:rPr>
              <a:t>不太可靠</a:t>
            </a:r>
            <a:r>
              <a:rPr lang="zh-TW" altLang="en-US" sz="3600" dirty="0">
                <a:latin typeface="DFKai-SB" panose="03000509000000000000" pitchFamily="49" charset="-120"/>
                <a:ea typeface="DFKai-SB" panose="03000509000000000000" pitchFamily="49" charset="-120"/>
              </a:rPr>
              <a:t>：</a:t>
            </a:r>
            <a:endParaRPr lang="en-US" sz="3600" dirty="0">
              <a:latin typeface="DFKai-SB" panose="03000509000000000000" pitchFamily="49" charset="-120"/>
              <a:ea typeface="DFKai-SB" panose="03000509000000000000" pitchFamily="49" charset="-120"/>
            </a:endParaRPr>
          </a:p>
        </p:txBody>
      </p:sp>
      <p:grpSp>
        <p:nvGrpSpPr>
          <p:cNvPr id="15" name="Group 14">
            <a:extLst>
              <a:ext uri="{FF2B5EF4-FFF2-40B4-BE49-F238E27FC236}">
                <a16:creationId xmlns:a16="http://schemas.microsoft.com/office/drawing/2014/main" id="{7F26BF3F-312B-4365-9150-E275AA30D9EE}"/>
              </a:ext>
            </a:extLst>
          </p:cNvPr>
          <p:cNvGrpSpPr/>
          <p:nvPr/>
        </p:nvGrpSpPr>
        <p:grpSpPr>
          <a:xfrm>
            <a:off x="6094921" y="2355548"/>
            <a:ext cx="2039753" cy="1656783"/>
            <a:chOff x="5931055" y="2909429"/>
            <a:chExt cx="2191788" cy="1569660"/>
          </a:xfrm>
        </p:grpSpPr>
        <p:sp>
          <p:nvSpPr>
            <p:cNvPr id="16" name="Rectangle 15">
              <a:extLst>
                <a:ext uri="{FF2B5EF4-FFF2-40B4-BE49-F238E27FC236}">
                  <a16:creationId xmlns:a16="http://schemas.microsoft.com/office/drawing/2014/main" id="{B86F9620-8EE9-4A7E-BCED-4B1BE42366B5}"/>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8" name="Graphic 17" descr="Flag">
              <a:extLst>
                <a:ext uri="{FF2B5EF4-FFF2-40B4-BE49-F238E27FC236}">
                  <a16:creationId xmlns:a16="http://schemas.microsoft.com/office/drawing/2014/main" id="{5C34149E-C240-49AD-A7FB-B413C0DF58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055" y="3141204"/>
              <a:ext cx="1106111" cy="1106111"/>
            </a:xfrm>
            <a:prstGeom prst="rect">
              <a:avLst/>
            </a:prstGeom>
          </p:spPr>
        </p:pic>
      </p:grpSp>
      <p:grpSp>
        <p:nvGrpSpPr>
          <p:cNvPr id="19" name="Group 18">
            <a:extLst>
              <a:ext uri="{FF2B5EF4-FFF2-40B4-BE49-F238E27FC236}">
                <a16:creationId xmlns:a16="http://schemas.microsoft.com/office/drawing/2014/main" id="{02E265C0-9BA7-4741-B9C9-B024C5D96849}"/>
              </a:ext>
            </a:extLst>
          </p:cNvPr>
          <p:cNvGrpSpPr/>
          <p:nvPr/>
        </p:nvGrpSpPr>
        <p:grpSpPr>
          <a:xfrm>
            <a:off x="14161763" y="2530084"/>
            <a:ext cx="2122177" cy="1220311"/>
            <a:chOff x="14902848" y="3544089"/>
            <a:chExt cx="2122177" cy="1220311"/>
          </a:xfrm>
        </p:grpSpPr>
        <p:pic>
          <p:nvPicPr>
            <p:cNvPr id="20" name="Graphic 19" descr="Confused face with no fill">
              <a:extLst>
                <a:ext uri="{FF2B5EF4-FFF2-40B4-BE49-F238E27FC236}">
                  <a16:creationId xmlns:a16="http://schemas.microsoft.com/office/drawing/2014/main" id="{C8D3B4BB-73FE-4E38-B87B-2CD5977377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8829" y="3544089"/>
              <a:ext cx="1216196" cy="1216196"/>
            </a:xfrm>
            <a:prstGeom prst="rect">
              <a:avLst/>
            </a:prstGeom>
          </p:spPr>
        </p:pic>
        <p:pic>
          <p:nvPicPr>
            <p:cNvPr id="21" name="Graphic 20" descr="Flag">
              <a:extLst>
                <a:ext uri="{FF2B5EF4-FFF2-40B4-BE49-F238E27FC236}">
                  <a16:creationId xmlns:a16="http://schemas.microsoft.com/office/drawing/2014/main" id="{C10A032F-1CCD-4967-A7E5-BA848D340D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Tree>
    <p:extLst>
      <p:ext uri="{BB962C8B-B14F-4D97-AF65-F5344CB8AC3E}">
        <p14:creationId xmlns:p14="http://schemas.microsoft.com/office/powerpoint/2010/main" val="203983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897694" y="2836969"/>
            <a:ext cx="6631163" cy="6186309"/>
          </a:xfrm>
          <a:prstGeom prst="rect">
            <a:avLst/>
          </a:prstGeom>
          <a:noFill/>
          <a:ln>
            <a:noFill/>
          </a:ln>
        </p:spPr>
        <p:txBody>
          <a:bodyPr wrap="square" rtlCol="0">
            <a:spAutoFit/>
          </a:bodyPr>
          <a:lstStyle/>
          <a:p>
            <a:r>
              <a:rPr lang="en-US" sz="3600" dirty="0" err="1">
                <a:latin typeface="DFKai-SB" panose="03000509000000000000" pitchFamily="49" charset="-120"/>
                <a:ea typeface="DFKai-SB" panose="03000509000000000000" pitchFamily="49" charset="-120"/>
              </a:rPr>
              <a:t>更為可靠</a:t>
            </a:r>
            <a:r>
              <a:rPr lang="en-US" sz="3600" dirty="0">
                <a:latin typeface="DFKai-SB" panose="03000509000000000000" pitchFamily="49" charset="-120"/>
                <a:ea typeface="DFKai-SB" panose="03000509000000000000" pitchFamily="49" charset="-120"/>
              </a:rPr>
              <a:t>:</a:t>
            </a: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主要供民眾瀏覽個人健康資訊</a:t>
            </a:r>
            <a:r>
              <a:rPr lang="zh-TW" altLang="en-US" sz="3600" dirty="0">
                <a:latin typeface="DFKai-SB" panose="03000509000000000000" pitchFamily="49" charset="-120"/>
                <a:ea typeface="DFKai-SB" panose="03000509000000000000" pitchFamily="49" charset="-120"/>
              </a:rPr>
              <a:t>，不是為了賺錢或售賣產品</a:t>
            </a:r>
            <a:endParaRPr lang="en-CA"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來自於有信譽的機構</a:t>
            </a:r>
            <a:r>
              <a:rPr lang="en-US" sz="3600" dirty="0">
                <a:latin typeface="DFKai-SB" panose="03000509000000000000" pitchFamily="49" charset="-120"/>
                <a:ea typeface="DFKai-SB" panose="03000509000000000000" pitchFamily="49" charset="-120"/>
              </a:rPr>
              <a:t>.</a:t>
            </a:r>
          </a:p>
          <a:p>
            <a:pPr marL="457200" indent="-457200">
              <a:buFont typeface="Arial" panose="020B0604020202020204" pitchFamily="34" charset="0"/>
              <a:buChar char="•"/>
            </a:pP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經由其他專家認可</a:t>
            </a: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solidFill>
                  <a:schemeClr val="tx1"/>
                </a:solidFill>
                <a:latin typeface="DFKai-SB" panose="03000509000000000000" pitchFamily="49" charset="-120"/>
                <a:ea typeface="DFKai-SB" panose="03000509000000000000" pitchFamily="49" charset="-120"/>
                <a:cs typeface="Lora"/>
                <a:sym typeface="Lora"/>
              </a:rPr>
              <a:t>嘗試教育民眾資料是如何被政策保護的</a:t>
            </a:r>
            <a:endParaRPr lang="en-US" sz="3600" dirty="0">
              <a:latin typeface="DFKai-SB" panose="03000509000000000000" pitchFamily="49" charset="-120"/>
              <a:ea typeface="DFKai-SB" panose="03000509000000000000" pitchFamily="49" charset="-120"/>
            </a:endParaRPr>
          </a:p>
        </p:txBody>
      </p:sp>
      <p:pic>
        <p:nvPicPr>
          <p:cNvPr id="7" name="Picture 6">
            <a:extLst>
              <a:ext uri="{FF2B5EF4-FFF2-40B4-BE49-F238E27FC236}">
                <a16:creationId xmlns:a16="http://schemas.microsoft.com/office/drawing/2014/main" id="{109EBD5B-230F-450D-94A7-4120CD0C6787}"/>
              </a:ext>
            </a:extLst>
          </p:cNvPr>
          <p:cNvPicPr>
            <a:picLocks noChangeAspect="1"/>
          </p:cNvPicPr>
          <p:nvPr/>
        </p:nvPicPr>
        <p:blipFill>
          <a:blip r:embed="rId3"/>
          <a:stretch>
            <a:fillRect/>
          </a:stretch>
        </p:blipFill>
        <p:spPr>
          <a:xfrm>
            <a:off x="7775572" y="3911621"/>
            <a:ext cx="1048700" cy="1048700"/>
          </a:xfrm>
          <a:prstGeom prst="rect">
            <a:avLst/>
          </a:prstGeom>
        </p:spPr>
      </p:pic>
      <p:pic>
        <p:nvPicPr>
          <p:cNvPr id="9" name="Picture 8">
            <a:extLst>
              <a:ext uri="{FF2B5EF4-FFF2-40B4-BE49-F238E27FC236}">
                <a16:creationId xmlns:a16="http://schemas.microsoft.com/office/drawing/2014/main" id="{F7FABA74-E12C-42C3-94AF-D52C50FFE9B6}"/>
              </a:ext>
            </a:extLst>
          </p:cNvPr>
          <p:cNvPicPr>
            <a:picLocks noChangeAspect="1"/>
          </p:cNvPicPr>
          <p:nvPr/>
        </p:nvPicPr>
        <p:blipFill>
          <a:blip r:embed="rId4"/>
          <a:stretch>
            <a:fillRect/>
          </a:stretch>
        </p:blipFill>
        <p:spPr>
          <a:xfrm>
            <a:off x="7775573" y="5281534"/>
            <a:ext cx="1048699" cy="1048699"/>
          </a:xfrm>
          <a:prstGeom prst="rect">
            <a:avLst/>
          </a:prstGeom>
        </p:spPr>
      </p:pic>
      <p:pic>
        <p:nvPicPr>
          <p:cNvPr id="10" name="Picture 9">
            <a:extLst>
              <a:ext uri="{FF2B5EF4-FFF2-40B4-BE49-F238E27FC236}">
                <a16:creationId xmlns:a16="http://schemas.microsoft.com/office/drawing/2014/main" id="{2A18A168-3715-4800-BA27-BE114ECF03B7}"/>
              </a:ext>
            </a:extLst>
          </p:cNvPr>
          <p:cNvPicPr>
            <a:picLocks noChangeAspect="1"/>
          </p:cNvPicPr>
          <p:nvPr/>
        </p:nvPicPr>
        <p:blipFill>
          <a:blip r:embed="rId5"/>
          <a:stretch>
            <a:fillRect/>
          </a:stretch>
        </p:blipFill>
        <p:spPr>
          <a:xfrm>
            <a:off x="7831162" y="6651446"/>
            <a:ext cx="1048699" cy="1048699"/>
          </a:xfrm>
          <a:prstGeom prst="rect">
            <a:avLst/>
          </a:prstGeom>
        </p:spPr>
      </p:pic>
      <p:sp>
        <p:nvSpPr>
          <p:cNvPr id="27" name="TextBox 26">
            <a:extLst>
              <a:ext uri="{FF2B5EF4-FFF2-40B4-BE49-F238E27FC236}">
                <a16:creationId xmlns:a16="http://schemas.microsoft.com/office/drawing/2014/main" id="{10D5B122-92F3-4DD7-B43F-A8C4D6E364EF}"/>
              </a:ext>
            </a:extLst>
          </p:cNvPr>
          <p:cNvSpPr txBox="1"/>
          <p:nvPr/>
        </p:nvSpPr>
        <p:spPr>
          <a:xfrm>
            <a:off x="9256130" y="2836969"/>
            <a:ext cx="7133200" cy="5632311"/>
          </a:xfrm>
          <a:prstGeom prst="rect">
            <a:avLst/>
          </a:prstGeom>
          <a:noFill/>
          <a:ln>
            <a:noFill/>
          </a:ln>
        </p:spPr>
        <p:txBody>
          <a:bodyPr wrap="square" rtlCol="0">
            <a:spAutoFit/>
          </a:bodyPr>
          <a:lstStyle/>
          <a:p>
            <a:r>
              <a:rPr lang="en-US" sz="3600" dirty="0" err="1">
                <a:latin typeface="DFKai-SB" panose="03000509000000000000" pitchFamily="49" charset="-120"/>
                <a:ea typeface="DFKai-SB" panose="03000509000000000000" pitchFamily="49" charset="-120"/>
              </a:rPr>
              <a:t>不太可靠</a:t>
            </a:r>
            <a:r>
              <a:rPr lang="zh-TW" altLang="en-US" sz="3600" dirty="0">
                <a:latin typeface="DFKai-SB" panose="03000509000000000000" pitchFamily="49" charset="-120"/>
                <a:ea typeface="DFKai-SB" panose="03000509000000000000" pitchFamily="49" charset="-120"/>
              </a:rPr>
              <a:t>：</a:t>
            </a:r>
            <a:endParaRPr lang="en-US"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主要為了賺錢或售賣產品</a:t>
            </a:r>
            <a:br>
              <a:rPr lang="en-US" sz="3600" dirty="0">
                <a:latin typeface="DFKai-SB" panose="03000509000000000000" pitchFamily="49" charset="-120"/>
                <a:ea typeface="DFKai-SB" panose="03000509000000000000" pitchFamily="49" charset="-120"/>
              </a:rPr>
            </a:b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不是來自於有信譽的機構</a:t>
            </a: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沒有經由其他專家認可</a:t>
            </a: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en-US" sz="3600" dirty="0" err="1">
                <a:latin typeface="DFKai-SB" panose="03000509000000000000" pitchFamily="49" charset="-120"/>
                <a:ea typeface="DFKai-SB" panose="03000509000000000000" pitchFamily="49" charset="-120"/>
              </a:rPr>
              <a:t>沒有清楚表明資料是如何被保護的</a:t>
            </a:r>
            <a:r>
              <a:rPr lang="zh-TW" altLang="en-US" sz="3600" dirty="0">
                <a:latin typeface="DFKai-SB" panose="03000509000000000000" pitchFamily="49" charset="-120"/>
                <a:ea typeface="DFKai-SB" panose="03000509000000000000" pitchFamily="49" charset="-120"/>
              </a:rPr>
              <a:t>，也可能沒有私隱政策</a:t>
            </a:r>
            <a:endParaRPr lang="en-US" sz="3600" dirty="0">
              <a:latin typeface="DFKai-SB" panose="03000509000000000000" pitchFamily="49" charset="-120"/>
              <a:ea typeface="DFKai-SB" panose="03000509000000000000" pitchFamily="49" charset="-120"/>
            </a:endParaRPr>
          </a:p>
        </p:txBody>
      </p:sp>
      <p:pic>
        <p:nvPicPr>
          <p:cNvPr id="28" name="Graphic 27" descr="Dollar">
            <a:extLst>
              <a:ext uri="{FF2B5EF4-FFF2-40B4-BE49-F238E27FC236}">
                <a16:creationId xmlns:a16="http://schemas.microsoft.com/office/drawing/2014/main" id="{5A91841D-A4EA-4811-8382-EC740B919E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25662" y="3781966"/>
            <a:ext cx="914400" cy="914400"/>
          </a:xfrm>
          <a:prstGeom prst="rect">
            <a:avLst/>
          </a:prstGeom>
        </p:spPr>
      </p:pic>
      <p:grpSp>
        <p:nvGrpSpPr>
          <p:cNvPr id="14" name="Group 13">
            <a:extLst>
              <a:ext uri="{FF2B5EF4-FFF2-40B4-BE49-F238E27FC236}">
                <a16:creationId xmlns:a16="http://schemas.microsoft.com/office/drawing/2014/main" id="{CC7B229E-B0ED-4CC7-8EA8-A530DD3FBAEC}"/>
              </a:ext>
            </a:extLst>
          </p:cNvPr>
          <p:cNvGrpSpPr/>
          <p:nvPr/>
        </p:nvGrpSpPr>
        <p:grpSpPr>
          <a:xfrm>
            <a:off x="16457784" y="6324383"/>
            <a:ext cx="1224514" cy="1148072"/>
            <a:chOff x="16305268" y="7880395"/>
            <a:chExt cx="1224514" cy="1148072"/>
          </a:xfrm>
        </p:grpSpPr>
        <p:pic>
          <p:nvPicPr>
            <p:cNvPr id="19" name="Picture 18">
              <a:extLst>
                <a:ext uri="{FF2B5EF4-FFF2-40B4-BE49-F238E27FC236}">
                  <a16:creationId xmlns:a16="http://schemas.microsoft.com/office/drawing/2014/main" id="{B10978FE-AA00-4AF8-A8F6-AA06916E0652}"/>
                </a:ext>
              </a:extLst>
            </p:cNvPr>
            <p:cNvPicPr>
              <a:picLocks noChangeAspect="1"/>
            </p:cNvPicPr>
            <p:nvPr/>
          </p:nvPicPr>
          <p:blipFill>
            <a:blip r:embed="rId5"/>
            <a:stretch>
              <a:fillRect/>
            </a:stretch>
          </p:blipFill>
          <p:spPr>
            <a:xfrm>
              <a:off x="16466324" y="7997192"/>
              <a:ext cx="914479" cy="914479"/>
            </a:xfrm>
            <a:prstGeom prst="rect">
              <a:avLst/>
            </a:prstGeom>
          </p:spPr>
        </p:pic>
        <p:sp>
          <p:nvSpPr>
            <p:cNvPr id="21" name="&quot;Not Allowed&quot; Symbol 20">
              <a:extLst>
                <a:ext uri="{FF2B5EF4-FFF2-40B4-BE49-F238E27FC236}">
                  <a16:creationId xmlns:a16="http://schemas.microsoft.com/office/drawing/2014/main" id="{601AF363-666E-4B16-BE97-69FB12E4AFF0}"/>
                </a:ext>
              </a:extLst>
            </p:cNvPr>
            <p:cNvSpPr/>
            <p:nvPr/>
          </p:nvSpPr>
          <p:spPr>
            <a:xfrm>
              <a:off x="16305268" y="7880395"/>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a:extLst>
              <a:ext uri="{FF2B5EF4-FFF2-40B4-BE49-F238E27FC236}">
                <a16:creationId xmlns:a16="http://schemas.microsoft.com/office/drawing/2014/main" id="{53922AE0-4A4C-4FA8-8532-B84794BEB8A5}"/>
              </a:ext>
            </a:extLst>
          </p:cNvPr>
          <p:cNvGrpSpPr/>
          <p:nvPr/>
        </p:nvGrpSpPr>
        <p:grpSpPr>
          <a:xfrm>
            <a:off x="16470605" y="4960321"/>
            <a:ext cx="1224514" cy="1148072"/>
            <a:chOff x="16500208" y="5367592"/>
            <a:chExt cx="1224514" cy="1148072"/>
          </a:xfrm>
        </p:grpSpPr>
        <p:pic>
          <p:nvPicPr>
            <p:cNvPr id="18" name="Picture 17">
              <a:extLst>
                <a:ext uri="{FF2B5EF4-FFF2-40B4-BE49-F238E27FC236}">
                  <a16:creationId xmlns:a16="http://schemas.microsoft.com/office/drawing/2014/main" id="{07164123-05F3-4BF9-8B7C-97978BB2318F}"/>
                </a:ext>
              </a:extLst>
            </p:cNvPr>
            <p:cNvPicPr>
              <a:picLocks noChangeAspect="1"/>
            </p:cNvPicPr>
            <p:nvPr/>
          </p:nvPicPr>
          <p:blipFill>
            <a:blip r:embed="rId4"/>
            <a:stretch>
              <a:fillRect/>
            </a:stretch>
          </p:blipFill>
          <p:spPr>
            <a:xfrm>
              <a:off x="16661264" y="5464090"/>
              <a:ext cx="914479" cy="914479"/>
            </a:xfrm>
            <a:prstGeom prst="rect">
              <a:avLst/>
            </a:prstGeom>
          </p:spPr>
        </p:pic>
        <p:sp>
          <p:nvSpPr>
            <p:cNvPr id="22" name="&quot;Not Allowed&quot; Symbol 21">
              <a:extLst>
                <a:ext uri="{FF2B5EF4-FFF2-40B4-BE49-F238E27FC236}">
                  <a16:creationId xmlns:a16="http://schemas.microsoft.com/office/drawing/2014/main" id="{88F2D642-BF2C-4204-A88A-7596FBC415C4}"/>
                </a:ext>
              </a:extLst>
            </p:cNvPr>
            <p:cNvSpPr/>
            <p:nvPr/>
          </p:nvSpPr>
          <p:spPr>
            <a:xfrm>
              <a:off x="16500208" y="5367592"/>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id="{D8B982AD-D70A-498E-AFAB-58B6E082F3ED}"/>
              </a:ext>
            </a:extLst>
          </p:cNvPr>
          <p:cNvGrpSpPr/>
          <p:nvPr/>
        </p:nvGrpSpPr>
        <p:grpSpPr>
          <a:xfrm>
            <a:off x="6094921" y="2355548"/>
            <a:ext cx="2039753" cy="1656783"/>
            <a:chOff x="5931055" y="2909429"/>
            <a:chExt cx="2191788" cy="1569660"/>
          </a:xfrm>
        </p:grpSpPr>
        <p:sp>
          <p:nvSpPr>
            <p:cNvPr id="3" name="Rectangle 2">
              <a:extLst>
                <a:ext uri="{FF2B5EF4-FFF2-40B4-BE49-F238E27FC236}">
                  <a16:creationId xmlns:a16="http://schemas.microsoft.com/office/drawing/2014/main" id="{9E1E35A5-DF04-402C-A5DA-4AA4BE9EAECF}"/>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1055" y="3141204"/>
              <a:ext cx="1106111" cy="1106111"/>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4161763" y="2530084"/>
            <a:ext cx="2122177" cy="1220311"/>
            <a:chOff x="14902848" y="3544089"/>
            <a:chExt cx="2122177"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808829" y="3544089"/>
              <a:ext cx="1216196" cy="1216196"/>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02848" y="3658289"/>
              <a:ext cx="1106111" cy="1106111"/>
            </a:xfrm>
            <a:prstGeom prst="rect">
              <a:avLst/>
            </a:prstGeom>
          </p:spPr>
        </p:pic>
      </p:grpSp>
      <p:pic>
        <p:nvPicPr>
          <p:cNvPr id="1026" name="Picture 2" descr="Padlock icon vector design templates Padlock icon vector design templates isolated on white background privacy  stock illustrations">
            <a:extLst>
              <a:ext uri="{FF2B5EF4-FFF2-40B4-BE49-F238E27FC236}">
                <a16:creationId xmlns:a16="http://schemas.microsoft.com/office/drawing/2014/main" id="{53F07FE7-3CAF-4EDD-B04A-F1FE417ECF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5572" y="8027666"/>
            <a:ext cx="1138548" cy="11385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01C5E0D-E9CA-42D3-A43D-DA2CCDE7F880}"/>
              </a:ext>
            </a:extLst>
          </p:cNvPr>
          <p:cNvGrpSpPr/>
          <p:nvPr/>
        </p:nvGrpSpPr>
        <p:grpSpPr>
          <a:xfrm>
            <a:off x="16474616" y="7879845"/>
            <a:ext cx="1224514" cy="1178870"/>
            <a:chOff x="16653272" y="8425622"/>
            <a:chExt cx="1224514" cy="1178870"/>
          </a:xfrm>
        </p:grpSpPr>
        <p:pic>
          <p:nvPicPr>
            <p:cNvPr id="25" name="Picture 2" descr="Padlock icon vector design templates Padlock icon vector design templates isolated on white background privacy  stock illustrations">
              <a:extLst>
                <a:ext uri="{FF2B5EF4-FFF2-40B4-BE49-F238E27FC236}">
                  <a16:creationId xmlns:a16="http://schemas.microsoft.com/office/drawing/2014/main" id="{0ACEBCAD-9D93-471C-8870-3330391996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83040" y="8465944"/>
              <a:ext cx="1138548" cy="1138548"/>
            </a:xfrm>
            <a:prstGeom prst="rect">
              <a:avLst/>
            </a:prstGeom>
            <a:noFill/>
            <a:extLst>
              <a:ext uri="{909E8E84-426E-40DD-AFC4-6F175D3DCCD1}">
                <a14:hiddenFill xmlns:a14="http://schemas.microsoft.com/office/drawing/2010/main">
                  <a:solidFill>
                    <a:srgbClr val="FFFFFF"/>
                  </a:solidFill>
                </a14:hiddenFill>
              </a:ext>
            </a:extLst>
          </p:spPr>
        </p:pic>
        <p:sp>
          <p:nvSpPr>
            <p:cNvPr id="29" name="&quot;Not Allowed&quot; Symbol 28">
              <a:extLst>
                <a:ext uri="{FF2B5EF4-FFF2-40B4-BE49-F238E27FC236}">
                  <a16:creationId xmlns:a16="http://schemas.microsoft.com/office/drawing/2014/main" id="{73E6E2E8-BF34-45FC-B712-C2CB5A32B572}"/>
                </a:ext>
              </a:extLst>
            </p:cNvPr>
            <p:cNvSpPr/>
            <p:nvPr/>
          </p:nvSpPr>
          <p:spPr>
            <a:xfrm>
              <a:off x="16653272" y="8425622"/>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Rectangle 22">
            <a:extLst>
              <a:ext uri="{FF2B5EF4-FFF2-40B4-BE49-F238E27FC236}">
                <a16:creationId xmlns:a16="http://schemas.microsoft.com/office/drawing/2014/main" id="{A2D1E98F-3650-496E-964A-A532AB59A43A}"/>
              </a:ext>
            </a:extLst>
          </p:cNvPr>
          <p:cNvSpPr/>
          <p:nvPr/>
        </p:nvSpPr>
        <p:spPr>
          <a:xfrm>
            <a:off x="810884" y="1120786"/>
            <a:ext cx="16787910" cy="1107996"/>
          </a:xfrm>
          <a:prstGeom prst="rect">
            <a:avLst/>
          </a:prstGeom>
        </p:spPr>
        <p:txBody>
          <a:bodyPr wrap="square">
            <a:spAutoFit/>
          </a:bodyPr>
          <a:lstStyle/>
          <a:p>
            <a:r>
              <a:rPr lang="en-US" sz="66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6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38872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78505" y="2887526"/>
            <a:ext cx="15628123" cy="830997"/>
          </a:xfrm>
          <a:prstGeom prst="rect">
            <a:avLst/>
          </a:prstGeom>
          <a:noFill/>
        </p:spPr>
        <p:txBody>
          <a:bodyPr wrap="square" rtlCol="0">
            <a:spAutoFit/>
          </a:bodyPr>
          <a:lstStyle/>
          <a:p>
            <a:pPr defTabSz="1371600">
              <a:buClrTx/>
              <a:defRPr/>
            </a:pPr>
            <a:r>
              <a:rPr lang="en-US" sz="4800" kern="1200" dirty="0" err="1">
                <a:solidFill>
                  <a:srgbClr val="003366"/>
                </a:solidFill>
                <a:latin typeface="DFKai-SB" panose="03000509000000000000" pitchFamily="49" charset="-120"/>
                <a:ea typeface="DFKai-SB" panose="03000509000000000000" pitchFamily="49" charset="-120"/>
                <a:cs typeface="Arial" panose="020B0604020202020204" pitchFamily="34" charset="0"/>
              </a:rPr>
              <a:t>以如下字母結尾的網站可能</a:t>
            </a:r>
            <a:r>
              <a:rPr lang="en-US" sz="4800" b="1" u="sng" kern="1200" dirty="0" err="1">
                <a:solidFill>
                  <a:srgbClr val="003366"/>
                </a:solidFill>
                <a:latin typeface="DFKai-SB" panose="03000509000000000000" pitchFamily="49" charset="-120"/>
                <a:ea typeface="DFKai-SB" panose="03000509000000000000" pitchFamily="49" charset="-120"/>
                <a:cs typeface="Arial" panose="020B0604020202020204" pitchFamily="34" charset="0"/>
              </a:rPr>
              <a:t>更為可靠</a:t>
            </a:r>
            <a:endParaRPr lang="en-US" sz="4800" b="1" u="sng" kern="1200" dirty="0">
              <a:solidFill>
                <a:srgbClr val="003366"/>
              </a:solidFill>
              <a:latin typeface="DFKai-SB" panose="03000509000000000000" pitchFamily="49" charset="-120"/>
              <a:ea typeface="DFKai-SB" panose="03000509000000000000" pitchFamily="49" charset="-120"/>
              <a:cs typeface="Arial" panose="020B0604020202020204" pitchFamily="34" charset="0"/>
            </a:endParaRPr>
          </a:p>
        </p:txBody>
      </p:sp>
      <p:sp>
        <p:nvSpPr>
          <p:cNvPr id="13" name="TextBox 12">
            <a:extLst>
              <a:ext uri="{FF2B5EF4-FFF2-40B4-BE49-F238E27FC236}">
                <a16:creationId xmlns:a16="http://schemas.microsoft.com/office/drawing/2014/main" id="{259A94C2-0458-4E39-8409-AAA65FA4BBCF}"/>
              </a:ext>
            </a:extLst>
          </p:cNvPr>
          <p:cNvSpPr txBox="1"/>
          <p:nvPr/>
        </p:nvSpPr>
        <p:spPr>
          <a:xfrm>
            <a:off x="1078492" y="6878941"/>
            <a:ext cx="15628123" cy="830997"/>
          </a:xfrm>
          <a:prstGeom prst="rect">
            <a:avLst/>
          </a:prstGeom>
          <a:noFill/>
        </p:spPr>
        <p:txBody>
          <a:bodyPr wrap="square" rtlCol="0">
            <a:spAutoFit/>
          </a:bodyPr>
          <a:lstStyle/>
          <a:p>
            <a:pPr defTabSz="1371600">
              <a:buClrTx/>
              <a:defRPr/>
            </a:pPr>
            <a:r>
              <a:rPr lang="en-US" sz="4800" kern="1200" dirty="0" err="1">
                <a:solidFill>
                  <a:srgbClr val="003366"/>
                </a:solidFill>
                <a:latin typeface="DFKai-SB" panose="03000509000000000000" pitchFamily="49" charset="-120"/>
                <a:ea typeface="DFKai-SB" panose="03000509000000000000" pitchFamily="49" charset="-120"/>
                <a:cs typeface="Arial" panose="020B0604020202020204" pitchFamily="34" charset="0"/>
              </a:rPr>
              <a:t>以如下字母結尾的網站可能</a:t>
            </a:r>
            <a:r>
              <a:rPr lang="en-US" sz="4800" b="1" u="sng" kern="1200" dirty="0" err="1">
                <a:solidFill>
                  <a:srgbClr val="003366"/>
                </a:solidFill>
                <a:latin typeface="DFKai-SB" panose="03000509000000000000" pitchFamily="49" charset="-120"/>
                <a:ea typeface="DFKai-SB" panose="03000509000000000000" pitchFamily="49" charset="-120"/>
                <a:cs typeface="Arial" panose="020B0604020202020204" pitchFamily="34" charset="0"/>
              </a:rPr>
              <a:t>不太可靠</a:t>
            </a:r>
            <a:endParaRPr lang="en-US" sz="4800" b="1" u="sng" kern="1200" dirty="0">
              <a:solidFill>
                <a:srgbClr val="003366"/>
              </a:solidFill>
              <a:latin typeface="DFKai-SB" panose="03000509000000000000" pitchFamily="49" charset="-120"/>
              <a:ea typeface="DFKai-SB" panose="03000509000000000000" pitchFamily="49" charset="-120"/>
              <a:cs typeface="Arial" panose="020B0604020202020204" pitchFamily="34" charset="0"/>
            </a:endParaRPr>
          </a:p>
        </p:txBody>
      </p:sp>
      <p:grpSp>
        <p:nvGrpSpPr>
          <p:cNvPr id="9" name="Group 8">
            <a:extLst>
              <a:ext uri="{FF2B5EF4-FFF2-40B4-BE49-F238E27FC236}">
                <a16:creationId xmlns:a16="http://schemas.microsoft.com/office/drawing/2014/main" id="{652139FE-4CB6-43E0-9638-FC0DCF1D00A1}"/>
              </a:ext>
            </a:extLst>
          </p:cNvPr>
          <p:cNvGrpSpPr/>
          <p:nvPr/>
        </p:nvGrpSpPr>
        <p:grpSpPr>
          <a:xfrm>
            <a:off x="1317753" y="3911740"/>
            <a:ext cx="16037559" cy="2940630"/>
            <a:chOff x="1475521" y="3191070"/>
            <a:chExt cx="16037559" cy="2940630"/>
          </a:xfrm>
        </p:grpSpPr>
        <p:sp>
          <p:nvSpPr>
            <p:cNvPr id="3" name="TextBox 2">
              <a:extLst>
                <a:ext uri="{FF2B5EF4-FFF2-40B4-BE49-F238E27FC236}">
                  <a16:creationId xmlns:a16="http://schemas.microsoft.com/office/drawing/2014/main" id="{D8DD794E-5CE6-44D6-9CCD-A8C3F964EBE7}"/>
                </a:ext>
              </a:extLst>
            </p:cNvPr>
            <p:cNvSpPr txBox="1"/>
            <p:nvPr/>
          </p:nvSpPr>
          <p:spPr>
            <a:xfrm>
              <a:off x="4344666" y="3242624"/>
              <a:ext cx="13168414"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website.gov</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kumimoji="0" lang="en-US" sz="3500" b="0" i="0" u="none"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政府資訊</a:t>
              </a:r>
              <a:endParaRPr kumimoji="0" 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website.org</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kumimoji="0" lang="en-US" sz="3500" b="0" i="0" u="none"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通常為非牟利機構</a:t>
              </a:r>
              <a:endParaRPr kumimoji="0" 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website.edu</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kumimoji="0" lang="en-US" sz="3500" b="0" i="0" u="none"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教育機構</a:t>
              </a:r>
              <a:r>
                <a:rPr kumimoji="0" lang="zh-TW" alt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，例如大學</a:t>
              </a:r>
              <a:endParaRPr kumimoji="0" 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7" name="Oval 6">
              <a:extLst>
                <a:ext uri="{FF2B5EF4-FFF2-40B4-BE49-F238E27FC236}">
                  <a16:creationId xmlns:a16="http://schemas.microsoft.com/office/drawing/2014/main" id="{4EC8DFCA-3D1C-41E3-8E91-62640A41700F}"/>
                </a:ext>
              </a:extLst>
            </p:cNvPr>
            <p:cNvSpPr/>
            <p:nvPr/>
          </p:nvSpPr>
          <p:spPr>
            <a:xfrm>
              <a:off x="5800822" y="3191070"/>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7" name="Oval 16">
              <a:extLst>
                <a:ext uri="{FF2B5EF4-FFF2-40B4-BE49-F238E27FC236}">
                  <a16:creationId xmlns:a16="http://schemas.microsoft.com/office/drawing/2014/main" id="{1CB6E786-7F19-4C9D-942B-F02E6EA6E5AF}"/>
                </a:ext>
              </a:extLst>
            </p:cNvPr>
            <p:cNvSpPr/>
            <p:nvPr/>
          </p:nvSpPr>
          <p:spPr>
            <a:xfrm>
              <a:off x="5800822" y="4226145"/>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8" name="Oval 17">
              <a:extLst>
                <a:ext uri="{FF2B5EF4-FFF2-40B4-BE49-F238E27FC236}">
                  <a16:creationId xmlns:a16="http://schemas.microsoft.com/office/drawing/2014/main" id="{F310ADA5-576E-496B-9A17-9F8C84186B64}"/>
                </a:ext>
              </a:extLst>
            </p:cNvPr>
            <p:cNvSpPr/>
            <p:nvPr/>
          </p:nvSpPr>
          <p:spPr>
            <a:xfrm>
              <a:off x="5800822" y="5313365"/>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nvGrpSpPr>
            <p:cNvPr id="2" name="Group 1">
              <a:extLst>
                <a:ext uri="{FF2B5EF4-FFF2-40B4-BE49-F238E27FC236}">
                  <a16:creationId xmlns:a16="http://schemas.microsoft.com/office/drawing/2014/main" id="{21ADF068-48A6-4D37-91BF-E06662A794FA}"/>
                </a:ext>
              </a:extLst>
            </p:cNvPr>
            <p:cNvGrpSpPr/>
            <p:nvPr/>
          </p:nvGrpSpPr>
          <p:grpSpPr>
            <a:xfrm>
              <a:off x="1475521" y="3682329"/>
              <a:ext cx="2433195" cy="1569660"/>
              <a:chOff x="1460531" y="2548473"/>
              <a:chExt cx="2433195" cy="1569660"/>
            </a:xfrm>
          </p:grpSpPr>
          <p:sp>
            <p:nvSpPr>
              <p:cNvPr id="22" name="Rectangle 21">
                <a:extLst>
                  <a:ext uri="{FF2B5EF4-FFF2-40B4-BE49-F238E27FC236}">
                    <a16:creationId xmlns:a16="http://schemas.microsoft.com/office/drawing/2014/main" id="{AACCAF21-67B3-47BB-A536-D13E80C7B8F4}"/>
                  </a:ext>
                </a:extLst>
              </p:cNvPr>
              <p:cNvSpPr/>
              <p:nvPr/>
            </p:nvSpPr>
            <p:spPr>
              <a:xfrm>
                <a:off x="2670314" y="254847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23" name="Graphic 22" descr="Flag">
                <a:extLst>
                  <a:ext uri="{FF2B5EF4-FFF2-40B4-BE49-F238E27FC236}">
                    <a16:creationId xmlns:a16="http://schemas.microsoft.com/office/drawing/2014/main" id="{050088C3-20B1-4DCD-9096-AE4164F4E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531" y="2726452"/>
                <a:ext cx="1216722" cy="1216722"/>
              </a:xfrm>
              <a:prstGeom prst="rect">
                <a:avLst/>
              </a:prstGeom>
            </p:spPr>
          </p:pic>
        </p:grpSp>
      </p:grpSp>
      <p:grpSp>
        <p:nvGrpSpPr>
          <p:cNvPr id="10" name="Group 9">
            <a:extLst>
              <a:ext uri="{FF2B5EF4-FFF2-40B4-BE49-F238E27FC236}">
                <a16:creationId xmlns:a16="http://schemas.microsoft.com/office/drawing/2014/main" id="{0FB23469-C7C6-4433-AD89-9974FA97AAAB}"/>
              </a:ext>
            </a:extLst>
          </p:cNvPr>
          <p:cNvGrpSpPr/>
          <p:nvPr/>
        </p:nvGrpSpPr>
        <p:grpSpPr>
          <a:xfrm>
            <a:off x="1317753" y="8001534"/>
            <a:ext cx="13847203" cy="1216722"/>
            <a:chOff x="1420216" y="7936219"/>
            <a:chExt cx="13847203" cy="1216722"/>
          </a:xfrm>
        </p:grpSpPr>
        <p:sp>
          <p:nvSpPr>
            <p:cNvPr id="14" name="TextBox 13">
              <a:extLst>
                <a:ext uri="{FF2B5EF4-FFF2-40B4-BE49-F238E27FC236}">
                  <a16:creationId xmlns:a16="http://schemas.microsoft.com/office/drawing/2014/main" id="{308C650A-3698-48D3-8756-532AE8677D2A}"/>
                </a:ext>
              </a:extLst>
            </p:cNvPr>
            <p:cNvSpPr txBox="1"/>
            <p:nvPr/>
          </p:nvSpPr>
          <p:spPr>
            <a:xfrm>
              <a:off x="4651456" y="8064346"/>
              <a:ext cx="1061596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website.com</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kumimoji="0" lang="en-US" sz="3500" b="0" i="0" u="none"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商業生意</a:t>
              </a:r>
              <a:endParaRPr kumimoji="0" 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9" name="Oval 18">
              <a:extLst>
                <a:ext uri="{FF2B5EF4-FFF2-40B4-BE49-F238E27FC236}">
                  <a16:creationId xmlns:a16="http://schemas.microsoft.com/office/drawing/2014/main" id="{3CFB799F-A5CF-4339-82CB-8A7489E346AF}"/>
                </a:ext>
              </a:extLst>
            </p:cNvPr>
            <p:cNvSpPr/>
            <p:nvPr/>
          </p:nvSpPr>
          <p:spPr>
            <a:xfrm>
              <a:off x="6159546" y="7975255"/>
              <a:ext cx="1137429" cy="8183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24" name="Graphic 23" descr="Confused face with no fill">
              <a:extLst>
                <a:ext uri="{FF2B5EF4-FFF2-40B4-BE49-F238E27FC236}">
                  <a16:creationId xmlns:a16="http://schemas.microsoft.com/office/drawing/2014/main" id="{C98D550B-9A9F-406A-B4F0-3A0279F88A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1546" y="7969553"/>
              <a:ext cx="1148072" cy="1148072"/>
            </a:xfrm>
            <a:prstGeom prst="rect">
              <a:avLst/>
            </a:prstGeom>
          </p:spPr>
        </p:pic>
        <p:pic>
          <p:nvPicPr>
            <p:cNvPr id="25" name="Graphic 24" descr="Flag">
              <a:extLst>
                <a:ext uri="{FF2B5EF4-FFF2-40B4-BE49-F238E27FC236}">
                  <a16:creationId xmlns:a16="http://schemas.microsoft.com/office/drawing/2014/main" id="{9E02A3AF-957D-4493-A63C-36EBA1977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0216" y="7936219"/>
              <a:ext cx="1216722" cy="1216722"/>
            </a:xfrm>
            <a:prstGeom prst="rect">
              <a:avLst/>
            </a:prstGeom>
          </p:spPr>
        </p:pic>
      </p:grpSp>
      <p:sp>
        <p:nvSpPr>
          <p:cNvPr id="20" name="Rectangle 19">
            <a:extLst>
              <a:ext uri="{FF2B5EF4-FFF2-40B4-BE49-F238E27FC236}">
                <a16:creationId xmlns:a16="http://schemas.microsoft.com/office/drawing/2014/main" id="{36C074D0-3FB2-466B-8A4D-CFE20CA5DF40}"/>
              </a:ext>
            </a:extLst>
          </p:cNvPr>
          <p:cNvSpPr/>
          <p:nvPr/>
        </p:nvSpPr>
        <p:spPr>
          <a:xfrm>
            <a:off x="810884" y="1120786"/>
            <a:ext cx="16787910" cy="1015663"/>
          </a:xfrm>
          <a:prstGeom prst="rect">
            <a:avLst/>
          </a:prstGeom>
        </p:spPr>
        <p:txBody>
          <a:bodyPr wrap="square">
            <a:spAutoFit/>
          </a:bodyPr>
          <a:lstStyle/>
          <a:p>
            <a:r>
              <a:rPr lang="en-US" sz="60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60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60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395562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D8A77E3E-08A2-46BF-AA9B-0BC384E2730F}"/>
              </a:ext>
            </a:extLst>
          </p:cNvPr>
          <p:cNvGrpSpPr/>
          <p:nvPr/>
        </p:nvGrpSpPr>
        <p:grpSpPr>
          <a:xfrm>
            <a:off x="959317" y="2889390"/>
            <a:ext cx="4106118" cy="3715060"/>
            <a:chOff x="916454" y="5810872"/>
            <a:chExt cx="4106118" cy="3715060"/>
          </a:xfrm>
        </p:grpSpPr>
        <p:grpSp>
          <p:nvGrpSpPr>
            <p:cNvPr id="59" name="Group 58">
              <a:extLst>
                <a:ext uri="{FF2B5EF4-FFF2-40B4-BE49-F238E27FC236}">
                  <a16:creationId xmlns:a16="http://schemas.microsoft.com/office/drawing/2014/main" id="{9981420D-C77E-4C61-B9FF-F39453C98946}"/>
                </a:ext>
              </a:extLst>
            </p:cNvPr>
            <p:cNvGrpSpPr/>
            <p:nvPr/>
          </p:nvGrpSpPr>
          <p:grpSpPr>
            <a:xfrm>
              <a:off x="916454" y="5810872"/>
              <a:ext cx="4106118" cy="3715060"/>
              <a:chOff x="12897134" y="6023780"/>
              <a:chExt cx="4106118" cy="3715060"/>
            </a:xfrm>
          </p:grpSpPr>
          <p:grpSp>
            <p:nvGrpSpPr>
              <p:cNvPr id="60" name="Group 59">
                <a:extLst>
                  <a:ext uri="{FF2B5EF4-FFF2-40B4-BE49-F238E27FC236}">
                    <a16:creationId xmlns:a16="http://schemas.microsoft.com/office/drawing/2014/main" id="{B782D73B-6387-40B2-8310-638324BD0801}"/>
                  </a:ext>
                </a:extLst>
              </p:cNvPr>
              <p:cNvGrpSpPr/>
              <p:nvPr/>
            </p:nvGrpSpPr>
            <p:grpSpPr>
              <a:xfrm>
                <a:off x="12897134" y="6023780"/>
                <a:ext cx="4106118" cy="3715060"/>
                <a:chOff x="12897134" y="6023780"/>
                <a:chExt cx="4106118" cy="3715060"/>
              </a:xfrm>
            </p:grpSpPr>
            <p:pic>
              <p:nvPicPr>
                <p:cNvPr id="71" name="Graphic 70" descr="Scales of justice">
                  <a:extLst>
                    <a:ext uri="{FF2B5EF4-FFF2-40B4-BE49-F238E27FC236}">
                      <a16:creationId xmlns:a16="http://schemas.microsoft.com/office/drawing/2014/main" id="{2594CADB-54C3-40A9-81E2-FE86F0C80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72" name="Rectangle 71">
                  <a:extLst>
                    <a:ext uri="{FF2B5EF4-FFF2-40B4-BE49-F238E27FC236}">
                      <a16:creationId xmlns:a16="http://schemas.microsoft.com/office/drawing/2014/main" id="{E1A3B700-9075-4087-BAEE-B804C713E256}"/>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6AA181-DA28-49BC-87B4-85365CCF1E43}"/>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A4EB288-D78E-41FE-9FA8-89392787B7BA}"/>
                  </a:ext>
                </a:extLst>
              </p:cNvPr>
              <p:cNvGrpSpPr/>
              <p:nvPr/>
            </p:nvGrpSpPr>
            <p:grpSpPr>
              <a:xfrm>
                <a:off x="13761748" y="6965969"/>
                <a:ext cx="155790" cy="1300452"/>
                <a:chOff x="13761748" y="6965969"/>
                <a:chExt cx="155790" cy="1300452"/>
              </a:xfrm>
            </p:grpSpPr>
            <p:sp>
              <p:nvSpPr>
                <p:cNvPr id="69" name="Rectangle 68">
                  <a:extLst>
                    <a:ext uri="{FF2B5EF4-FFF2-40B4-BE49-F238E27FC236}">
                      <a16:creationId xmlns:a16="http://schemas.microsoft.com/office/drawing/2014/main" id="{9B1AD558-C71E-4F54-B217-2402D001636E}"/>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5B906FE-0415-4A4A-8E46-EF1FAF08791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33C0382-ACBC-459C-BD0A-EB312A0599B2}"/>
                  </a:ext>
                </a:extLst>
              </p:cNvPr>
              <p:cNvGrpSpPr/>
              <p:nvPr/>
            </p:nvGrpSpPr>
            <p:grpSpPr>
              <a:xfrm>
                <a:off x="15967143" y="6955823"/>
                <a:ext cx="155790" cy="1300452"/>
                <a:chOff x="13761748" y="6965969"/>
                <a:chExt cx="155790" cy="1300452"/>
              </a:xfrm>
            </p:grpSpPr>
            <p:sp>
              <p:nvSpPr>
                <p:cNvPr id="67" name="Rectangle 66">
                  <a:extLst>
                    <a:ext uri="{FF2B5EF4-FFF2-40B4-BE49-F238E27FC236}">
                      <a16:creationId xmlns:a16="http://schemas.microsoft.com/office/drawing/2014/main" id="{1EDB98B4-045C-4F68-934A-3A23BD22313A}"/>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3721F4-CC92-4283-8362-A4CD43390F1B}"/>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Graphic 19" descr="Flag">
              <a:extLst>
                <a:ext uri="{FF2B5EF4-FFF2-40B4-BE49-F238E27FC236}">
                  <a16:creationId xmlns:a16="http://schemas.microsoft.com/office/drawing/2014/main" id="{4DB14118-587B-4234-BBB4-FEA3B792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580" y="6992684"/>
              <a:ext cx="697558" cy="697558"/>
            </a:xfrm>
            <a:prstGeom prst="rect">
              <a:avLst/>
            </a:prstGeom>
          </p:spPr>
        </p:pic>
        <p:pic>
          <p:nvPicPr>
            <p:cNvPr id="40" name="Graphic 39" descr="Flag">
              <a:extLst>
                <a:ext uri="{FF2B5EF4-FFF2-40B4-BE49-F238E27FC236}">
                  <a16:creationId xmlns:a16="http://schemas.microsoft.com/office/drawing/2014/main" id="{0D1CF37E-A82C-471D-AC34-93962CBF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868" y="7359529"/>
              <a:ext cx="697558" cy="697558"/>
            </a:xfrm>
            <a:prstGeom prst="rect">
              <a:avLst/>
            </a:prstGeom>
          </p:spPr>
        </p:pic>
        <p:pic>
          <p:nvPicPr>
            <p:cNvPr id="41" name="Graphic 40" descr="Flag">
              <a:extLst>
                <a:ext uri="{FF2B5EF4-FFF2-40B4-BE49-F238E27FC236}">
                  <a16:creationId xmlns:a16="http://schemas.microsoft.com/office/drawing/2014/main" id="{A8D2D136-2BA5-44E6-A644-B353A6064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207" y="7357518"/>
              <a:ext cx="697558" cy="697558"/>
            </a:xfrm>
            <a:prstGeom prst="rect">
              <a:avLst/>
            </a:prstGeom>
          </p:spPr>
        </p:pic>
        <p:pic>
          <p:nvPicPr>
            <p:cNvPr id="42" name="Graphic 41" descr="Flag">
              <a:extLst>
                <a:ext uri="{FF2B5EF4-FFF2-40B4-BE49-F238E27FC236}">
                  <a16:creationId xmlns:a16="http://schemas.microsoft.com/office/drawing/2014/main" id="{2CB7C3FC-77C7-40F7-89E7-67F78DBD6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7357" y="6984492"/>
              <a:ext cx="697558" cy="697558"/>
            </a:xfrm>
            <a:prstGeom prst="rect">
              <a:avLst/>
            </a:prstGeom>
          </p:spPr>
        </p:pic>
      </p:grpSp>
      <p:grpSp>
        <p:nvGrpSpPr>
          <p:cNvPr id="44" name="Group 43">
            <a:extLst>
              <a:ext uri="{FF2B5EF4-FFF2-40B4-BE49-F238E27FC236}">
                <a16:creationId xmlns:a16="http://schemas.microsoft.com/office/drawing/2014/main" id="{BE3C365E-3D77-4706-9814-7E37DCF15DB4}"/>
              </a:ext>
            </a:extLst>
          </p:cNvPr>
          <p:cNvGrpSpPr/>
          <p:nvPr/>
        </p:nvGrpSpPr>
        <p:grpSpPr>
          <a:xfrm>
            <a:off x="6854036" y="2867550"/>
            <a:ext cx="4106118" cy="3715060"/>
            <a:chOff x="12897134" y="6023780"/>
            <a:chExt cx="4106118" cy="3715060"/>
          </a:xfrm>
        </p:grpSpPr>
        <p:grpSp>
          <p:nvGrpSpPr>
            <p:cNvPr id="45" name="Group 44">
              <a:extLst>
                <a:ext uri="{FF2B5EF4-FFF2-40B4-BE49-F238E27FC236}">
                  <a16:creationId xmlns:a16="http://schemas.microsoft.com/office/drawing/2014/main" id="{08205E39-BDF3-4971-8493-FF32BE5449C4}"/>
                </a:ext>
              </a:extLst>
            </p:cNvPr>
            <p:cNvGrpSpPr/>
            <p:nvPr/>
          </p:nvGrpSpPr>
          <p:grpSpPr>
            <a:xfrm>
              <a:off x="12897134" y="6023780"/>
              <a:ext cx="4106118" cy="3715060"/>
              <a:chOff x="12897134" y="6023780"/>
              <a:chExt cx="4106118" cy="3715060"/>
            </a:xfrm>
          </p:grpSpPr>
          <p:pic>
            <p:nvPicPr>
              <p:cNvPr id="56" name="Graphic 55" descr="Scales of justice">
                <a:extLst>
                  <a:ext uri="{FF2B5EF4-FFF2-40B4-BE49-F238E27FC236}">
                    <a16:creationId xmlns:a16="http://schemas.microsoft.com/office/drawing/2014/main" id="{84F3D34C-196D-4475-8D50-7E52024BB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57" name="Rectangle 56">
                <a:extLst>
                  <a:ext uri="{FF2B5EF4-FFF2-40B4-BE49-F238E27FC236}">
                    <a16:creationId xmlns:a16="http://schemas.microsoft.com/office/drawing/2014/main" id="{861283C9-D1BC-4CE4-BCE3-161BA3AAF3E1}"/>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687AB7-B24A-4B91-BFBA-CCFA14DA5E05}"/>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F2B9F79-66CE-47E4-89F2-187B9D0818AA}"/>
                </a:ext>
              </a:extLst>
            </p:cNvPr>
            <p:cNvGrpSpPr/>
            <p:nvPr/>
          </p:nvGrpSpPr>
          <p:grpSpPr>
            <a:xfrm>
              <a:off x="13761748" y="6965969"/>
              <a:ext cx="155790" cy="1300452"/>
              <a:chOff x="13761748" y="6965969"/>
              <a:chExt cx="155790" cy="1300452"/>
            </a:xfrm>
          </p:grpSpPr>
          <p:sp>
            <p:nvSpPr>
              <p:cNvPr id="54" name="Rectangle 53">
                <a:extLst>
                  <a:ext uri="{FF2B5EF4-FFF2-40B4-BE49-F238E27FC236}">
                    <a16:creationId xmlns:a16="http://schemas.microsoft.com/office/drawing/2014/main" id="{EAD069E9-ECD2-440D-965F-F4EA154C1B0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316B13-6FB5-489A-BB88-4699B6C7776F}"/>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267168E-97D8-4085-A05F-BC39878E303D}"/>
                </a:ext>
              </a:extLst>
            </p:cNvPr>
            <p:cNvGrpSpPr/>
            <p:nvPr/>
          </p:nvGrpSpPr>
          <p:grpSpPr>
            <a:xfrm>
              <a:off x="15967143" y="6955823"/>
              <a:ext cx="155790" cy="1300452"/>
              <a:chOff x="13761748" y="6965969"/>
              <a:chExt cx="155790" cy="1300452"/>
            </a:xfrm>
          </p:grpSpPr>
          <p:sp>
            <p:nvSpPr>
              <p:cNvPr id="52" name="Rectangle 51">
                <a:extLst>
                  <a:ext uri="{FF2B5EF4-FFF2-40B4-BE49-F238E27FC236}">
                    <a16:creationId xmlns:a16="http://schemas.microsoft.com/office/drawing/2014/main" id="{C27ECAD9-CA2E-483E-B6C6-41395136D5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44855-40F4-486B-B374-C15FE89016B4}"/>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Flag">
              <a:extLst>
                <a:ext uri="{FF2B5EF4-FFF2-40B4-BE49-F238E27FC236}">
                  <a16:creationId xmlns:a16="http://schemas.microsoft.com/office/drawing/2014/main" id="{0B785CA7-7E81-4EB9-B4F9-A5ED876591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82404" y="7443064"/>
              <a:ext cx="697558" cy="697558"/>
            </a:xfrm>
            <a:prstGeom prst="rect">
              <a:avLst/>
            </a:prstGeom>
          </p:spPr>
        </p:pic>
        <p:pic>
          <p:nvPicPr>
            <p:cNvPr id="49" name="Graphic 48" descr="Flag">
              <a:extLst>
                <a:ext uri="{FF2B5EF4-FFF2-40B4-BE49-F238E27FC236}">
                  <a16:creationId xmlns:a16="http://schemas.microsoft.com/office/drawing/2014/main" id="{A5F9F0A4-73C6-4C53-9E24-A9D252413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85156" y="7427765"/>
              <a:ext cx="697558" cy="697558"/>
            </a:xfrm>
            <a:prstGeom prst="rect">
              <a:avLst/>
            </a:prstGeom>
          </p:spPr>
        </p:pic>
        <p:pic>
          <p:nvPicPr>
            <p:cNvPr id="50" name="Graphic 49" descr="Flag">
              <a:extLst>
                <a:ext uri="{FF2B5EF4-FFF2-40B4-BE49-F238E27FC236}">
                  <a16:creationId xmlns:a16="http://schemas.microsoft.com/office/drawing/2014/main" id="{D18094E8-E8F8-4967-AA63-DBB8F9A3E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09495" y="7425754"/>
              <a:ext cx="697558" cy="697558"/>
            </a:xfrm>
            <a:prstGeom prst="rect">
              <a:avLst/>
            </a:prstGeom>
          </p:spPr>
        </p:pic>
        <p:pic>
          <p:nvPicPr>
            <p:cNvPr id="51" name="Graphic 50" descr="Flag">
              <a:extLst>
                <a:ext uri="{FF2B5EF4-FFF2-40B4-BE49-F238E27FC236}">
                  <a16:creationId xmlns:a16="http://schemas.microsoft.com/office/drawing/2014/main" id="{00C071EE-1EAB-433F-899F-8430A9CD7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5181" y="7434872"/>
              <a:ext cx="697558" cy="697558"/>
            </a:xfrm>
            <a:prstGeom prst="rect">
              <a:avLst/>
            </a:prstGeom>
          </p:spPr>
        </p:pic>
      </p:grpSp>
      <p:grpSp>
        <p:nvGrpSpPr>
          <p:cNvPr id="80" name="Group 79">
            <a:extLst>
              <a:ext uri="{FF2B5EF4-FFF2-40B4-BE49-F238E27FC236}">
                <a16:creationId xmlns:a16="http://schemas.microsoft.com/office/drawing/2014/main" id="{A8DFD4A5-A3B7-45FA-854A-101CF1364D22}"/>
              </a:ext>
            </a:extLst>
          </p:cNvPr>
          <p:cNvGrpSpPr/>
          <p:nvPr/>
        </p:nvGrpSpPr>
        <p:grpSpPr>
          <a:xfrm>
            <a:off x="12730377" y="2897582"/>
            <a:ext cx="4106118" cy="3715060"/>
            <a:chOff x="12687514" y="5819064"/>
            <a:chExt cx="4106118" cy="3715060"/>
          </a:xfrm>
        </p:grpSpPr>
        <p:grpSp>
          <p:nvGrpSpPr>
            <p:cNvPr id="17" name="Group 16">
              <a:extLst>
                <a:ext uri="{FF2B5EF4-FFF2-40B4-BE49-F238E27FC236}">
                  <a16:creationId xmlns:a16="http://schemas.microsoft.com/office/drawing/2014/main" id="{A111F645-14D0-460A-9CBB-ED3BD4AEF0F2}"/>
                </a:ext>
              </a:extLst>
            </p:cNvPr>
            <p:cNvGrpSpPr/>
            <p:nvPr/>
          </p:nvGrpSpPr>
          <p:grpSpPr>
            <a:xfrm>
              <a:off x="12687514" y="5819064"/>
              <a:ext cx="4106118" cy="3715060"/>
              <a:chOff x="12897134" y="6023780"/>
              <a:chExt cx="4106118" cy="3715060"/>
            </a:xfrm>
          </p:grpSpPr>
          <p:pic>
            <p:nvPicPr>
              <p:cNvPr id="14" name="Graphic 13" descr="Scales of justice">
                <a:extLst>
                  <a:ext uri="{FF2B5EF4-FFF2-40B4-BE49-F238E27FC236}">
                    <a16:creationId xmlns:a16="http://schemas.microsoft.com/office/drawing/2014/main" id="{7BC8B740-EF38-4A6E-A507-61A3A7E4F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15" name="Rectangle 14">
                <a:extLst>
                  <a:ext uri="{FF2B5EF4-FFF2-40B4-BE49-F238E27FC236}">
                    <a16:creationId xmlns:a16="http://schemas.microsoft.com/office/drawing/2014/main" id="{6BC305D0-12FC-4285-80D7-9FFA335EED9F}"/>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715DB9-A6F3-482C-980B-E9A360CB216E}"/>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5BA23D0-4A20-4A29-9615-1AF0C10C1E25}"/>
                </a:ext>
              </a:extLst>
            </p:cNvPr>
            <p:cNvGrpSpPr/>
            <p:nvPr/>
          </p:nvGrpSpPr>
          <p:grpSpPr>
            <a:xfrm>
              <a:off x="13552128" y="6761253"/>
              <a:ext cx="155790" cy="1300452"/>
              <a:chOff x="13761748" y="6965969"/>
              <a:chExt cx="155790" cy="1300452"/>
            </a:xfrm>
          </p:grpSpPr>
          <p:sp>
            <p:nvSpPr>
              <p:cNvPr id="28" name="Rectangle 27">
                <a:extLst>
                  <a:ext uri="{FF2B5EF4-FFF2-40B4-BE49-F238E27FC236}">
                    <a16:creationId xmlns:a16="http://schemas.microsoft.com/office/drawing/2014/main" id="{2EEAECF9-C7C9-4A0E-89EF-D0F32F235FFC}"/>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BF6C2A-AF7C-4E57-AE3F-90B054629B2A}"/>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741F363-8DC5-4DC5-AF77-FBD3762EA4DA}"/>
                </a:ext>
              </a:extLst>
            </p:cNvPr>
            <p:cNvGrpSpPr/>
            <p:nvPr/>
          </p:nvGrpSpPr>
          <p:grpSpPr>
            <a:xfrm>
              <a:off x="15757523" y="6751107"/>
              <a:ext cx="155790" cy="1300452"/>
              <a:chOff x="13761748" y="6965969"/>
              <a:chExt cx="155790" cy="1300452"/>
            </a:xfrm>
          </p:grpSpPr>
          <p:sp>
            <p:nvSpPr>
              <p:cNvPr id="38" name="Rectangle 37">
                <a:extLst>
                  <a:ext uri="{FF2B5EF4-FFF2-40B4-BE49-F238E27FC236}">
                    <a16:creationId xmlns:a16="http://schemas.microsoft.com/office/drawing/2014/main" id="{1DE98E87-DBB1-4CF1-A9C8-DD8C97C14979}"/>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C3F54-E20F-4FDB-B470-F8651A8DCDE9}"/>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Graphic 73" descr="Flag">
              <a:extLst>
                <a:ext uri="{FF2B5EF4-FFF2-40B4-BE49-F238E27FC236}">
                  <a16:creationId xmlns:a16="http://schemas.microsoft.com/office/drawing/2014/main" id="{BD76F071-C7DF-4241-B465-6A9F0B7FD1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2976" y="6973116"/>
              <a:ext cx="697558" cy="697558"/>
            </a:xfrm>
            <a:prstGeom prst="rect">
              <a:avLst/>
            </a:prstGeom>
          </p:spPr>
        </p:pic>
        <p:pic>
          <p:nvPicPr>
            <p:cNvPr id="75" name="Graphic 74" descr="Flag">
              <a:extLst>
                <a:ext uri="{FF2B5EF4-FFF2-40B4-BE49-F238E27FC236}">
                  <a16:creationId xmlns:a16="http://schemas.microsoft.com/office/drawing/2014/main" id="{E9046901-0646-439D-A13B-E395A3E62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13968" y="7339961"/>
              <a:ext cx="697558" cy="697558"/>
            </a:xfrm>
            <a:prstGeom prst="rect">
              <a:avLst/>
            </a:prstGeom>
          </p:spPr>
        </p:pic>
        <p:pic>
          <p:nvPicPr>
            <p:cNvPr id="76" name="Graphic 75" descr="Flag">
              <a:extLst>
                <a:ext uri="{FF2B5EF4-FFF2-40B4-BE49-F238E27FC236}">
                  <a16:creationId xmlns:a16="http://schemas.microsoft.com/office/drawing/2014/main" id="{E27F741C-E68D-4661-BF52-0260B0A41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51955" y="7337950"/>
              <a:ext cx="697558" cy="697558"/>
            </a:xfrm>
            <a:prstGeom prst="rect">
              <a:avLst/>
            </a:prstGeom>
          </p:spPr>
        </p:pic>
        <p:pic>
          <p:nvPicPr>
            <p:cNvPr id="77" name="Graphic 76" descr="Flag">
              <a:extLst>
                <a:ext uri="{FF2B5EF4-FFF2-40B4-BE49-F238E27FC236}">
                  <a16:creationId xmlns:a16="http://schemas.microsoft.com/office/drawing/2014/main" id="{3028C29E-EC30-4FE0-8477-623E6EC44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5753" y="6964924"/>
              <a:ext cx="697558" cy="697558"/>
            </a:xfrm>
            <a:prstGeom prst="rect">
              <a:avLst/>
            </a:prstGeom>
          </p:spPr>
        </p:pic>
      </p:grpSp>
      <p:sp>
        <p:nvSpPr>
          <p:cNvPr id="82" name="TextBox 81">
            <a:extLst>
              <a:ext uri="{FF2B5EF4-FFF2-40B4-BE49-F238E27FC236}">
                <a16:creationId xmlns:a16="http://schemas.microsoft.com/office/drawing/2014/main" id="{442CC2EC-8126-4F97-90EC-48496EDBFB82}"/>
              </a:ext>
            </a:extLst>
          </p:cNvPr>
          <p:cNvSpPr txBox="1"/>
          <p:nvPr/>
        </p:nvSpPr>
        <p:spPr>
          <a:xfrm>
            <a:off x="13206015" y="6672208"/>
            <a:ext cx="3154842" cy="630942"/>
          </a:xfrm>
          <a:prstGeom prst="rect">
            <a:avLst/>
          </a:prstGeom>
          <a:noFill/>
        </p:spPr>
        <p:txBody>
          <a:bodyPr wrap="square" rtlCol="0">
            <a:spAutoFit/>
          </a:bodyPr>
          <a:lstStyle/>
          <a:p>
            <a:pPr lvl="0" algn="ctr">
              <a:defRPr/>
            </a:pPr>
            <a:r>
              <a:rPr kumimoji="0" lang="en-US" sz="3500" b="1" i="0" u="sng"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更</a:t>
            </a:r>
            <a:r>
              <a:rPr kumimoji="0" lang="en-US" sz="3500"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83" name="TextBox 82">
            <a:extLst>
              <a:ext uri="{FF2B5EF4-FFF2-40B4-BE49-F238E27FC236}">
                <a16:creationId xmlns:a16="http://schemas.microsoft.com/office/drawing/2014/main" id="{EBBC2D45-0578-4438-A17A-F6DBCF3379BB}"/>
              </a:ext>
            </a:extLst>
          </p:cNvPr>
          <p:cNvSpPr txBox="1"/>
          <p:nvPr/>
        </p:nvSpPr>
        <p:spPr>
          <a:xfrm>
            <a:off x="1378676" y="6672208"/>
            <a:ext cx="3267401" cy="630942"/>
          </a:xfrm>
          <a:prstGeom prst="rect">
            <a:avLst/>
          </a:prstGeom>
          <a:noFill/>
        </p:spPr>
        <p:txBody>
          <a:bodyPr wrap="square" rtlCol="0">
            <a:spAutoFit/>
          </a:bodyPr>
          <a:lstStyle/>
          <a:p>
            <a:pPr lvl="0" algn="ctr">
              <a:defRPr/>
            </a:pPr>
            <a:r>
              <a:rPr lang="en-US" sz="3500" b="1" u="sng" dirty="0" err="1">
                <a:latin typeface="DFKai-SB" panose="03000509000000000000" pitchFamily="49" charset="-120"/>
                <a:ea typeface="DFKai-SB" panose="03000509000000000000" pitchFamily="49" charset="-120"/>
              </a:rPr>
              <a:t>比較不</a:t>
            </a:r>
            <a:r>
              <a:rPr lang="en-US" sz="3500" dirty="0" err="1">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84" name="TextBox 83">
            <a:extLst>
              <a:ext uri="{FF2B5EF4-FFF2-40B4-BE49-F238E27FC236}">
                <a16:creationId xmlns:a16="http://schemas.microsoft.com/office/drawing/2014/main" id="{08287292-9483-4597-9817-124D136DDA85}"/>
              </a:ext>
            </a:extLst>
          </p:cNvPr>
          <p:cNvSpPr txBox="1"/>
          <p:nvPr/>
        </p:nvSpPr>
        <p:spPr>
          <a:xfrm>
            <a:off x="7179641" y="6672208"/>
            <a:ext cx="3454908" cy="1169551"/>
          </a:xfrm>
          <a:prstGeom prst="rect">
            <a:avLst/>
          </a:prstGeom>
          <a:noFill/>
        </p:spPr>
        <p:txBody>
          <a:bodyPr wrap="square" rtlCol="0">
            <a:spAutoFit/>
          </a:bodyPr>
          <a:lstStyle/>
          <a:p>
            <a:pPr lvl="0" algn="ctr">
              <a:defRPr/>
            </a:pPr>
            <a:r>
              <a:rPr kumimoji="0" lang="en-US" sz="3500" b="1" i="0" u="sng"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可能</a:t>
            </a:r>
            <a:r>
              <a:rPr kumimoji="0" lang="en-US" sz="3500"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a:p>
            <a:pPr lvl="0" algn="ctr">
              <a:defRPr/>
            </a:pPr>
            <a:r>
              <a:rPr lang="en-US" sz="3500" b="1" u="sng" dirty="0" err="1">
                <a:latin typeface="DFKai-SB" panose="03000509000000000000" pitchFamily="49" charset="-120"/>
                <a:ea typeface="DFKai-SB" panose="03000509000000000000" pitchFamily="49" charset="-120"/>
              </a:rPr>
              <a:t>也可能不</a:t>
            </a:r>
            <a:r>
              <a:rPr lang="en-US" sz="3500" dirty="0" err="1">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86" name="Rectangle 85">
            <a:extLst>
              <a:ext uri="{FF2B5EF4-FFF2-40B4-BE49-F238E27FC236}">
                <a16:creationId xmlns:a16="http://schemas.microsoft.com/office/drawing/2014/main" id="{05542580-E22B-48B3-A402-580980CA109D}"/>
              </a:ext>
            </a:extLst>
          </p:cNvPr>
          <p:cNvSpPr/>
          <p:nvPr/>
        </p:nvSpPr>
        <p:spPr>
          <a:xfrm>
            <a:off x="15588366" y="5184365"/>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8" name="Graphic 87" descr="Confused face with no fill">
            <a:extLst>
              <a:ext uri="{FF2B5EF4-FFF2-40B4-BE49-F238E27FC236}">
                <a16:creationId xmlns:a16="http://schemas.microsoft.com/office/drawing/2014/main" id="{25BA9346-8A3E-4F2B-82E2-DA4D1122D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1761" y="5397923"/>
            <a:ext cx="771111" cy="771111"/>
          </a:xfrm>
          <a:prstGeom prst="rect">
            <a:avLst/>
          </a:prstGeom>
        </p:spPr>
      </p:pic>
      <p:pic>
        <p:nvPicPr>
          <p:cNvPr id="89" name="Graphic 88" descr="Confused face with no fill">
            <a:extLst>
              <a:ext uri="{FF2B5EF4-FFF2-40B4-BE49-F238E27FC236}">
                <a16:creationId xmlns:a16="http://schemas.microsoft.com/office/drawing/2014/main" id="{A386779D-1E6C-44E1-BA80-079BE552A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8015" y="5415695"/>
            <a:ext cx="771111" cy="771111"/>
          </a:xfrm>
          <a:prstGeom prst="rect">
            <a:avLst/>
          </a:prstGeom>
        </p:spPr>
      </p:pic>
      <p:sp>
        <p:nvSpPr>
          <p:cNvPr id="90" name="Rectangle 89">
            <a:extLst>
              <a:ext uri="{FF2B5EF4-FFF2-40B4-BE49-F238E27FC236}">
                <a16:creationId xmlns:a16="http://schemas.microsoft.com/office/drawing/2014/main" id="{F8069BF8-5C84-4273-BA7B-B6A12C9A6CE9}"/>
              </a:ext>
            </a:extLst>
          </p:cNvPr>
          <p:cNvSpPr/>
          <p:nvPr/>
        </p:nvSpPr>
        <p:spPr>
          <a:xfrm>
            <a:off x="9718679" y="5215562"/>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85" name="Content Placeholder 2">
            <a:extLst>
              <a:ext uri="{FF2B5EF4-FFF2-40B4-BE49-F238E27FC236}">
                <a16:creationId xmlns:a16="http://schemas.microsoft.com/office/drawing/2014/main" id="{48A34C0B-86BB-40C1-9F41-669124700F5A}"/>
              </a:ext>
            </a:extLst>
          </p:cNvPr>
          <p:cNvSpPr>
            <a:spLocks noGrp="1"/>
          </p:cNvSpPr>
          <p:nvPr>
            <p:ph idx="1"/>
          </p:nvPr>
        </p:nvSpPr>
        <p:spPr>
          <a:xfrm>
            <a:off x="1613653" y="8570518"/>
            <a:ext cx="15222842" cy="967168"/>
          </a:xfrm>
        </p:spPr>
        <p:txBody>
          <a:bodyPr>
            <a:normAutofit fontScale="92500" lnSpcReduction="10000"/>
          </a:bodyPr>
          <a:lstStyle/>
          <a:p>
            <a:pPr marL="0" indent="0">
              <a:lnSpc>
                <a:spcPct val="150000"/>
              </a:lnSpc>
              <a:spcAft>
                <a:spcPts val="1200"/>
              </a:spcAft>
              <a:buNone/>
            </a:pPr>
            <a:r>
              <a:rPr lang="en-US" dirty="0" err="1">
                <a:latin typeface="DFKai-SB" panose="03000509000000000000" pitchFamily="49" charset="-120"/>
                <a:ea typeface="DFKai-SB" panose="03000509000000000000" pitchFamily="49" charset="-120"/>
                <a:cs typeface="Arial" panose="020B0604020202020204" pitchFamily="34" charset="0"/>
              </a:rPr>
              <a:t>綠旗</a:t>
            </a:r>
            <a:r>
              <a:rPr lang="zh-TW" altLang="en-US" dirty="0">
                <a:latin typeface="DFKai-SB" panose="03000509000000000000" pitchFamily="49" charset="-120"/>
                <a:ea typeface="DFKai-SB" panose="03000509000000000000" pitchFamily="49" charset="-120"/>
                <a:cs typeface="Arial" panose="020B0604020202020204" pitchFamily="34" charset="0"/>
              </a:rPr>
              <a:t>   </a:t>
            </a:r>
            <a:r>
              <a:rPr lang="en-US" dirty="0">
                <a:latin typeface="DFKai-SB" panose="03000509000000000000" pitchFamily="49" charset="-120"/>
                <a:ea typeface="DFKai-SB" panose="03000509000000000000" pitchFamily="49" charset="-120"/>
                <a:cs typeface="Arial" panose="020B0604020202020204" pitchFamily="34" charset="0"/>
              </a:rPr>
              <a:t>: </a:t>
            </a:r>
            <a:r>
              <a:rPr lang="en-US" b="1" u="sng" dirty="0" err="1">
                <a:latin typeface="DFKai-SB" panose="03000509000000000000" pitchFamily="49" charset="-120"/>
                <a:ea typeface="DFKai-SB" panose="03000509000000000000" pitchFamily="49" charset="-120"/>
                <a:cs typeface="Arial" panose="020B0604020202020204" pitchFamily="34" charset="0"/>
              </a:rPr>
              <a:t>更</a:t>
            </a:r>
            <a:r>
              <a:rPr lang="en-US" dirty="0" err="1">
                <a:latin typeface="DFKai-SB" panose="03000509000000000000" pitchFamily="49" charset="-120"/>
                <a:ea typeface="DFKai-SB" panose="03000509000000000000" pitchFamily="49" charset="-120"/>
                <a:cs typeface="Arial" panose="020B0604020202020204" pitchFamily="34" charset="0"/>
              </a:rPr>
              <a:t>可靠</a:t>
            </a:r>
            <a:r>
              <a:rPr lang="en-US" dirty="0">
                <a:latin typeface="DFKai-SB" panose="03000509000000000000" pitchFamily="49" charset="-120"/>
                <a:ea typeface="DFKai-SB" panose="03000509000000000000" pitchFamily="49" charset="-120"/>
                <a:cs typeface="Arial" panose="020B0604020202020204" pitchFamily="34" charset="0"/>
              </a:rPr>
              <a:t>          </a:t>
            </a:r>
            <a:r>
              <a:rPr lang="zh-TW" altLang="en-US" dirty="0">
                <a:latin typeface="DFKai-SB" panose="03000509000000000000" pitchFamily="49" charset="-120"/>
                <a:ea typeface="DFKai-SB" panose="03000509000000000000" pitchFamily="49" charset="-120"/>
                <a:cs typeface="Arial" panose="020B0604020202020204" pitchFamily="34" charset="0"/>
              </a:rPr>
              <a:t>                         紅旗    </a:t>
            </a:r>
            <a:r>
              <a:rPr lang="en-US" dirty="0">
                <a:latin typeface="DFKai-SB" panose="03000509000000000000" pitchFamily="49" charset="-120"/>
                <a:ea typeface="DFKai-SB" panose="03000509000000000000" pitchFamily="49" charset="-120"/>
                <a:cs typeface="Arial" panose="020B0604020202020204" pitchFamily="34" charset="0"/>
              </a:rPr>
              <a:t>: </a:t>
            </a:r>
            <a:r>
              <a:rPr lang="en-US" b="1" u="sng" dirty="0" err="1">
                <a:latin typeface="DFKai-SB" panose="03000509000000000000" pitchFamily="49" charset="-120"/>
                <a:ea typeface="DFKai-SB" panose="03000509000000000000" pitchFamily="49" charset="-120"/>
                <a:cs typeface="Arial" panose="020B0604020202020204" pitchFamily="34" charset="0"/>
              </a:rPr>
              <a:t>比較不</a:t>
            </a:r>
            <a:r>
              <a:rPr lang="en-US" dirty="0" err="1">
                <a:latin typeface="DFKai-SB" panose="03000509000000000000" pitchFamily="49" charset="-120"/>
                <a:ea typeface="DFKai-SB" panose="03000509000000000000" pitchFamily="49" charset="-120"/>
                <a:cs typeface="Arial" panose="020B0604020202020204" pitchFamily="34" charset="0"/>
              </a:rPr>
              <a:t>可靠</a:t>
            </a:r>
            <a:endParaRPr lang="en-US" dirty="0">
              <a:latin typeface="DFKai-SB" panose="03000509000000000000" pitchFamily="49" charset="-120"/>
              <a:ea typeface="DFKai-SB" panose="03000509000000000000" pitchFamily="49" charset="-120"/>
              <a:cs typeface="Arial" panose="020B0604020202020204" pitchFamily="34" charset="0"/>
            </a:endParaRPr>
          </a:p>
        </p:txBody>
      </p:sp>
      <p:pic>
        <p:nvPicPr>
          <p:cNvPr id="87" name="Graphic 86" descr="Flag">
            <a:extLst>
              <a:ext uri="{FF2B5EF4-FFF2-40B4-BE49-F238E27FC236}">
                <a16:creationId xmlns:a16="http://schemas.microsoft.com/office/drawing/2014/main" id="{39B2DE7C-C40E-4526-AC97-6F1B3D7E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7735" y="8571069"/>
            <a:ext cx="697558" cy="697558"/>
          </a:xfrm>
          <a:prstGeom prst="rect">
            <a:avLst/>
          </a:prstGeom>
        </p:spPr>
      </p:pic>
      <p:pic>
        <p:nvPicPr>
          <p:cNvPr id="91" name="Graphic 90" descr="Flag">
            <a:extLst>
              <a:ext uri="{FF2B5EF4-FFF2-40B4-BE49-F238E27FC236}">
                <a16:creationId xmlns:a16="http://schemas.microsoft.com/office/drawing/2014/main" id="{8298C2DE-1944-497C-B818-EAF632358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7529" y="8634908"/>
            <a:ext cx="697558" cy="697558"/>
          </a:xfrm>
          <a:prstGeom prst="rect">
            <a:avLst/>
          </a:prstGeom>
        </p:spPr>
      </p:pic>
      <p:pic>
        <p:nvPicPr>
          <p:cNvPr id="92" name="Graphic 91" descr="Confused face with no fill">
            <a:extLst>
              <a:ext uri="{FF2B5EF4-FFF2-40B4-BE49-F238E27FC236}">
                <a16:creationId xmlns:a16="http://schemas.microsoft.com/office/drawing/2014/main" id="{1ADE037B-ACD9-4B7F-80F5-7A57466A4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23707" y="8613864"/>
            <a:ext cx="771111" cy="771111"/>
          </a:xfrm>
          <a:prstGeom prst="rect">
            <a:avLst/>
          </a:prstGeom>
        </p:spPr>
      </p:pic>
      <p:sp>
        <p:nvSpPr>
          <p:cNvPr id="93" name="Rectangle 92">
            <a:extLst>
              <a:ext uri="{FF2B5EF4-FFF2-40B4-BE49-F238E27FC236}">
                <a16:creationId xmlns:a16="http://schemas.microsoft.com/office/drawing/2014/main" id="{E1D2E2F7-830D-4014-95AF-3C045A102320}"/>
              </a:ext>
            </a:extLst>
          </p:cNvPr>
          <p:cNvSpPr/>
          <p:nvPr/>
        </p:nvSpPr>
        <p:spPr>
          <a:xfrm>
            <a:off x="4542797" y="8500104"/>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63" name="Rectangle 62">
            <a:extLst>
              <a:ext uri="{FF2B5EF4-FFF2-40B4-BE49-F238E27FC236}">
                <a16:creationId xmlns:a16="http://schemas.microsoft.com/office/drawing/2014/main" id="{294FB15A-0F0B-418F-B447-26933F3DF1BF}"/>
              </a:ext>
            </a:extLst>
          </p:cNvPr>
          <p:cNvSpPr/>
          <p:nvPr/>
        </p:nvSpPr>
        <p:spPr>
          <a:xfrm>
            <a:off x="810884" y="1120786"/>
            <a:ext cx="16787910" cy="1107996"/>
          </a:xfrm>
          <a:prstGeom prst="rect">
            <a:avLst/>
          </a:prstGeom>
        </p:spPr>
        <p:txBody>
          <a:bodyPr wrap="square">
            <a:spAutoFit/>
          </a:bodyPr>
          <a:lstStyle/>
          <a:p>
            <a:r>
              <a:rPr lang="en-US" sz="66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6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81843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a:extLst>
              <a:ext uri="{FF2B5EF4-FFF2-40B4-BE49-F238E27FC236}">
                <a16:creationId xmlns:a16="http://schemas.microsoft.com/office/drawing/2014/main" id="{01BE7D39-2324-46B0-BF2F-2C45FE3DD489}"/>
              </a:ext>
            </a:extLst>
          </p:cNvPr>
          <p:cNvPicPr>
            <a:picLocks noChangeAspect="1"/>
          </p:cNvPicPr>
          <p:nvPr/>
        </p:nvPicPr>
        <p:blipFill rotWithShape="1">
          <a:blip r:embed="rId3"/>
          <a:srcRect t="-1" r="361" b="55844"/>
          <a:stretch/>
        </p:blipFill>
        <p:spPr>
          <a:xfrm>
            <a:off x="310896" y="4283410"/>
            <a:ext cx="17611549" cy="41283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Oval 14">
            <a:extLst>
              <a:ext uri="{FF2B5EF4-FFF2-40B4-BE49-F238E27FC236}">
                <a16:creationId xmlns:a16="http://schemas.microsoft.com/office/drawing/2014/main" id="{17B8C490-0CAC-40D5-9115-DE0B7C364F43}"/>
              </a:ext>
            </a:extLst>
          </p:cNvPr>
          <p:cNvSpPr/>
          <p:nvPr/>
        </p:nvSpPr>
        <p:spPr>
          <a:xfrm>
            <a:off x="7857629" y="4758556"/>
            <a:ext cx="1772190" cy="5955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 name="Rectangle: Rounded Corners 1">
            <a:extLst>
              <a:ext uri="{FF2B5EF4-FFF2-40B4-BE49-F238E27FC236}">
                <a16:creationId xmlns:a16="http://schemas.microsoft.com/office/drawing/2014/main" id="{9808CF5A-75D0-40A4-B316-14BAA3AEA58C}"/>
              </a:ext>
            </a:extLst>
          </p:cNvPr>
          <p:cNvSpPr/>
          <p:nvPr/>
        </p:nvSpPr>
        <p:spPr>
          <a:xfrm>
            <a:off x="2615184" y="4748512"/>
            <a:ext cx="2743200" cy="38404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7" name="Rectangle 6">
            <a:extLst>
              <a:ext uri="{FF2B5EF4-FFF2-40B4-BE49-F238E27FC236}">
                <a16:creationId xmlns:a16="http://schemas.microsoft.com/office/drawing/2014/main" id="{80A6C433-3542-41AC-BE4D-39DB867DB35C}"/>
              </a:ext>
            </a:extLst>
          </p:cNvPr>
          <p:cNvSpPr/>
          <p:nvPr/>
        </p:nvSpPr>
        <p:spPr>
          <a:xfrm>
            <a:off x="2615184" y="4593471"/>
            <a:ext cx="7954468" cy="830997"/>
          </a:xfrm>
          <a:prstGeom prst="rect">
            <a:avLst/>
          </a:prstGeom>
        </p:spPr>
        <p:txBody>
          <a:bodyPr wrap="square">
            <a:spAutoFit/>
          </a:bodyPr>
          <a:lstStyle/>
          <a:p>
            <a:r>
              <a:rPr lang="en-US" sz="4800" dirty="0"/>
              <a:t>https://www.lifelabs.com/</a:t>
            </a:r>
          </a:p>
        </p:txBody>
      </p:sp>
      <p:sp>
        <p:nvSpPr>
          <p:cNvPr id="3" name="Rectangle 2">
            <a:extLst>
              <a:ext uri="{FF2B5EF4-FFF2-40B4-BE49-F238E27FC236}">
                <a16:creationId xmlns:a16="http://schemas.microsoft.com/office/drawing/2014/main" id="{E9FCB9C0-F950-4205-8145-9D6DAEEF58B6}"/>
              </a:ext>
            </a:extLst>
          </p:cNvPr>
          <p:cNvSpPr/>
          <p:nvPr/>
        </p:nvSpPr>
        <p:spPr>
          <a:xfrm>
            <a:off x="310896" y="2066544"/>
            <a:ext cx="17702784" cy="493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15E16A-9446-4CF8-8F2B-8B3895D79A13}"/>
              </a:ext>
            </a:extLst>
          </p:cNvPr>
          <p:cNvSpPr/>
          <p:nvPr/>
        </p:nvSpPr>
        <p:spPr>
          <a:xfrm>
            <a:off x="810884" y="1120786"/>
            <a:ext cx="16787910" cy="1107996"/>
          </a:xfrm>
          <a:prstGeom prst="rect">
            <a:avLst/>
          </a:prstGeom>
        </p:spPr>
        <p:txBody>
          <a:bodyPr wrap="square">
            <a:spAutoFit/>
          </a:bodyPr>
          <a:lstStyle/>
          <a:p>
            <a:r>
              <a:rPr lang="en-US" sz="66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6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57102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CN" altLang="en-US" sz="7200" dirty="0">
                <a:solidFill>
                  <a:srgbClr val="034092"/>
                </a:solidFill>
                <a:latin typeface="DFKai-SB" panose="03000509000000000000" pitchFamily="65" charset="-120"/>
                <a:ea typeface="DFKai-SB" panose="03000509000000000000" pitchFamily="65" charset="-120"/>
                <a:cs typeface="Lora"/>
                <a:sym typeface="Lora"/>
              </a:rPr>
              <a:t>學習目標</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2" y="2973762"/>
            <a:ext cx="10991918" cy="61763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了解什麼是個人健康資訊以及如何上網查看個人健康記錄</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marR="0" lvl="0" indent="-571500" algn="l" rtl="0">
              <a:lnSpc>
                <a:spcPct val="150000"/>
              </a:lnSpc>
              <a:spcBef>
                <a:spcPts val="0"/>
              </a:spcBef>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瞭解您的網上個人健康記錄是如何被保護</a:t>
            </a:r>
            <a:endParaRPr lang="en-US" altLang="zh-TW" sz="4400" dirty="0">
              <a:solidFill>
                <a:schemeClr val="tx1"/>
              </a:solidFill>
              <a:latin typeface="+mj-lt"/>
              <a:ea typeface="DFKai-SB" panose="03000509000000000000" pitchFamily="49" charset="-120"/>
              <a:cs typeface="Lora"/>
              <a:sym typeface="Lora"/>
            </a:endParaRPr>
          </a:p>
          <a:p>
            <a:pPr marL="628714" marR="0" lvl="0" indent="-571500" algn="l" rtl="0">
              <a:lnSpc>
                <a:spcPct val="150000"/>
              </a:lnSpc>
              <a:spcBef>
                <a:spcPts val="0"/>
              </a:spcBef>
              <a:spcAft>
                <a:spcPts val="1800"/>
              </a:spcAft>
              <a:buClr>
                <a:schemeClr val="dk2"/>
              </a:buClr>
              <a:buSzPct val="110000"/>
              <a:buFont typeface="Arial" panose="020B0604020202020204" pitchFamily="34" charset="0"/>
              <a:buChar char="•"/>
            </a:pPr>
            <a:r>
              <a:rPr lang="zh-TW" altLang="en-US" sz="4400" b="0" i="0" u="none" strike="noStrike" dirty="0">
                <a:solidFill>
                  <a:schemeClr val="tx1"/>
                </a:solidFill>
                <a:effectLst/>
                <a:latin typeface="DFKai-SB" panose="03000509000000000000" pitchFamily="49" charset="-120"/>
                <a:ea typeface="DFKai-SB" panose="03000509000000000000" pitchFamily="49" charset="-120"/>
                <a:sym typeface="Lora"/>
              </a:rPr>
              <a:t>了解</a:t>
            </a:r>
            <a:r>
              <a:rPr lang="zh-TW" altLang="en-US" sz="4400" b="0" i="0" u="none" strike="noStrike" dirty="0">
                <a:solidFill>
                  <a:srgbClr val="000000"/>
                </a:solidFill>
                <a:effectLst/>
                <a:latin typeface="DFKai-SB" panose="03000509000000000000" pitchFamily="49" charset="-120"/>
                <a:ea typeface="DFKai-SB" panose="03000509000000000000" pitchFamily="49" charset="-120"/>
              </a:rPr>
              <a:t>電子健康紀錄</a:t>
            </a:r>
            <a:r>
              <a:rPr lang="zh-TW" altLang="en-US" sz="4400" dirty="0">
                <a:solidFill>
                  <a:schemeClr val="tx1"/>
                </a:solidFill>
                <a:latin typeface="DFKai-SB" panose="03000509000000000000" pitchFamily="49" charset="-120"/>
                <a:ea typeface="DFKai-SB" panose="03000509000000000000" pitchFamily="49" charset="-120"/>
                <a:cs typeface="Lora"/>
                <a:sym typeface="Lora"/>
              </a:rPr>
              <a:t>及其使用方法</a:t>
            </a:r>
            <a:endParaRPr lang="en-US" sz="4400" dirty="0">
              <a:solidFill>
                <a:schemeClr val="tx1"/>
              </a:solidFill>
              <a:latin typeface="+mj-lt"/>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a:extLst>
              <a:ext uri="{FF2B5EF4-FFF2-40B4-BE49-F238E27FC236}">
                <a16:creationId xmlns:a16="http://schemas.microsoft.com/office/drawing/2014/main" id="{5A544417-0E06-43CD-8909-7D592D56D0B2}"/>
              </a:ext>
            </a:extLst>
          </p:cNvPr>
          <p:cNvPicPr>
            <a:picLocks noChangeAspect="1"/>
          </p:cNvPicPr>
          <p:nvPr/>
        </p:nvPicPr>
        <p:blipFill rotWithShape="1">
          <a:blip r:embed="rId3"/>
          <a:srcRect l="269" t="4716" r="3012" b="22642"/>
          <a:stretch/>
        </p:blipFill>
        <p:spPr>
          <a:xfrm>
            <a:off x="182880" y="3748375"/>
            <a:ext cx="17922240" cy="1484857"/>
          </a:xfrm>
          <a:prstGeom prst="rect">
            <a:avLst/>
          </a:prstGeom>
        </p:spPr>
      </p:pic>
      <p:sp>
        <p:nvSpPr>
          <p:cNvPr id="6" name="Oval 5">
            <a:extLst>
              <a:ext uri="{FF2B5EF4-FFF2-40B4-BE49-F238E27FC236}">
                <a16:creationId xmlns:a16="http://schemas.microsoft.com/office/drawing/2014/main" id="{56B1E08C-D19E-403F-BCE2-82BB377794A9}"/>
              </a:ext>
            </a:extLst>
          </p:cNvPr>
          <p:cNvSpPr/>
          <p:nvPr/>
        </p:nvSpPr>
        <p:spPr>
          <a:xfrm>
            <a:off x="2011680" y="3913632"/>
            <a:ext cx="1389888" cy="731520"/>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106B5F-80A2-411F-9F21-BAB5A2D5244E}"/>
              </a:ext>
            </a:extLst>
          </p:cNvPr>
          <p:cNvSpPr/>
          <p:nvPr/>
        </p:nvSpPr>
        <p:spPr>
          <a:xfrm>
            <a:off x="5803392" y="3919728"/>
            <a:ext cx="2919984" cy="725424"/>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F75CAD3-C818-4D72-916D-50AD0C091E40}"/>
              </a:ext>
            </a:extLst>
          </p:cNvPr>
          <p:cNvGrpSpPr/>
          <p:nvPr/>
        </p:nvGrpSpPr>
        <p:grpSpPr>
          <a:xfrm>
            <a:off x="6150864" y="5379536"/>
            <a:ext cx="4106118" cy="3715060"/>
            <a:chOff x="12687514" y="5819064"/>
            <a:chExt cx="4106118" cy="3715060"/>
          </a:xfrm>
        </p:grpSpPr>
        <p:grpSp>
          <p:nvGrpSpPr>
            <p:cNvPr id="23" name="Group 22">
              <a:extLst>
                <a:ext uri="{FF2B5EF4-FFF2-40B4-BE49-F238E27FC236}">
                  <a16:creationId xmlns:a16="http://schemas.microsoft.com/office/drawing/2014/main" id="{AB2467DF-BDA9-4518-B1B8-D4E05F6C0D73}"/>
                </a:ext>
              </a:extLst>
            </p:cNvPr>
            <p:cNvGrpSpPr/>
            <p:nvPr/>
          </p:nvGrpSpPr>
          <p:grpSpPr>
            <a:xfrm>
              <a:off x="12687514" y="5819064"/>
              <a:ext cx="4106118" cy="3715060"/>
              <a:chOff x="12897134" y="6023780"/>
              <a:chExt cx="4106118" cy="3715060"/>
            </a:xfrm>
          </p:grpSpPr>
          <p:pic>
            <p:nvPicPr>
              <p:cNvPr id="34" name="Graphic 33" descr="Scales of justice">
                <a:extLst>
                  <a:ext uri="{FF2B5EF4-FFF2-40B4-BE49-F238E27FC236}">
                    <a16:creationId xmlns:a16="http://schemas.microsoft.com/office/drawing/2014/main" id="{24184AAB-F045-43F9-9D51-4AF8EB528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01852" y="6023780"/>
                <a:ext cx="3715060" cy="3715060"/>
              </a:xfrm>
              <a:prstGeom prst="rect">
                <a:avLst/>
              </a:prstGeom>
            </p:spPr>
          </p:pic>
          <p:sp>
            <p:nvSpPr>
              <p:cNvPr id="35" name="Rectangle 34">
                <a:extLst>
                  <a:ext uri="{FF2B5EF4-FFF2-40B4-BE49-F238E27FC236}">
                    <a16:creationId xmlns:a16="http://schemas.microsoft.com/office/drawing/2014/main" id="{307D2215-C2E2-4E20-A50C-C9F38CEC5D10}"/>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F5A659-EA0D-40DC-A18A-E0044CA922BD}"/>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5190C6D-3D95-4343-BE87-1F9E6C78F02E}"/>
                </a:ext>
              </a:extLst>
            </p:cNvPr>
            <p:cNvGrpSpPr/>
            <p:nvPr/>
          </p:nvGrpSpPr>
          <p:grpSpPr>
            <a:xfrm>
              <a:off x="13552128" y="6761253"/>
              <a:ext cx="155790" cy="1300452"/>
              <a:chOff x="13761748" y="6965969"/>
              <a:chExt cx="155790" cy="1300452"/>
            </a:xfrm>
          </p:grpSpPr>
          <p:sp>
            <p:nvSpPr>
              <p:cNvPr id="32" name="Rectangle 31">
                <a:extLst>
                  <a:ext uri="{FF2B5EF4-FFF2-40B4-BE49-F238E27FC236}">
                    <a16:creationId xmlns:a16="http://schemas.microsoft.com/office/drawing/2014/main" id="{7751D559-AF13-4CB6-9E5F-2A3892FAD4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0C8F46-7DDB-4BAE-BF3B-D63B97624378}"/>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2EE5A45-4D7B-4EEB-AC30-736805236241}"/>
                </a:ext>
              </a:extLst>
            </p:cNvPr>
            <p:cNvGrpSpPr/>
            <p:nvPr/>
          </p:nvGrpSpPr>
          <p:grpSpPr>
            <a:xfrm>
              <a:off x="15757523" y="6751107"/>
              <a:ext cx="155790" cy="1300452"/>
              <a:chOff x="13761748" y="6965969"/>
              <a:chExt cx="155790" cy="1300452"/>
            </a:xfrm>
          </p:grpSpPr>
          <p:sp>
            <p:nvSpPr>
              <p:cNvPr id="30" name="Rectangle 29">
                <a:extLst>
                  <a:ext uri="{FF2B5EF4-FFF2-40B4-BE49-F238E27FC236}">
                    <a16:creationId xmlns:a16="http://schemas.microsoft.com/office/drawing/2014/main" id="{1900166E-B643-4307-9334-14653023A2F3}"/>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C937E1-9C2B-4012-954C-2962E4D91BC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descr="Flag">
              <a:extLst>
                <a:ext uri="{FF2B5EF4-FFF2-40B4-BE49-F238E27FC236}">
                  <a16:creationId xmlns:a16="http://schemas.microsoft.com/office/drawing/2014/main" id="{11C03FF9-C79F-447B-AD68-6F17BCD6DF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12976" y="6973116"/>
              <a:ext cx="697558" cy="697558"/>
            </a:xfrm>
            <a:prstGeom prst="rect">
              <a:avLst/>
            </a:prstGeom>
          </p:spPr>
        </p:pic>
        <p:pic>
          <p:nvPicPr>
            <p:cNvPr id="27" name="Graphic 26" descr="Flag">
              <a:extLst>
                <a:ext uri="{FF2B5EF4-FFF2-40B4-BE49-F238E27FC236}">
                  <a16:creationId xmlns:a16="http://schemas.microsoft.com/office/drawing/2014/main" id="{2FB164FE-7FAE-4F98-801E-7BD54C8E8D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13968" y="7339961"/>
              <a:ext cx="697558" cy="697558"/>
            </a:xfrm>
            <a:prstGeom prst="rect">
              <a:avLst/>
            </a:prstGeom>
          </p:spPr>
        </p:pic>
        <p:pic>
          <p:nvPicPr>
            <p:cNvPr id="28" name="Graphic 27" descr="Flag">
              <a:extLst>
                <a:ext uri="{FF2B5EF4-FFF2-40B4-BE49-F238E27FC236}">
                  <a16:creationId xmlns:a16="http://schemas.microsoft.com/office/drawing/2014/main" id="{ECBEA029-DE1A-4AB0-BEB8-667193E220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51955" y="7337950"/>
              <a:ext cx="697558" cy="697558"/>
            </a:xfrm>
            <a:prstGeom prst="rect">
              <a:avLst/>
            </a:prstGeom>
          </p:spPr>
        </p:pic>
        <p:pic>
          <p:nvPicPr>
            <p:cNvPr id="29" name="Graphic 28" descr="Flag">
              <a:extLst>
                <a:ext uri="{FF2B5EF4-FFF2-40B4-BE49-F238E27FC236}">
                  <a16:creationId xmlns:a16="http://schemas.microsoft.com/office/drawing/2014/main" id="{F9FB24A8-3216-4624-867E-9885A023E6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15753" y="6964924"/>
              <a:ext cx="697558" cy="697558"/>
            </a:xfrm>
            <a:prstGeom prst="rect">
              <a:avLst/>
            </a:prstGeom>
          </p:spPr>
        </p:pic>
      </p:grpSp>
      <p:sp>
        <p:nvSpPr>
          <p:cNvPr id="7" name="Rectangle 6">
            <a:extLst>
              <a:ext uri="{FF2B5EF4-FFF2-40B4-BE49-F238E27FC236}">
                <a16:creationId xmlns:a16="http://schemas.microsoft.com/office/drawing/2014/main" id="{E96FE0E1-7E7C-4D2A-B0A4-DF628EBA2CA0}"/>
              </a:ext>
            </a:extLst>
          </p:cNvPr>
          <p:cNvSpPr/>
          <p:nvPr/>
        </p:nvSpPr>
        <p:spPr>
          <a:xfrm>
            <a:off x="9261083" y="7714775"/>
            <a:ext cx="1636754" cy="1200329"/>
          </a:xfrm>
          <a:prstGeom prst="rect">
            <a:avLst/>
          </a:prstGeom>
        </p:spPr>
        <p:txBody>
          <a:bodyPr wrap="square">
            <a:spAutoFit/>
          </a:bodyPr>
          <a:lstStyle/>
          <a:p>
            <a:r>
              <a:rPr lang="en-US" sz="7200" dirty="0">
                <a:solidFill>
                  <a:srgbClr val="00FF00"/>
                </a:solidFill>
                <a:sym typeface="Wingdings" panose="05000000000000000000" pitchFamily="2" charset="2"/>
              </a:rPr>
              <a:t></a:t>
            </a:r>
            <a:endParaRPr lang="en-US" sz="7200" dirty="0"/>
          </a:p>
        </p:txBody>
      </p:sp>
      <p:sp>
        <p:nvSpPr>
          <p:cNvPr id="22" name="Oval 21">
            <a:extLst>
              <a:ext uri="{FF2B5EF4-FFF2-40B4-BE49-F238E27FC236}">
                <a16:creationId xmlns:a16="http://schemas.microsoft.com/office/drawing/2014/main" id="{3D20215B-194F-41B8-8C07-60459414C233}"/>
              </a:ext>
            </a:extLst>
          </p:cNvPr>
          <p:cNvSpPr/>
          <p:nvPr/>
        </p:nvSpPr>
        <p:spPr>
          <a:xfrm>
            <a:off x="13376903" y="3721806"/>
            <a:ext cx="4728218" cy="2069394"/>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27E20E-EFE9-45E5-A91D-4073AC7D4B4F}"/>
              </a:ext>
            </a:extLst>
          </p:cNvPr>
          <p:cNvSpPr/>
          <p:nvPr/>
        </p:nvSpPr>
        <p:spPr>
          <a:xfrm>
            <a:off x="810884" y="1120786"/>
            <a:ext cx="16787910" cy="1107996"/>
          </a:xfrm>
          <a:prstGeom prst="rect">
            <a:avLst/>
          </a:prstGeom>
        </p:spPr>
        <p:txBody>
          <a:bodyPr wrap="square">
            <a:spAutoFit/>
          </a:bodyPr>
          <a:lstStyle/>
          <a:p>
            <a:r>
              <a:rPr lang="en-US" sz="66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6600" dirty="0">
              <a:latin typeface="DFKai-SB" panose="03000509000000000000" pitchFamily="49" charset="-120"/>
              <a:ea typeface="DFKai-SB" panose="03000509000000000000" pitchFamily="49" charset="-120"/>
            </a:endParaRPr>
          </a:p>
        </p:txBody>
      </p:sp>
      <p:pic>
        <p:nvPicPr>
          <p:cNvPr id="38" name="Graphic 37" descr="Flag">
            <a:extLst>
              <a:ext uri="{FF2B5EF4-FFF2-40B4-BE49-F238E27FC236}">
                <a16:creationId xmlns:a16="http://schemas.microsoft.com/office/drawing/2014/main" id="{7E042E92-54A3-48DE-BFC1-C0E2BA7DA9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2221" y="6898422"/>
            <a:ext cx="697558" cy="697558"/>
          </a:xfrm>
          <a:prstGeom prst="rect">
            <a:avLst/>
          </a:prstGeom>
        </p:spPr>
      </p:pic>
      <p:grpSp>
        <p:nvGrpSpPr>
          <p:cNvPr id="3" name="Group 2">
            <a:extLst>
              <a:ext uri="{FF2B5EF4-FFF2-40B4-BE49-F238E27FC236}">
                <a16:creationId xmlns:a16="http://schemas.microsoft.com/office/drawing/2014/main" id="{9347639B-55FE-8FDA-31A0-8F5AC0D1EF01}"/>
              </a:ext>
            </a:extLst>
          </p:cNvPr>
          <p:cNvGrpSpPr/>
          <p:nvPr/>
        </p:nvGrpSpPr>
        <p:grpSpPr>
          <a:xfrm>
            <a:off x="1895198" y="2947685"/>
            <a:ext cx="3061814" cy="663172"/>
            <a:chOff x="5448026" y="5649543"/>
            <a:chExt cx="4038874" cy="598924"/>
          </a:xfrm>
        </p:grpSpPr>
        <p:sp>
          <p:nvSpPr>
            <p:cNvPr id="4" name="TextBox 3">
              <a:extLst>
                <a:ext uri="{FF2B5EF4-FFF2-40B4-BE49-F238E27FC236}">
                  <a16:creationId xmlns:a16="http://schemas.microsoft.com/office/drawing/2014/main" id="{95CE3247-19A4-B6EE-1DEF-2A1832C8E64C}"/>
                </a:ext>
              </a:extLst>
            </p:cNvPr>
            <p:cNvSpPr txBox="1"/>
            <p:nvPr/>
          </p:nvSpPr>
          <p:spPr>
            <a:xfrm>
              <a:off x="5448026" y="5687147"/>
              <a:ext cx="4038874" cy="528122"/>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關於我們</a:t>
              </a:r>
            </a:p>
          </p:txBody>
        </p:sp>
        <p:sp>
          <p:nvSpPr>
            <p:cNvPr id="5" name="Rectangle: Rounded Corners 2">
              <a:extLst>
                <a:ext uri="{FF2B5EF4-FFF2-40B4-BE49-F238E27FC236}">
                  <a16:creationId xmlns:a16="http://schemas.microsoft.com/office/drawing/2014/main" id="{68903BD6-7364-1C25-B5AA-782EB13DA8D8}"/>
                </a:ext>
              </a:extLst>
            </p:cNvPr>
            <p:cNvSpPr/>
            <p:nvPr/>
          </p:nvSpPr>
          <p:spPr>
            <a:xfrm>
              <a:off x="5448026" y="5649543"/>
              <a:ext cx="2476774" cy="598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 name="Group 7">
            <a:extLst>
              <a:ext uri="{FF2B5EF4-FFF2-40B4-BE49-F238E27FC236}">
                <a16:creationId xmlns:a16="http://schemas.microsoft.com/office/drawing/2014/main" id="{632FBA92-7E7F-9CCA-C453-F25B98AA9631}"/>
              </a:ext>
            </a:extLst>
          </p:cNvPr>
          <p:cNvGrpSpPr/>
          <p:nvPr/>
        </p:nvGrpSpPr>
        <p:grpSpPr>
          <a:xfrm>
            <a:off x="6279818" y="3025806"/>
            <a:ext cx="3061814" cy="663172"/>
            <a:chOff x="5448026" y="5649543"/>
            <a:chExt cx="4038874" cy="598924"/>
          </a:xfrm>
        </p:grpSpPr>
        <p:sp>
          <p:nvSpPr>
            <p:cNvPr id="9" name="TextBox 8">
              <a:extLst>
                <a:ext uri="{FF2B5EF4-FFF2-40B4-BE49-F238E27FC236}">
                  <a16:creationId xmlns:a16="http://schemas.microsoft.com/office/drawing/2014/main" id="{9010F334-D41B-A85E-3A36-B5D9B48D51BD}"/>
                </a:ext>
              </a:extLst>
            </p:cNvPr>
            <p:cNvSpPr txBox="1"/>
            <p:nvPr/>
          </p:nvSpPr>
          <p:spPr>
            <a:xfrm>
              <a:off x="5448026" y="5687147"/>
              <a:ext cx="4038874" cy="528122"/>
            </a:xfrm>
            <a:prstGeom prst="rect">
              <a:avLst/>
            </a:prstGeom>
            <a:noFill/>
          </p:spPr>
          <p:txBody>
            <a:bodyPr wrap="square" rtlCol="0">
              <a:spAutoFit/>
            </a:bodyPr>
            <a:lstStyle/>
            <a:p>
              <a:r>
                <a:rPr lang="zh-TW" altLang="en-CA" sz="3200" dirty="0">
                  <a:latin typeface="DFKai-SB" panose="03000509000000000000" pitchFamily="65" charset="-120"/>
                  <a:ea typeface="DFKai-SB" panose="03000509000000000000" pitchFamily="65" charset="-120"/>
                </a:rPr>
                <a:t>私隱聲明</a:t>
              </a:r>
              <a:endParaRPr lang="zh-TW" altLang="en-US" sz="3200" dirty="0">
                <a:latin typeface="DFKai-SB" panose="03000509000000000000" pitchFamily="65" charset="-120"/>
                <a:ea typeface="DFKai-SB" panose="03000509000000000000" pitchFamily="65" charset="-120"/>
              </a:endParaRPr>
            </a:p>
          </p:txBody>
        </p:sp>
        <p:sp>
          <p:nvSpPr>
            <p:cNvPr id="10" name="Rectangle: Rounded Corners 2">
              <a:extLst>
                <a:ext uri="{FF2B5EF4-FFF2-40B4-BE49-F238E27FC236}">
                  <a16:creationId xmlns:a16="http://schemas.microsoft.com/office/drawing/2014/main" id="{87EBBFFA-20A3-AF86-FC18-5183F1F1D8CD}"/>
                </a:ext>
              </a:extLst>
            </p:cNvPr>
            <p:cNvSpPr/>
            <p:nvPr/>
          </p:nvSpPr>
          <p:spPr>
            <a:xfrm>
              <a:off x="5448026" y="5649543"/>
              <a:ext cx="2476774" cy="598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142018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Rectangle 3">
            <a:extLst>
              <a:ext uri="{FF2B5EF4-FFF2-40B4-BE49-F238E27FC236}">
                <a16:creationId xmlns:a16="http://schemas.microsoft.com/office/drawing/2014/main" id="{3B815D5F-4CF3-4BF7-82E5-6EE562B0544D}"/>
              </a:ext>
            </a:extLst>
          </p:cNvPr>
          <p:cNvSpPr/>
          <p:nvPr/>
        </p:nvSpPr>
        <p:spPr>
          <a:xfrm>
            <a:off x="810884" y="1120786"/>
            <a:ext cx="16787910" cy="1107996"/>
          </a:xfrm>
          <a:prstGeom prst="rect">
            <a:avLst/>
          </a:prstGeom>
        </p:spPr>
        <p:txBody>
          <a:bodyPr wrap="square">
            <a:spAutoFit/>
          </a:bodyPr>
          <a:lstStyle/>
          <a:p>
            <a:r>
              <a:rPr lang="en-US" sz="66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：選擇可靠的平台</a:t>
            </a:r>
            <a:endParaRPr lang="en-US" sz="6600" dirty="0">
              <a:latin typeface="DFKai-SB" panose="03000509000000000000" pitchFamily="49" charset="-120"/>
              <a:ea typeface="DFKai-SB" panose="03000509000000000000" pitchFamily="49" charset="-120"/>
            </a:endParaRPr>
          </a:p>
        </p:txBody>
      </p:sp>
      <p:sp>
        <p:nvSpPr>
          <p:cNvPr id="5" name="Google Shape;174;p19">
            <a:extLst>
              <a:ext uri="{FF2B5EF4-FFF2-40B4-BE49-F238E27FC236}">
                <a16:creationId xmlns:a16="http://schemas.microsoft.com/office/drawing/2014/main" id="{E222FDC2-F2D8-4FCD-A23E-A6995C8C95E0}"/>
              </a:ext>
            </a:extLst>
          </p:cNvPr>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indent="-571500">
              <a:buClr>
                <a:schemeClr val="dk2"/>
              </a:buClr>
              <a:buSzPct val="110000"/>
              <a:buFont typeface="Arial" panose="020B0604020202020204" pitchFamily="34" charset="0"/>
              <a:buChar char="•"/>
            </a:pPr>
            <a:r>
              <a:rPr lang="en-US" sz="4400" dirty="0" err="1">
                <a:solidFill>
                  <a:schemeClr val="tx1"/>
                </a:solidFill>
                <a:latin typeface="DFKai-SB" panose="03000509000000000000" pitchFamily="49" charset="-120"/>
                <a:ea typeface="DFKai-SB" panose="03000509000000000000" pitchFamily="49" charset="-120"/>
                <a:cs typeface="Lora"/>
                <a:sym typeface="Lora"/>
              </a:rPr>
              <a:t>如果您不確定平台是否可靠</a:t>
            </a:r>
            <a:r>
              <a:rPr lang="zh-TW" altLang="en-US" sz="4400" dirty="0">
                <a:solidFill>
                  <a:schemeClr val="tx1"/>
                </a:solidFill>
                <a:latin typeface="DFKai-SB" panose="03000509000000000000" pitchFamily="49" charset="-120"/>
                <a:ea typeface="DFKai-SB" panose="03000509000000000000" pitchFamily="49" charset="-120"/>
                <a:cs typeface="Lora"/>
                <a:sym typeface="Lora"/>
              </a:rPr>
              <a:t>，您可以詢問身邊信賴的人來決定平台是否安全。</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19164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如何保護您的網上個人健康資訊？</a:t>
            </a:r>
          </a:p>
        </p:txBody>
      </p:sp>
      <p:sp>
        <p:nvSpPr>
          <p:cNvPr id="174" name="Google Shape;174;p19"/>
          <p:cNvSpPr txBox="1"/>
          <p:nvPr/>
        </p:nvSpPr>
        <p:spPr>
          <a:xfrm>
            <a:off x="1068449" y="320675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您可以採取以下措施來保護您的網上個人健康資訊</a:t>
            </a:r>
            <a:r>
              <a:rPr lang="zh-CN" altLang="en-US" sz="4400" dirty="0">
                <a:solidFill>
                  <a:schemeClr val="tx1"/>
                </a:solidFill>
                <a:latin typeface="DFKai-SB" panose="03000509000000000000" pitchFamily="49" charset="-120"/>
                <a:ea typeface="DFKai-SB" panose="03000509000000000000" pitchFamily="49" charset="-120"/>
                <a:sym typeface="Lora"/>
              </a:rPr>
              <a:t>： </a:t>
            </a:r>
            <a:endParaRPr lang="en-CA" altLang="zh-CN"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選擇可靠的平台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小心共用敏感資訊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用高強度密碼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設置多重身份驗證</a:t>
            </a:r>
            <a:endParaRPr lang="en-US" sz="40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1488BF09-B8CA-4AAA-AAE4-3141CC50D36F}"/>
              </a:ext>
            </a:extLst>
          </p:cNvPr>
          <p:cNvSpPr/>
          <p:nvPr/>
        </p:nvSpPr>
        <p:spPr>
          <a:xfrm>
            <a:off x="1501844" y="5899879"/>
            <a:ext cx="4898956"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7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r>
              <a:rPr lang="en-US" sz="72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7200" dirty="0">
                <a:solidFill>
                  <a:srgbClr val="034092"/>
                </a:solidFill>
                <a:latin typeface="DFKai-SB" panose="03000509000000000000" pitchFamily="49" charset="-120"/>
                <a:ea typeface="DFKai-SB" panose="03000509000000000000" pitchFamily="49" charset="-120"/>
                <a:cs typeface="Lora"/>
                <a:sym typeface="Lora"/>
              </a:rPr>
              <a:t>：小心共用敏感資訊</a:t>
            </a:r>
            <a:endParaRPr lang="en-US" sz="7200" dirty="0">
              <a:latin typeface="DFKai-SB" panose="03000509000000000000" pitchFamily="49" charset="-120"/>
              <a:ea typeface="DFKai-SB" panose="03000509000000000000" pitchFamily="49" charset="-120"/>
            </a:endParaRPr>
          </a:p>
        </p:txBody>
      </p:sp>
      <p:sp>
        <p:nvSpPr>
          <p:cNvPr id="174" name="Google Shape;174;p19"/>
          <p:cNvSpPr txBox="1"/>
          <p:nvPr/>
        </p:nvSpPr>
        <p:spPr>
          <a:xfrm>
            <a:off x="1182749" y="2964815"/>
            <a:ext cx="15771751" cy="6264949"/>
          </a:xfrm>
          <a:prstGeom prst="rect">
            <a:avLst/>
          </a:prstGeom>
          <a:noFill/>
          <a:ln>
            <a:noFill/>
          </a:ln>
        </p:spPr>
        <p:txBody>
          <a:bodyPr spcFirstLastPara="1" wrap="square" lIns="0" tIns="0" rIns="0" bIns="0" anchor="t" anchorCtr="0">
            <a:noAutofit/>
          </a:bodyPr>
          <a:lstStyle/>
          <a:p>
            <a:pPr marL="57214" lvl="0">
              <a:lnSpc>
                <a:spcPct val="130000"/>
              </a:lnSpc>
              <a:spcAft>
                <a:spcPts val="1800"/>
              </a:spcAft>
              <a:buClr>
                <a:schemeClr val="dk2"/>
              </a:buClr>
              <a:buSzPct val="110000"/>
            </a:pPr>
            <a:r>
              <a:rPr lang="en-US" sz="4000" dirty="0" err="1">
                <a:solidFill>
                  <a:schemeClr val="tx1"/>
                </a:solidFill>
                <a:latin typeface="DFKai-SB" panose="03000509000000000000" pitchFamily="49" charset="-120"/>
                <a:ea typeface="DFKai-SB" panose="03000509000000000000" pitchFamily="49" charset="-120"/>
                <a:cs typeface="Lora"/>
                <a:sym typeface="Lora"/>
              </a:rPr>
              <a:t>如您被要求分享以下敏感信息</a:t>
            </a:r>
            <a:r>
              <a:rPr lang="zh-TW" altLang="en-US" sz="4000" dirty="0">
                <a:solidFill>
                  <a:schemeClr val="tx1"/>
                </a:solidFill>
                <a:latin typeface="DFKai-SB" panose="03000509000000000000" pitchFamily="49" charset="-120"/>
                <a:ea typeface="DFKai-SB" panose="03000509000000000000" pitchFamily="49" charset="-120"/>
                <a:cs typeface="Lora"/>
                <a:sym typeface="Lora"/>
              </a:rPr>
              <a:t>，請多加留意：</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1800"/>
              </a:spcAft>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出生日期</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1800"/>
              </a:spcAft>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地址</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個人衛生號碼</a:t>
            </a:r>
            <a:r>
              <a:rPr lang="zh-TW" altLang="en-US" sz="4000" dirty="0">
                <a:solidFill>
                  <a:schemeClr val="tx1"/>
                </a:solidFill>
                <a:latin typeface="DFKai-SB" panose="03000509000000000000" pitchFamily="49" charset="-120"/>
                <a:ea typeface="DFKai-SB" panose="03000509000000000000" pitchFamily="49" charset="-120"/>
                <a:cs typeface="Lora"/>
                <a:sym typeface="Lora"/>
              </a:rPr>
              <a:t> </a:t>
            </a:r>
            <a:r>
              <a:rPr lang="en-CA" altLang="zh-TW" sz="4000" dirty="0">
                <a:solidFill>
                  <a:schemeClr val="tx1"/>
                </a:solidFill>
                <a:latin typeface="+mj-lt"/>
                <a:ea typeface="DFKai-SB" panose="03000509000000000000" pitchFamily="49" charset="-120"/>
                <a:cs typeface="Lora"/>
                <a:sym typeface="Lora"/>
              </a:rPr>
              <a:t>PHN</a:t>
            </a:r>
            <a:endParaRPr lang="en-US" sz="4000" dirty="0">
              <a:solidFill>
                <a:schemeClr val="tx1"/>
              </a:solidFill>
              <a:latin typeface="+mj-lt"/>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社會保險號碼</a:t>
            </a:r>
            <a:r>
              <a:rPr lang="zh-TW" altLang="en-US" sz="4000" dirty="0">
                <a:solidFill>
                  <a:schemeClr val="tx1"/>
                </a:solidFill>
                <a:latin typeface="DFKai-SB" panose="03000509000000000000" pitchFamily="49" charset="-120"/>
                <a:ea typeface="DFKai-SB" panose="03000509000000000000" pitchFamily="49" charset="-120"/>
                <a:cs typeface="Lora"/>
                <a:sym typeface="Lora"/>
              </a:rPr>
              <a:t> </a:t>
            </a:r>
            <a:r>
              <a:rPr lang="en-US" altLang="zh-TW" sz="4000" dirty="0">
                <a:solidFill>
                  <a:schemeClr val="tx1"/>
                </a:solidFill>
                <a:latin typeface="+mj-lt"/>
                <a:ea typeface="DFKai-SB" panose="03000509000000000000" pitchFamily="49" charset="-120"/>
                <a:cs typeface="Lora"/>
                <a:sym typeface="Lora"/>
              </a:rPr>
              <a:t>SIN</a:t>
            </a:r>
            <a:endParaRPr lang="en-US" sz="4000" dirty="0">
              <a:solidFill>
                <a:schemeClr val="tx1"/>
              </a:solidFill>
              <a:latin typeface="+mj-lt"/>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身分證明文件</a:t>
            </a:r>
            <a:r>
              <a:rPr lang="zh-TW" altLang="en-US" sz="4000" dirty="0">
                <a:solidFill>
                  <a:schemeClr val="tx1"/>
                </a:solidFill>
                <a:latin typeface="DFKai-SB" panose="03000509000000000000" pitchFamily="49" charset="-120"/>
                <a:ea typeface="DFKai-SB" panose="03000509000000000000" pitchFamily="49" charset="-120"/>
                <a:cs typeface="Lora"/>
                <a:sym typeface="Lora"/>
              </a:rPr>
              <a:t>，如護照或駕駛執照</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個人財務資料</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4151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如何保護您的網上個人健康資訊？</a:t>
            </a:r>
          </a:p>
        </p:txBody>
      </p:sp>
      <p:sp>
        <p:nvSpPr>
          <p:cNvPr id="174" name="Google Shape;174;p19"/>
          <p:cNvSpPr txBox="1"/>
          <p:nvPr/>
        </p:nvSpPr>
        <p:spPr>
          <a:xfrm>
            <a:off x="1068449" y="319659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您可以採取以下措施來保護您的網上個人健康資訊</a:t>
            </a:r>
            <a:r>
              <a:rPr lang="zh-CN" altLang="en-US" sz="4400" dirty="0">
                <a:solidFill>
                  <a:schemeClr val="tx1"/>
                </a:solidFill>
                <a:latin typeface="DFKai-SB" panose="03000509000000000000" pitchFamily="49" charset="-120"/>
                <a:ea typeface="DFKai-SB" panose="03000509000000000000" pitchFamily="49" charset="-120"/>
                <a:sym typeface="Lora"/>
              </a:rPr>
              <a:t>： </a:t>
            </a:r>
            <a:endParaRPr lang="en-CA" altLang="zh-CN"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選擇可靠的平台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小心共用敏感資訊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用高強度密碼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設置多重身份驗證</a:t>
            </a:r>
            <a:endParaRPr lang="en-US" sz="40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3D39DA86-D0E3-4DB5-86D6-4004E002070F}"/>
              </a:ext>
            </a:extLst>
          </p:cNvPr>
          <p:cNvSpPr/>
          <p:nvPr/>
        </p:nvSpPr>
        <p:spPr>
          <a:xfrm>
            <a:off x="1588073" y="7129838"/>
            <a:ext cx="3685385"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1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55040" y="1084945"/>
            <a:ext cx="15443721" cy="924000"/>
          </a:xfrm>
          <a:prstGeom prst="rect">
            <a:avLst/>
          </a:prstGeom>
          <a:noFill/>
          <a:ln>
            <a:noFill/>
          </a:ln>
        </p:spPr>
        <p:txBody>
          <a:bodyPr spcFirstLastPara="1" wrap="square" lIns="0" tIns="0" rIns="0" bIns="0" anchor="t" anchorCtr="0">
            <a:noAutofit/>
          </a:bodyPr>
          <a:lstStyle/>
          <a:p>
            <a:r>
              <a:rPr lang="en-US" sz="72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7200" dirty="0">
                <a:solidFill>
                  <a:srgbClr val="034092"/>
                </a:solidFill>
                <a:latin typeface="DFKai-SB" panose="03000509000000000000" pitchFamily="49" charset="-120"/>
                <a:ea typeface="DFKai-SB" panose="03000509000000000000" pitchFamily="49" charset="-120"/>
                <a:cs typeface="Lora"/>
                <a:sym typeface="Lora"/>
              </a:rPr>
              <a:t>：用高強度密碼</a:t>
            </a:r>
            <a:endParaRPr lang="en-US" sz="7200" dirty="0">
              <a:latin typeface="DFKai-SB" panose="03000509000000000000" pitchFamily="49" charset="-120"/>
              <a:ea typeface="DFKai-SB" panose="03000509000000000000" pitchFamily="49" charset="-120"/>
            </a:endParaRPr>
          </a:p>
        </p:txBody>
      </p:sp>
      <p:sp>
        <p:nvSpPr>
          <p:cNvPr id="174" name="Google Shape;174;p19"/>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4" lvl="0">
              <a:lnSpc>
                <a:spcPct val="150000"/>
              </a:lnSpc>
              <a:spcAft>
                <a:spcPts val="3000"/>
              </a:spcAft>
              <a:buClr>
                <a:schemeClr val="dk2"/>
              </a:buClr>
              <a:buSzPct val="110000"/>
            </a:pPr>
            <a:r>
              <a:rPr lang="en-US" sz="4000" dirty="0" err="1">
                <a:solidFill>
                  <a:schemeClr val="tx1"/>
                </a:solidFill>
                <a:latin typeface="DFKai-SB" panose="03000509000000000000" pitchFamily="49" charset="-120"/>
                <a:ea typeface="DFKai-SB" panose="03000509000000000000" pitchFamily="49" charset="-120"/>
                <a:cs typeface="Lora"/>
                <a:sym typeface="Lora"/>
              </a:rPr>
              <a:t>要設置高強度密碼</a:t>
            </a:r>
            <a:r>
              <a:rPr lang="zh-TW" altLang="en-US" sz="4000" dirty="0">
                <a:solidFill>
                  <a:schemeClr val="tx1"/>
                </a:solidFill>
                <a:latin typeface="DFKai-SB" panose="03000509000000000000" pitchFamily="49" charset="-120"/>
                <a:ea typeface="DFKai-SB" panose="03000509000000000000" pitchFamily="49" charset="-120"/>
                <a:cs typeface="Lora"/>
                <a:sym typeface="Lora"/>
              </a:rPr>
              <a:t>，跟隨以下步驟</a:t>
            </a:r>
            <a:r>
              <a:rPr lang="en-US" sz="4000" dirty="0">
                <a:solidFill>
                  <a:schemeClr val="tx1"/>
                </a:solidFill>
                <a:latin typeface="DFKai-SB" panose="03000509000000000000" pitchFamily="49" charset="-120"/>
                <a:ea typeface="DFKai-SB" panose="03000509000000000000" pitchFamily="49" charset="-120"/>
                <a:cs typeface="Lora"/>
                <a:sym typeface="Lora"/>
              </a:rPr>
              <a:t>:</a:t>
            </a:r>
          </a:p>
          <a:p>
            <a:pPr marL="628714" lvl="8"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盡量設置一個不能被容易猜到的密碼</a:t>
            </a:r>
            <a:r>
              <a:rPr lang="zh-TW" altLang="en-US" sz="4000" dirty="0">
                <a:solidFill>
                  <a:schemeClr val="tx1"/>
                </a:solidFill>
                <a:latin typeface="DFKai-SB" panose="03000509000000000000" pitchFamily="49" charset="-120"/>
                <a:ea typeface="DFKai-SB" panose="03000509000000000000" pitchFamily="49" charset="-120"/>
                <a:cs typeface="Lora"/>
                <a:sym typeface="Lora"/>
              </a:rPr>
              <a:t>（避免使用個人資料）</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在不同帳號和裝置使用不同密碼</a:t>
            </a:r>
            <a:r>
              <a:rPr lang="en-US" sz="4000" dirty="0">
                <a:solidFill>
                  <a:schemeClr val="tx1"/>
                </a:solidFill>
                <a:latin typeface="DFKai-SB" panose="03000509000000000000" pitchFamily="49" charset="-120"/>
                <a:ea typeface="DFKai-SB" panose="03000509000000000000" pitchFamily="49" charset="-120"/>
                <a:cs typeface="Lora"/>
                <a:sym typeface="Lora"/>
              </a:rPr>
              <a:t>.</a:t>
            </a:r>
          </a:p>
          <a:p>
            <a:pPr marL="628714" lvl="8"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勿讓別人知道密碼</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4000" dirty="0">
                <a:solidFill>
                  <a:schemeClr val="tx1"/>
                </a:solidFill>
                <a:latin typeface="DFKai-SB" panose="03000509000000000000" pitchFamily="49" charset="-120"/>
                <a:ea typeface="DFKai-SB" panose="03000509000000000000" pitchFamily="49" charset="-120"/>
                <a:cs typeface="Lora"/>
                <a:sym typeface="Lora"/>
              </a:rPr>
              <a:t>使用至少</a:t>
            </a:r>
            <a:r>
              <a:rPr lang="en-US" altLang="zh-TW" sz="4000" dirty="0">
                <a:solidFill>
                  <a:schemeClr val="tx1"/>
                </a:solidFill>
                <a:latin typeface="DFKai-SB" panose="03000509000000000000" pitchFamily="49" charset="-120"/>
                <a:ea typeface="DFKai-SB" panose="03000509000000000000" pitchFamily="49" charset="-120"/>
                <a:cs typeface="Lora"/>
                <a:sym typeface="Lora"/>
              </a:rPr>
              <a:t>15</a:t>
            </a:r>
            <a:r>
              <a:rPr lang="zh-TW" altLang="en-US" sz="4000" dirty="0">
                <a:solidFill>
                  <a:schemeClr val="tx1"/>
                </a:solidFill>
                <a:latin typeface="DFKai-SB" panose="03000509000000000000" pitchFamily="49" charset="-120"/>
                <a:ea typeface="DFKai-SB" panose="03000509000000000000" pitchFamily="49" charset="-120"/>
                <a:cs typeface="Lora"/>
                <a:sym typeface="Lora"/>
              </a:rPr>
              <a:t>個字元</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採用大寫和小寫字母</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使用至少一個數字和符號</a:t>
            </a:r>
            <a:r>
              <a:rPr lang="zh-TW" altLang="en-US" sz="4000" dirty="0">
                <a:solidFill>
                  <a:schemeClr val="tx1"/>
                </a:solidFill>
                <a:latin typeface="DFKai-SB" panose="03000509000000000000" pitchFamily="49" charset="-120"/>
                <a:ea typeface="DFKai-SB" panose="03000509000000000000" pitchFamily="49" charset="-120"/>
                <a:cs typeface="Lora"/>
                <a:sym typeface="Lora"/>
              </a:rPr>
              <a:t>，如 </a:t>
            </a:r>
            <a:r>
              <a:rPr lang="en-US" sz="4000" dirty="0">
                <a:solidFill>
                  <a:schemeClr val="tx1"/>
                </a:solidFill>
                <a:latin typeface="DFKai-SB" panose="03000509000000000000" pitchFamily="49" charset="-120"/>
                <a:ea typeface="DFKai-SB" panose="03000509000000000000" pitchFamily="49" charset="-120"/>
                <a:cs typeface="Lora"/>
                <a:sym typeface="Lora"/>
              </a:rPr>
              <a:t>!, # or $.</a:t>
            </a:r>
          </a:p>
        </p:txBody>
      </p:sp>
    </p:spTree>
    <p:extLst>
      <p:ext uri="{BB962C8B-B14F-4D97-AF65-F5344CB8AC3E}">
        <p14:creationId xmlns:p14="http://schemas.microsoft.com/office/powerpoint/2010/main" val="299699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如何保護您的網上個人健康資訊？</a:t>
            </a:r>
          </a:p>
        </p:txBody>
      </p:sp>
      <p:sp>
        <p:nvSpPr>
          <p:cNvPr id="174" name="Google Shape;174;p19"/>
          <p:cNvSpPr txBox="1"/>
          <p:nvPr/>
        </p:nvSpPr>
        <p:spPr>
          <a:xfrm>
            <a:off x="1068449" y="316611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您可以採取以下措施來保護您的網上個人健康資訊</a:t>
            </a:r>
            <a:r>
              <a:rPr lang="zh-CN" altLang="en-US" sz="4400" dirty="0">
                <a:solidFill>
                  <a:schemeClr val="tx1"/>
                </a:solidFill>
                <a:latin typeface="DFKai-SB" panose="03000509000000000000" pitchFamily="49" charset="-120"/>
                <a:ea typeface="DFKai-SB" panose="03000509000000000000" pitchFamily="49" charset="-120"/>
                <a:sym typeface="Lora"/>
              </a:rPr>
              <a:t>： </a:t>
            </a:r>
            <a:endParaRPr lang="en-CA" altLang="zh-CN"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選擇可靠的平台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小心共用敏感資訊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用高強度密碼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設置多重身份驗證</a:t>
            </a:r>
            <a:endParaRPr lang="en-US" sz="4000" dirty="0">
              <a:solidFill>
                <a:schemeClr val="tx1"/>
              </a:solidFill>
              <a:ea typeface="Lora"/>
              <a:cs typeface="Lora"/>
              <a:sym typeface="Lora"/>
            </a:endParaRPr>
          </a:p>
        </p:txBody>
      </p:sp>
      <p:sp>
        <p:nvSpPr>
          <p:cNvPr id="4" name="Rectangle 3">
            <a:extLst>
              <a:ext uri="{FF2B5EF4-FFF2-40B4-BE49-F238E27FC236}">
                <a16:creationId xmlns:a16="http://schemas.microsoft.com/office/drawing/2014/main" id="{EACB744F-C30D-48DA-9862-6A9BA55A2D50}"/>
              </a:ext>
            </a:extLst>
          </p:cNvPr>
          <p:cNvSpPr/>
          <p:nvPr/>
        </p:nvSpPr>
        <p:spPr>
          <a:xfrm>
            <a:off x="1629145" y="8214102"/>
            <a:ext cx="4725160" cy="975014"/>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577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r>
              <a:rPr lang="en-US" sz="72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7200" dirty="0">
                <a:solidFill>
                  <a:srgbClr val="034092"/>
                </a:solidFill>
                <a:latin typeface="DFKai-SB" panose="03000509000000000000" pitchFamily="49" charset="-120"/>
                <a:ea typeface="DFKai-SB" panose="03000509000000000000" pitchFamily="49" charset="-120"/>
                <a:cs typeface="Lora"/>
                <a:sym typeface="Lora"/>
              </a:rPr>
              <a:t>：設置多重身分驗證</a:t>
            </a:r>
            <a:endParaRPr lang="en-US" sz="7200" dirty="0">
              <a:latin typeface="DFKai-SB" panose="03000509000000000000" pitchFamily="49" charset="-120"/>
              <a:ea typeface="DFKai-SB" panose="03000509000000000000" pitchFamily="49" charset="-120"/>
            </a:endParaRPr>
          </a:p>
        </p:txBody>
      </p:sp>
      <p:sp>
        <p:nvSpPr>
          <p:cNvPr id="174" name="Google Shape;174;p19"/>
          <p:cNvSpPr txBox="1"/>
          <p:nvPr/>
        </p:nvSpPr>
        <p:spPr>
          <a:xfrm>
            <a:off x="1182749" y="3021138"/>
            <a:ext cx="9993251" cy="2519600"/>
          </a:xfrm>
          <a:prstGeom prst="rect">
            <a:avLst/>
          </a:prstGeom>
          <a:noFill/>
          <a:ln>
            <a:noFill/>
          </a:ln>
        </p:spPr>
        <p:txBody>
          <a:bodyPr spcFirstLastPara="1" wrap="square" lIns="0" tIns="0" rIns="0" bIns="0" anchor="t" anchorCtr="0">
            <a:noAutofit/>
          </a:bodyPr>
          <a:lstStyle/>
          <a:p>
            <a:pPr marL="57214" lvl="8">
              <a:lnSpc>
                <a:spcPct val="130000"/>
              </a:lnSpc>
              <a:buClr>
                <a:schemeClr val="dk2"/>
              </a:buClr>
              <a:buSzPct val="110000"/>
            </a:pPr>
            <a:r>
              <a:rPr lang="en-US" sz="4400" dirty="0" err="1">
                <a:solidFill>
                  <a:schemeClr val="tx1"/>
                </a:solidFill>
                <a:latin typeface="DFKai-SB" panose="03000509000000000000" pitchFamily="49" charset="-120"/>
                <a:ea typeface="DFKai-SB" panose="03000509000000000000" pitchFamily="49" charset="-120"/>
                <a:cs typeface="Lora"/>
                <a:sym typeface="Lora"/>
              </a:rPr>
              <a:t>多重身分驗證要求您除了輸入密碼以外</a:t>
            </a:r>
            <a:r>
              <a:rPr lang="zh-TW" altLang="en-US" sz="4400" dirty="0">
                <a:solidFill>
                  <a:schemeClr val="tx1"/>
                </a:solidFill>
                <a:latin typeface="DFKai-SB" panose="03000509000000000000" pitchFamily="49" charset="-120"/>
                <a:ea typeface="DFKai-SB" panose="03000509000000000000" pitchFamily="49" charset="-120"/>
                <a:cs typeface="Lora"/>
                <a:sym typeface="Lora"/>
              </a:rPr>
              <a:t>，還要</a:t>
            </a:r>
            <a:r>
              <a:rPr lang="en-US" sz="4400" dirty="0" err="1">
                <a:solidFill>
                  <a:schemeClr val="tx1"/>
                </a:solidFill>
                <a:latin typeface="DFKai-SB" panose="03000509000000000000" pitchFamily="49" charset="-120"/>
                <a:ea typeface="DFKai-SB" panose="03000509000000000000" pitchFamily="49" charset="-120"/>
                <a:cs typeface="Lora"/>
                <a:sym typeface="Lora"/>
              </a:rPr>
              <a:t>利用其他驗證方法來登入您的帳號</a:t>
            </a:r>
            <a:r>
              <a:rPr lang="zh-TW" altLang="en-US" sz="4400" dirty="0">
                <a:solidFill>
                  <a:schemeClr val="tx1"/>
                </a:solidFill>
                <a:latin typeface="DFKai-SB" panose="03000509000000000000" pitchFamily="49" charset="-120"/>
                <a:ea typeface="DFKai-SB" panose="03000509000000000000" pitchFamily="49" charset="-120"/>
                <a:cs typeface="Lora"/>
                <a:sym typeface="Lora"/>
              </a:rPr>
              <a:t>。</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4" name="Picture 2" descr="One time password One time password. Message with code on the smartphone for entering on the site or application. Notification on the phone, multi factor authentication. Internet payment, 2fa flat vector illustration. multi-factor authentication stock illustrations">
            <a:extLst>
              <a:ext uri="{FF2B5EF4-FFF2-40B4-BE49-F238E27FC236}">
                <a16:creationId xmlns:a16="http://schemas.microsoft.com/office/drawing/2014/main" id="{4110EA11-88B3-4CF1-ABE8-B7CFB56D8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3184" y="2516865"/>
            <a:ext cx="5829300" cy="4448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95944E2-66B2-4AD1-86AE-B18FB1198E68}"/>
              </a:ext>
            </a:extLst>
          </p:cNvPr>
          <p:cNvSpPr/>
          <p:nvPr/>
        </p:nvSpPr>
        <p:spPr>
          <a:xfrm>
            <a:off x="1182749" y="6006062"/>
            <a:ext cx="16207784" cy="3528145"/>
          </a:xfrm>
          <a:prstGeom prst="rect">
            <a:avLst/>
          </a:prstGeom>
        </p:spPr>
        <p:txBody>
          <a:bodyPr wrap="square">
            <a:spAutoFit/>
          </a:bodyPr>
          <a:lstStyle/>
          <a:p>
            <a:pPr marL="57214" lvl="8">
              <a:lnSpc>
                <a:spcPct val="130000"/>
              </a:lnSpc>
              <a:buClr>
                <a:schemeClr val="dk2"/>
              </a:buClr>
              <a:buSzPct val="110000"/>
            </a:pPr>
            <a:r>
              <a:rPr lang="en-US" sz="4400" dirty="0" err="1">
                <a:solidFill>
                  <a:schemeClr val="tx1"/>
                </a:solidFill>
                <a:latin typeface="DFKai-SB" panose="03000509000000000000" pitchFamily="49" charset="-120"/>
                <a:ea typeface="DFKai-SB" panose="03000509000000000000" pitchFamily="49" charset="-120"/>
                <a:cs typeface="Lora"/>
                <a:sym typeface="Lora"/>
              </a:rPr>
              <a:t>驗證身分方法包括</a:t>
            </a:r>
            <a:r>
              <a:rPr lang="zh-TW" altLang="en-US" sz="4400" dirty="0">
                <a:solidFill>
                  <a:schemeClr val="tx1"/>
                </a:solidFill>
                <a:latin typeface="DFKai-SB" panose="03000509000000000000" pitchFamily="49" charset="-120"/>
                <a:ea typeface="DFKai-SB" panose="03000509000000000000" pitchFamily="49" charset="-120"/>
                <a:cs typeface="Lora"/>
                <a:sym typeface="Lora"/>
              </a:rPr>
              <a:t>：</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400" dirty="0" err="1">
                <a:solidFill>
                  <a:schemeClr val="tx1"/>
                </a:solidFill>
                <a:latin typeface="DFKai-SB" panose="03000509000000000000" pitchFamily="49" charset="-120"/>
                <a:ea typeface="DFKai-SB" panose="03000509000000000000" pitchFamily="49" charset="-120"/>
                <a:cs typeface="Lora"/>
                <a:sym typeface="Lora"/>
              </a:rPr>
              <a:t>向您的裝置發送提醒</a:t>
            </a:r>
            <a:endParaRPr lang="en-US" sz="44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400" dirty="0" err="1">
                <a:solidFill>
                  <a:schemeClr val="tx1"/>
                </a:solidFill>
                <a:latin typeface="DFKai-SB" panose="03000509000000000000" pitchFamily="49" charset="-120"/>
                <a:ea typeface="DFKai-SB" panose="03000509000000000000" pitchFamily="49" charset="-120"/>
                <a:cs typeface="Lora"/>
                <a:sym typeface="Lora"/>
              </a:rPr>
              <a:t>要求您輸入由電子郵件</a:t>
            </a:r>
            <a:r>
              <a:rPr lang="zh-TW" altLang="en-US" sz="4400" dirty="0">
                <a:solidFill>
                  <a:schemeClr val="tx1"/>
                </a:solidFill>
                <a:latin typeface="DFKai-SB" panose="03000509000000000000" pitchFamily="49" charset="-120"/>
                <a:ea typeface="DFKai-SB" panose="03000509000000000000" pitchFamily="49" charset="-120"/>
                <a:cs typeface="Lora"/>
                <a:sym typeface="Lora"/>
              </a:rPr>
              <a:t>，訊息或電話發送的</a:t>
            </a:r>
            <a:r>
              <a:rPr lang="en-US" sz="4400" dirty="0" err="1">
                <a:solidFill>
                  <a:schemeClr val="tx1"/>
                </a:solidFill>
                <a:latin typeface="DFKai-SB" panose="03000509000000000000" pitchFamily="49" charset="-120"/>
                <a:ea typeface="DFKai-SB" panose="03000509000000000000" pitchFamily="49" charset="-120"/>
                <a:cs typeface="Lora"/>
                <a:sym typeface="Lora"/>
              </a:rPr>
              <a:t>一次性密碼</a:t>
            </a:r>
            <a:endParaRPr lang="en-US" sz="44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en-US" sz="4400" dirty="0" err="1">
                <a:solidFill>
                  <a:schemeClr val="tx1"/>
                </a:solidFill>
                <a:latin typeface="DFKai-SB" panose="03000509000000000000" pitchFamily="49" charset="-120"/>
                <a:ea typeface="DFKai-SB" panose="03000509000000000000" pitchFamily="49" charset="-120"/>
                <a:cs typeface="Lora"/>
                <a:sym typeface="Lora"/>
              </a:rPr>
              <a:t>要求您用指紋或裝置密碼來解鎖設備</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479088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r>
              <a:rPr lang="en-US" sz="7200" dirty="0" err="1">
                <a:solidFill>
                  <a:srgbClr val="034092"/>
                </a:solidFill>
                <a:latin typeface="DFKai-SB" panose="03000509000000000000" pitchFamily="49" charset="-120"/>
                <a:ea typeface="DFKai-SB" panose="03000509000000000000" pitchFamily="49" charset="-120"/>
                <a:cs typeface="Lora"/>
                <a:sym typeface="Lora"/>
              </a:rPr>
              <a:t>保護自己</a:t>
            </a:r>
            <a:r>
              <a:rPr lang="zh-TW" altLang="en-US" sz="7200" dirty="0">
                <a:solidFill>
                  <a:srgbClr val="034092"/>
                </a:solidFill>
                <a:latin typeface="DFKai-SB" panose="03000509000000000000" pitchFamily="49" charset="-120"/>
                <a:ea typeface="DFKai-SB" panose="03000509000000000000" pitchFamily="49" charset="-120"/>
                <a:cs typeface="Lora"/>
                <a:sym typeface="Lora"/>
              </a:rPr>
              <a:t>：設置多重身分驗證</a:t>
            </a:r>
            <a:endParaRPr lang="en-US" sz="7200" dirty="0">
              <a:latin typeface="DFKai-SB" panose="03000509000000000000" pitchFamily="49" charset="-120"/>
              <a:ea typeface="DFKai-SB" panose="03000509000000000000" pitchFamily="49" charset="-120"/>
            </a:endParaRPr>
          </a:p>
        </p:txBody>
      </p:sp>
      <p:grpSp>
        <p:nvGrpSpPr>
          <p:cNvPr id="2" name="Group 1">
            <a:extLst>
              <a:ext uri="{FF2B5EF4-FFF2-40B4-BE49-F238E27FC236}">
                <a16:creationId xmlns:a16="http://schemas.microsoft.com/office/drawing/2014/main" id="{0B5B3D9C-0467-4297-BEB3-482661C00ADD}"/>
              </a:ext>
            </a:extLst>
          </p:cNvPr>
          <p:cNvGrpSpPr/>
          <p:nvPr/>
        </p:nvGrpSpPr>
        <p:grpSpPr>
          <a:xfrm>
            <a:off x="4291039" y="3336624"/>
            <a:ext cx="9705922" cy="5050513"/>
            <a:chOff x="3912164" y="4219499"/>
            <a:chExt cx="9705922" cy="5050513"/>
          </a:xfrm>
        </p:grpSpPr>
        <p:sp>
          <p:nvSpPr>
            <p:cNvPr id="4" name="Rectangle 3">
              <a:extLst>
                <a:ext uri="{FF2B5EF4-FFF2-40B4-BE49-F238E27FC236}">
                  <a16:creationId xmlns:a16="http://schemas.microsoft.com/office/drawing/2014/main" id="{A98444EC-2B4E-4BED-B6D7-CC935D4D29EC}"/>
                </a:ext>
              </a:extLst>
            </p:cNvPr>
            <p:cNvSpPr/>
            <p:nvPr/>
          </p:nvSpPr>
          <p:spPr>
            <a:xfrm>
              <a:off x="8504150" y="8962235"/>
              <a:ext cx="5089855" cy="307777"/>
            </a:xfrm>
            <a:prstGeom prst="rect">
              <a:avLst/>
            </a:prstGeom>
          </p:spPr>
          <p:txBody>
            <a:bodyPr wrap="none">
              <a:spAutoFit/>
            </a:bodyPr>
            <a:lstStyle/>
            <a:p>
              <a:r>
                <a:rPr lang="en-US" dirty="0">
                  <a:solidFill>
                    <a:schemeClr val="bg1">
                      <a:lumMod val="75000"/>
                    </a:schemeClr>
                  </a:solidFill>
                </a:rPr>
                <a:t>https://www.anetworks.com/what-is-multifactor-authentication/</a:t>
              </a:r>
            </a:p>
          </p:txBody>
        </p:sp>
        <p:pic>
          <p:nvPicPr>
            <p:cNvPr id="9" name="Picture 2" descr="What is Multifactor Authentication(MFA)? - aNetworks">
              <a:extLst>
                <a:ext uri="{FF2B5EF4-FFF2-40B4-BE49-F238E27FC236}">
                  <a16:creationId xmlns:a16="http://schemas.microsoft.com/office/drawing/2014/main" id="{4954ED2B-ED4E-4DE0-AD8D-BDDA0B0360F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1575" b="7844"/>
            <a:stretch/>
          </p:blipFill>
          <p:spPr bwMode="auto">
            <a:xfrm>
              <a:off x="3912164" y="4219499"/>
              <a:ext cx="9705922" cy="474273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Google Shape;576;p38">
            <a:extLst>
              <a:ext uri="{FF2B5EF4-FFF2-40B4-BE49-F238E27FC236}">
                <a16:creationId xmlns:a16="http://schemas.microsoft.com/office/drawing/2014/main" id="{FCF818FD-8793-4597-9019-A0A7BE7C9ADA}"/>
              </a:ext>
            </a:extLst>
          </p:cNvPr>
          <p:cNvSpPr txBox="1"/>
          <p:nvPr/>
        </p:nvSpPr>
        <p:spPr>
          <a:xfrm>
            <a:off x="4881880" y="8387137"/>
            <a:ext cx="2113500" cy="7420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dirty="0" err="1">
                <a:solidFill>
                  <a:schemeClr val="dk1"/>
                </a:solidFill>
                <a:latin typeface="DFKai-SB" panose="020B0604020202020204" charset="-120"/>
                <a:ea typeface="DFKai-SB" panose="020B0604020202020204" charset="-120"/>
                <a:cs typeface="Baloo Paaji 2"/>
                <a:sym typeface="Baloo Paaji 2"/>
              </a:rPr>
              <a:t>密碼</a:t>
            </a:r>
            <a:endParaRPr dirty="0">
              <a:latin typeface="DFKai-SB" panose="020B0604020202020204" charset="-120"/>
              <a:ea typeface="DFKai-SB" panose="020B0604020202020204" charset="-120"/>
              <a:cs typeface="Baloo Paaji 2"/>
              <a:sym typeface="Baloo Paaji 2"/>
            </a:endParaRPr>
          </a:p>
        </p:txBody>
      </p:sp>
      <p:sp>
        <p:nvSpPr>
          <p:cNvPr id="7" name="Google Shape;577;p38">
            <a:extLst>
              <a:ext uri="{FF2B5EF4-FFF2-40B4-BE49-F238E27FC236}">
                <a16:creationId xmlns:a16="http://schemas.microsoft.com/office/drawing/2014/main" id="{07521D77-D1BB-4382-A443-3A126C2E5366}"/>
              </a:ext>
            </a:extLst>
          </p:cNvPr>
          <p:cNvSpPr txBox="1"/>
          <p:nvPr/>
        </p:nvSpPr>
        <p:spPr>
          <a:xfrm>
            <a:off x="8222827" y="8387137"/>
            <a:ext cx="2113500" cy="7420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dirty="0" err="1">
                <a:solidFill>
                  <a:schemeClr val="dk1"/>
                </a:solidFill>
                <a:latin typeface="DFKai-SB" panose="020B0604020202020204" charset="-120"/>
                <a:ea typeface="DFKai-SB" panose="020B0604020202020204" charset="-120"/>
                <a:cs typeface="Baloo Paaji 2"/>
                <a:sym typeface="Baloo Paaji 2"/>
              </a:rPr>
              <a:t>驗證</a:t>
            </a:r>
            <a:endParaRPr dirty="0">
              <a:latin typeface="DFKai-SB" panose="020B0604020202020204" charset="-120"/>
              <a:ea typeface="DFKai-SB" panose="020B0604020202020204" charset="-120"/>
              <a:cs typeface="Baloo Paaji 2"/>
              <a:sym typeface="Baloo Paaji 2"/>
            </a:endParaRPr>
          </a:p>
        </p:txBody>
      </p:sp>
      <p:sp>
        <p:nvSpPr>
          <p:cNvPr id="8" name="Google Shape;578;p38">
            <a:extLst>
              <a:ext uri="{FF2B5EF4-FFF2-40B4-BE49-F238E27FC236}">
                <a16:creationId xmlns:a16="http://schemas.microsoft.com/office/drawing/2014/main" id="{37690EC5-5DA0-419D-8F21-DF9A2A91F72B}"/>
              </a:ext>
            </a:extLst>
          </p:cNvPr>
          <p:cNvSpPr txBox="1"/>
          <p:nvPr/>
        </p:nvSpPr>
        <p:spPr>
          <a:xfrm>
            <a:off x="11295952" y="8387137"/>
            <a:ext cx="2113500" cy="742012"/>
          </a:xfrm>
          <a:prstGeom prst="rect">
            <a:avLst/>
          </a:prstGeom>
          <a:noFill/>
          <a:ln>
            <a:noFill/>
          </a:ln>
        </p:spPr>
        <p:txBody>
          <a:bodyPr spcFirstLastPara="1" wrap="square" lIns="0" tIns="0" rIns="0" bIns="0" anchor="t" anchorCtr="0">
            <a:noAutofit/>
          </a:bodyPr>
          <a:lstStyle/>
          <a:p>
            <a:pPr marL="57213" marR="0" lvl="8" indent="0" algn="ctr" rtl="0">
              <a:lnSpc>
                <a:spcPct val="130000"/>
              </a:lnSpc>
              <a:spcBef>
                <a:spcPts val="0"/>
              </a:spcBef>
              <a:spcAft>
                <a:spcPts val="0"/>
              </a:spcAft>
              <a:buNone/>
            </a:pPr>
            <a:r>
              <a:rPr lang="en-US" sz="3600" dirty="0" err="1">
                <a:solidFill>
                  <a:schemeClr val="dk1"/>
                </a:solidFill>
                <a:latin typeface="DFKai-SB" panose="020B0604020202020204" charset="-120"/>
                <a:ea typeface="DFKai-SB" panose="020B0604020202020204" charset="-120"/>
                <a:cs typeface="Baloo Paaji 2"/>
                <a:sym typeface="Baloo Paaji 2"/>
              </a:rPr>
              <a:t>成功登入</a:t>
            </a:r>
            <a:endParaRPr dirty="0">
              <a:latin typeface="DFKai-SB" panose="020B0604020202020204" charset="-120"/>
              <a:ea typeface="DFKai-SB" panose="020B0604020202020204" charset="-120"/>
              <a:cs typeface="Baloo Paaji 2"/>
              <a:sym typeface="Baloo Paaji 2"/>
            </a:endParaRPr>
          </a:p>
        </p:txBody>
      </p:sp>
    </p:spTree>
    <p:extLst>
      <p:ext uri="{BB962C8B-B14F-4D97-AF65-F5344CB8AC3E}">
        <p14:creationId xmlns:p14="http://schemas.microsoft.com/office/powerpoint/2010/main" val="3428046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8" name="Google Shape;271;p24">
            <a:extLst>
              <a:ext uri="{FF2B5EF4-FFF2-40B4-BE49-F238E27FC236}">
                <a16:creationId xmlns:a16="http://schemas.microsoft.com/office/drawing/2014/main" id="{27DDFD1F-2919-4997-96F5-7B5224B7C349}"/>
              </a:ext>
            </a:extLst>
          </p:cNvPr>
          <p:cNvSpPr txBox="1"/>
          <p:nvPr/>
        </p:nvSpPr>
        <p:spPr>
          <a:xfrm>
            <a:off x="1425368" y="1091650"/>
            <a:ext cx="15437264" cy="956271"/>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DFKai-SB" panose="03000509000000000000" pitchFamily="49" charset="-120"/>
                <a:ea typeface="DFKai-SB" panose="03000509000000000000" pitchFamily="49" charset="-120"/>
                <a:cs typeface="Lora"/>
                <a:sym typeface="Lora"/>
              </a:rPr>
              <a:t>例如</a:t>
            </a:r>
            <a:r>
              <a:rPr lang="zh-CN" altLang="en-US" sz="7000" b="1" dirty="0">
                <a:solidFill>
                  <a:schemeClr val="bg1"/>
                </a:solidFill>
                <a:latin typeface="DFKai-SB" panose="03000509000000000000" pitchFamily="49" charset="-120"/>
                <a:ea typeface="DFKai-SB" panose="03000509000000000000" pitchFamily="49" charset="-120"/>
                <a:cs typeface="Lora"/>
                <a:sym typeface="Lora"/>
              </a:rPr>
              <a:t>：</a:t>
            </a:r>
            <a:r>
              <a:rPr lang="en-US" sz="7000" b="1" dirty="0">
                <a:solidFill>
                  <a:schemeClr val="bg1"/>
                </a:solidFill>
                <a:latin typeface="+mj-lt"/>
                <a:ea typeface="DFKai-SB" panose="03000509000000000000" pitchFamily="49" charset="-120"/>
                <a:cs typeface="Lora"/>
                <a:sym typeface="Lora"/>
              </a:rPr>
              <a:t>Health Gateway </a:t>
            </a:r>
            <a:r>
              <a:rPr lang="zh-CN" altLang="en-US" sz="7000" b="1" dirty="0">
                <a:solidFill>
                  <a:schemeClr val="bg1"/>
                </a:solidFill>
                <a:latin typeface="DFKai-SB" panose="03000509000000000000" pitchFamily="49" charset="-120"/>
                <a:ea typeface="DFKai-SB" panose="03000509000000000000" pitchFamily="49" charset="-120"/>
                <a:cs typeface="Lora"/>
                <a:sym typeface="Lora"/>
              </a:rPr>
              <a:t>電子健康紀錄</a:t>
            </a:r>
          </a:p>
        </p:txBody>
      </p:sp>
      <p:pic>
        <p:nvPicPr>
          <p:cNvPr id="3074" name="Picture 2" descr="Talk To Doctor On Mobile Clipart (984x944), Png Download">
            <a:extLst>
              <a:ext uri="{FF2B5EF4-FFF2-40B4-BE49-F238E27FC236}">
                <a16:creationId xmlns:a16="http://schemas.microsoft.com/office/drawing/2014/main" id="{EF522D7D-874C-4F5C-A793-8CD9C1E68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23173" y="3876784"/>
            <a:ext cx="5115540" cy="5076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9F8FE2-9F08-4F25-B226-F48AB6A87FF7}"/>
              </a:ext>
            </a:extLst>
          </p:cNvPr>
          <p:cNvSpPr/>
          <p:nvPr/>
        </p:nvSpPr>
        <p:spPr>
          <a:xfrm>
            <a:off x="15170727" y="8887573"/>
            <a:ext cx="2197510" cy="307777"/>
          </a:xfrm>
          <a:prstGeom prst="rect">
            <a:avLst/>
          </a:prstGeom>
        </p:spPr>
        <p:txBody>
          <a:bodyPr wrap="square">
            <a:spAutoFit/>
          </a:bodyPr>
          <a:lstStyle/>
          <a:p>
            <a:r>
              <a:rPr lang="en-US" dirty="0">
                <a:solidFill>
                  <a:srgbClr val="679CF6"/>
                </a:solidFill>
              </a:rPr>
              <a:t>(Author unknown, n.d.)</a:t>
            </a:r>
          </a:p>
        </p:txBody>
      </p:sp>
    </p:spTree>
    <p:extLst>
      <p:ext uri="{BB962C8B-B14F-4D97-AF65-F5344CB8AC3E}">
        <p14:creationId xmlns:p14="http://schemas.microsoft.com/office/powerpoint/2010/main" val="35691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7200" dirty="0">
                <a:solidFill>
                  <a:srgbClr val="034092"/>
                </a:solidFill>
                <a:latin typeface="DFKai-SB" panose="03000509000000000000" pitchFamily="65" charset="-120"/>
                <a:ea typeface="DFKai-SB" panose="03000509000000000000" pitchFamily="65" charset="-120"/>
                <a:cs typeface="Arial" panose="020B0604020202020204" pitchFamily="34" charset="0"/>
              </a:rPr>
              <a:t>大綱</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33290" y="2653378"/>
            <a:ext cx="14397210" cy="6176339"/>
          </a:xfrm>
          <a:prstGeom prst="rect">
            <a:avLst/>
          </a:prstGeom>
          <a:noFill/>
          <a:ln>
            <a:noFill/>
          </a:ln>
        </p:spPr>
        <p:txBody>
          <a:bodyPr spcFirstLastPara="1" wrap="square" lIns="0" tIns="0" rIns="0" bIns="0" anchor="t" anchorCtr="0">
            <a:noAutofit/>
          </a:bodyPr>
          <a:lstStyle/>
          <a:p>
            <a:pPr marL="628714"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什麼是個人健康資訊？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如何上網查看您的個人健康資訊？</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57214">
              <a:lnSpc>
                <a:spcPct val="150000"/>
              </a:lnSpc>
              <a:spcAft>
                <a:spcPts val="1800"/>
              </a:spcAft>
              <a:buClr>
                <a:schemeClr val="dk2"/>
              </a:buClr>
              <a:buSzPct val="110000"/>
            </a:pPr>
            <a:r>
              <a:rPr lang="en-CA" altLang="zh-TW" sz="4400" dirty="0">
                <a:solidFill>
                  <a:schemeClr val="tx1"/>
                </a:solidFill>
                <a:latin typeface="DFKai-SB" panose="03000509000000000000" pitchFamily="49" charset="-120"/>
                <a:ea typeface="DFKai-SB" panose="03000509000000000000" pitchFamily="49" charset="-120"/>
                <a:cs typeface="Lora"/>
                <a:sym typeface="Lora"/>
              </a:rPr>
              <a:t>	</a:t>
            </a:r>
            <a:r>
              <a:rPr lang="zh-TW" altLang="en-US" sz="4400" dirty="0">
                <a:solidFill>
                  <a:schemeClr val="tx1"/>
                </a:solidFill>
                <a:latin typeface="DFKai-SB" panose="03000509000000000000" pitchFamily="49" charset="-120"/>
                <a:ea typeface="DFKai-SB" panose="03000509000000000000" pitchFamily="49" charset="-120"/>
                <a:cs typeface="Lora"/>
                <a:sym typeface="Lora"/>
              </a:rPr>
              <a:t>例如：上網查看檢驗結果</a:t>
            </a:r>
            <a:endParaRPr lang="en-US"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如何保護您的網上個人健康資訊？</a:t>
            </a:r>
            <a:br>
              <a:rPr lang="en-CA" altLang="zh-TW" sz="4400" dirty="0">
                <a:solidFill>
                  <a:schemeClr val="tx1"/>
                </a:solidFill>
                <a:latin typeface="DFKai-SB" panose="03000509000000000000" pitchFamily="49" charset="-120"/>
                <a:ea typeface="DFKai-SB" panose="03000509000000000000" pitchFamily="49" charset="-120"/>
                <a:cs typeface="Lora"/>
                <a:sym typeface="Lora"/>
              </a:rPr>
            </a:br>
            <a:r>
              <a:rPr lang="en-CA" altLang="zh-TW" sz="4400" dirty="0">
                <a:solidFill>
                  <a:schemeClr val="tx1"/>
                </a:solidFill>
                <a:latin typeface="DFKai-SB" panose="03000509000000000000" pitchFamily="49" charset="-120"/>
                <a:ea typeface="DFKai-SB" panose="03000509000000000000" pitchFamily="49" charset="-120"/>
                <a:cs typeface="Lora"/>
                <a:sym typeface="Lora"/>
              </a:rPr>
              <a:t>	</a:t>
            </a:r>
            <a:r>
              <a:rPr lang="zh-TW" altLang="en-US" sz="4400" dirty="0">
                <a:solidFill>
                  <a:schemeClr val="tx1"/>
                </a:solidFill>
                <a:latin typeface="DFKai-SB" panose="03000509000000000000" pitchFamily="49" charset="-120"/>
                <a:ea typeface="DFKai-SB" panose="03000509000000000000" pitchFamily="49" charset="-120"/>
                <a:cs typeface="Lora"/>
                <a:sym typeface="Lora"/>
              </a:rPr>
              <a:t>例如：</a:t>
            </a:r>
            <a:r>
              <a:rPr lang="en-US" altLang="zh-TW" sz="4400" dirty="0">
                <a:solidFill>
                  <a:schemeClr val="tx1"/>
                </a:solidFill>
                <a:latin typeface="+mj-lt"/>
                <a:ea typeface="DFKai-SB" panose="03000509000000000000" pitchFamily="49" charset="-120"/>
                <a:cs typeface="Lora"/>
                <a:sym typeface="Lora"/>
              </a:rPr>
              <a:t>Health Gateway</a:t>
            </a:r>
            <a:r>
              <a:rPr lang="zh-TW" altLang="en-US" sz="4400" dirty="0">
                <a:solidFill>
                  <a:schemeClr val="tx1"/>
                </a:solidFill>
                <a:latin typeface="DFKai-SB" panose="03000509000000000000" pitchFamily="49" charset="-120"/>
                <a:ea typeface="DFKai-SB" panose="03000509000000000000" pitchFamily="49" charset="-120"/>
                <a:cs typeface="Lora"/>
                <a:sym typeface="Lora"/>
              </a:rPr>
              <a:t>電子健康紀錄</a:t>
            </a:r>
            <a:endParaRPr lang="en-US" sz="44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extLst>
      <p:ext uri="{BB962C8B-B14F-4D97-AF65-F5344CB8AC3E}">
        <p14:creationId xmlns:p14="http://schemas.microsoft.com/office/powerpoint/2010/main" val="291744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什麼是</a:t>
            </a:r>
            <a:r>
              <a:rPr lang="en-US" sz="7200" dirty="0">
                <a:solidFill>
                  <a:srgbClr val="034092"/>
                </a:solidFill>
                <a:latin typeface="+mj-lt"/>
                <a:ea typeface="Lora"/>
                <a:cs typeface="Lora"/>
                <a:sym typeface="Lora"/>
              </a:rPr>
              <a:t>Health Gateway </a:t>
            </a:r>
            <a:r>
              <a:rPr lang="zh-CN" altLang="en-US" sz="7200" dirty="0">
                <a:solidFill>
                  <a:srgbClr val="034092"/>
                </a:solidFill>
                <a:latin typeface="DFKai-SB" panose="03000509000000000000" pitchFamily="49" charset="-120"/>
                <a:ea typeface="DFKai-SB" panose="03000509000000000000" pitchFamily="49" charset="-120"/>
                <a:cs typeface="Lora"/>
                <a:sym typeface="Lora"/>
              </a:rPr>
              <a:t>電子健康紀錄</a:t>
            </a:r>
            <a:r>
              <a:rPr lang="en-US" altLang="zh-CN" sz="7200" dirty="0">
                <a:solidFill>
                  <a:srgbClr val="034092"/>
                </a:solidFill>
                <a:latin typeface="DFKai-SB" panose="03000509000000000000" pitchFamily="49" charset="-120"/>
                <a:ea typeface="DFKai-SB" panose="03000509000000000000" pitchFamily="49" charset="-120"/>
                <a:cs typeface="Lora"/>
                <a:sym typeface="Lora"/>
              </a:rPr>
              <a:t>?</a:t>
            </a:r>
            <a:endParaRPr lang="zh-CN" altLang="en-US" sz="7200"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Google Shape;174;p19">
            <a:extLst>
              <a:ext uri="{FF2B5EF4-FFF2-40B4-BE49-F238E27FC236}">
                <a16:creationId xmlns:a16="http://schemas.microsoft.com/office/drawing/2014/main" id="{5A0003AD-F2EF-4369-98A0-176EFAC591C6}"/>
              </a:ext>
            </a:extLst>
          </p:cNvPr>
          <p:cNvSpPr txBox="1"/>
          <p:nvPr/>
        </p:nvSpPr>
        <p:spPr>
          <a:xfrm>
            <a:off x="956385"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spcAft>
                <a:spcPts val="1800"/>
              </a:spcAft>
              <a:buClr>
                <a:schemeClr val="dk2"/>
              </a:buClr>
              <a:buSzPct val="110000"/>
              <a:buFont typeface="Arial" panose="020B0604020202020204" pitchFamily="34" charset="0"/>
              <a:buChar char="•"/>
            </a:pPr>
            <a:r>
              <a:rPr lang="zh-CN" altLang="en-US" sz="4400" dirty="0">
                <a:solidFill>
                  <a:schemeClr val="tx1"/>
                </a:solidFill>
                <a:latin typeface="DFKai-SB" panose="03000509000000000000" pitchFamily="49" charset="-120"/>
                <a:ea typeface="DFKai-SB" panose="03000509000000000000" pitchFamily="49" charset="-120"/>
                <a:cs typeface="Lora"/>
                <a:sym typeface="Lora"/>
              </a:rPr>
              <a:t>卑詩省政府製作的平台供使用者網上瀏覽個人健康資訊。 </a:t>
            </a:r>
            <a:endParaRPr lang="en-CA" altLang="zh-CN" sz="44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spcAft>
                <a:spcPts val="1800"/>
              </a:spcAft>
              <a:buClr>
                <a:schemeClr val="dk2"/>
              </a:buClr>
              <a:buSzPct val="110000"/>
              <a:buFont typeface="Arial" panose="020B0604020202020204" pitchFamily="34" charset="0"/>
              <a:buChar char="•"/>
            </a:pPr>
            <a:r>
              <a:rPr lang="zh-CN" altLang="en-US" sz="4400" dirty="0">
                <a:solidFill>
                  <a:schemeClr val="tx1"/>
                </a:solidFill>
                <a:latin typeface="DFKai-SB" panose="03000509000000000000" pitchFamily="49" charset="-120"/>
                <a:ea typeface="DFKai-SB" panose="03000509000000000000" pitchFamily="49" charset="-120"/>
                <a:cs typeface="Lora"/>
                <a:sym typeface="Lora"/>
              </a:rPr>
              <a:t>允許您在一個地方存取多項個人健康資訊。</a:t>
            </a:r>
            <a:br>
              <a:rPr lang="en-US" sz="4400" dirty="0">
                <a:solidFill>
                  <a:schemeClr val="tx1"/>
                </a:solidFill>
                <a:ea typeface="Lora"/>
                <a:cs typeface="Lora"/>
                <a:sym typeface="Lora"/>
              </a:rPr>
            </a:br>
            <a:r>
              <a:rPr lang="en-US" sz="4400" dirty="0">
                <a:solidFill>
                  <a:schemeClr val="tx1"/>
                </a:solidFill>
                <a:ea typeface="Lora"/>
                <a:cs typeface="Lora"/>
                <a:sym typeface="Lora"/>
              </a:rPr>
              <a:t> </a:t>
            </a:r>
          </a:p>
          <a:p>
            <a:pPr marL="57214" lvl="0">
              <a:lnSpc>
                <a:spcPct val="150000"/>
              </a:lnSpc>
              <a:buClr>
                <a:schemeClr val="dk2"/>
              </a:buClr>
              <a:buSzPct val="110000"/>
            </a:pPr>
            <a:endParaRPr lang="en-US" sz="4400" dirty="0">
              <a:solidFill>
                <a:schemeClr val="tx1"/>
              </a:solidFill>
              <a:ea typeface="Lora"/>
              <a:cs typeface="Lora"/>
              <a:sym typeface="Lora"/>
            </a:endParaRPr>
          </a:p>
          <a:p>
            <a:pPr marL="57214" lvl="0">
              <a:lnSpc>
                <a:spcPct val="150000"/>
              </a:lnSpc>
              <a:buClr>
                <a:schemeClr val="dk2"/>
              </a:buClr>
              <a:buSzPct val="110000"/>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p:txBody>
      </p:sp>
    </p:spTree>
    <p:extLst>
      <p:ext uri="{BB962C8B-B14F-4D97-AF65-F5344CB8AC3E}">
        <p14:creationId xmlns:p14="http://schemas.microsoft.com/office/powerpoint/2010/main" val="2165426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136093"/>
            <a:ext cx="16850070" cy="2238858"/>
          </a:xfrm>
          <a:prstGeom prst="rect">
            <a:avLst/>
          </a:prstGeom>
          <a:noFill/>
          <a:ln>
            <a:noFill/>
          </a:ln>
        </p:spPr>
        <p:txBody>
          <a:bodyPr spcFirstLastPara="1" wrap="square" lIns="0" tIns="0" rIns="0" bIns="0" anchor="t" anchorCtr="0">
            <a:noAutofit/>
          </a:bodyPr>
          <a:lstStyle/>
          <a:p>
            <a:pPr lvl="0">
              <a:lnSpc>
                <a:spcPct val="110030"/>
              </a:lnSpc>
            </a:pPr>
            <a:r>
              <a:rPr lang="en-US" altLang="zh-TW" sz="6000" dirty="0">
                <a:solidFill>
                  <a:srgbClr val="034092"/>
                </a:solidFill>
                <a:latin typeface="Arial" panose="020B0604020202020204" pitchFamily="34" charset="0"/>
                <a:ea typeface="DFKai-SB" panose="03000509000000000000" pitchFamily="49" charset="-120"/>
                <a:cs typeface="Arial" panose="020B0604020202020204" pitchFamily="34" charset="0"/>
                <a:sym typeface="Lora"/>
              </a:rPr>
              <a:t>Health Gateway </a:t>
            </a:r>
            <a:r>
              <a:rPr lang="zh-TW" altLang="en-US" sz="6000" dirty="0">
                <a:solidFill>
                  <a:srgbClr val="034092"/>
                </a:solidFill>
                <a:latin typeface="DFKai-SB" panose="03000509000000000000" pitchFamily="49" charset="-120"/>
                <a:ea typeface="DFKai-SB" panose="03000509000000000000" pitchFamily="49" charset="-120"/>
                <a:cs typeface="Lora"/>
                <a:sym typeface="Lora"/>
              </a:rPr>
              <a:t>電子健康紀錄可查看哪些內容？</a:t>
            </a:r>
          </a:p>
        </p:txBody>
      </p:sp>
      <p:sp>
        <p:nvSpPr>
          <p:cNvPr id="174" name="Google Shape;174;p19"/>
          <p:cNvSpPr txBox="1"/>
          <p:nvPr/>
        </p:nvSpPr>
        <p:spPr>
          <a:xfrm>
            <a:off x="1182749" y="2711344"/>
            <a:ext cx="15688375" cy="5657687"/>
          </a:xfrm>
          <a:prstGeom prst="rect">
            <a:avLst/>
          </a:prstGeom>
          <a:noFill/>
          <a:ln>
            <a:noFill/>
          </a:ln>
        </p:spPr>
        <p:txBody>
          <a:bodyPr spcFirstLastPara="1" wrap="square" lIns="0" tIns="0" rIns="0" bIns="0" anchor="t" anchorCtr="0">
            <a:noAutofit/>
          </a:bodyPr>
          <a:lstStyle/>
          <a:p>
            <a:pPr marL="57214">
              <a:lnSpc>
                <a:spcPct val="150000"/>
              </a:lnSpc>
              <a:spcAft>
                <a:spcPts val="1800"/>
              </a:spcAft>
              <a:buClr>
                <a:schemeClr val="dk2"/>
              </a:buClr>
              <a:buSzPct val="110000"/>
            </a:pPr>
            <a:r>
              <a:rPr lang="en-US" sz="4400" dirty="0" err="1">
                <a:solidFill>
                  <a:schemeClr val="tx1"/>
                </a:solidFill>
                <a:latin typeface="DFKai-SB" panose="03000509000000000000" pitchFamily="49" charset="-120"/>
                <a:ea typeface="DFKai-SB" panose="03000509000000000000" pitchFamily="49" charset="-120"/>
                <a:cs typeface="Lora"/>
                <a:sym typeface="Lora"/>
              </a:rPr>
              <a:t>通過</a:t>
            </a:r>
            <a:r>
              <a:rPr lang="zh-TW" altLang="en-US" sz="4400" dirty="0">
                <a:solidFill>
                  <a:schemeClr val="tx1"/>
                </a:solidFill>
                <a:latin typeface="DFKai-SB" panose="03000509000000000000" pitchFamily="49" charset="-120"/>
                <a:ea typeface="DFKai-SB" panose="03000509000000000000" pitchFamily="49" charset="-120"/>
                <a:cs typeface="Lora"/>
                <a:sym typeface="Lora"/>
              </a:rPr>
              <a:t> </a:t>
            </a:r>
            <a:r>
              <a:rPr lang="en-US" altLang="zh-TW" sz="4400" dirty="0">
                <a:solidFill>
                  <a:schemeClr val="tx1"/>
                </a:solidFill>
                <a:latin typeface="+mn-lt"/>
                <a:ea typeface="DFKai-SB" panose="03000509000000000000" pitchFamily="49" charset="-120"/>
                <a:cs typeface="Lora"/>
                <a:sym typeface="Lora"/>
              </a:rPr>
              <a:t>Health</a:t>
            </a:r>
            <a:r>
              <a:rPr lang="zh-TW" altLang="en-US" sz="4400" dirty="0">
                <a:solidFill>
                  <a:schemeClr val="tx1"/>
                </a:solidFill>
                <a:latin typeface="+mn-lt"/>
                <a:ea typeface="DFKai-SB" panose="03000509000000000000" pitchFamily="49" charset="-120"/>
                <a:cs typeface="Lora"/>
                <a:sym typeface="Lora"/>
              </a:rPr>
              <a:t> </a:t>
            </a:r>
            <a:r>
              <a:rPr lang="en-US" altLang="zh-TW" sz="4400" dirty="0" err="1">
                <a:solidFill>
                  <a:schemeClr val="tx1"/>
                </a:solidFill>
                <a:latin typeface="+mn-lt"/>
                <a:ea typeface="DFKai-SB" panose="03000509000000000000" pitchFamily="49" charset="-120"/>
                <a:cs typeface="Lora"/>
                <a:sym typeface="Lora"/>
              </a:rPr>
              <a:t>Gateway</a:t>
            </a:r>
            <a:r>
              <a:rPr lang="en-US" sz="4400" dirty="0" err="1">
                <a:solidFill>
                  <a:schemeClr val="tx1"/>
                </a:solidFill>
                <a:latin typeface="DFKai-SB" panose="03000509000000000000" pitchFamily="49" charset="-120"/>
                <a:ea typeface="DFKai-SB" panose="03000509000000000000" pitchFamily="49" charset="-120"/>
                <a:cs typeface="Lora"/>
                <a:sym typeface="Lora"/>
              </a:rPr>
              <a:t>電子健康紀錄</a:t>
            </a:r>
            <a:r>
              <a:rPr lang="zh-TW" altLang="en-US" sz="4400" dirty="0">
                <a:solidFill>
                  <a:schemeClr val="tx1"/>
                </a:solidFill>
                <a:latin typeface="DFKai-SB" panose="03000509000000000000" pitchFamily="49" charset="-120"/>
                <a:ea typeface="DFKai-SB" panose="03000509000000000000" pitchFamily="49" charset="-120"/>
                <a:cs typeface="Lora"/>
                <a:sym typeface="Lora"/>
              </a:rPr>
              <a:t>，您可以查看：</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醫院就診 </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藥物</a:t>
            </a:r>
          </a:p>
          <a:p>
            <a:pPr marL="628714" indent="-571500">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檢測結果 </a:t>
            </a:r>
          </a:p>
          <a:p>
            <a:pPr marL="628714" indent="-571500">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疫苗接種史</a:t>
            </a:r>
          </a:p>
          <a:p>
            <a:pPr marL="628714" indent="-571500">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新冠肺炎疫苗接種證明</a:t>
            </a:r>
          </a:p>
          <a:p>
            <a:pPr marL="628714" indent="-571500">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還有更多</a:t>
            </a:r>
            <a:endParaRPr lang="en-US" sz="4400" dirty="0">
              <a:solidFill>
                <a:schemeClr val="tx1"/>
              </a:solidFill>
              <a:ea typeface="Lora"/>
              <a:cs typeface="Lora"/>
              <a:sym typeface="Lora"/>
            </a:endParaRPr>
          </a:p>
        </p:txBody>
      </p:sp>
    </p:spTree>
    <p:extLst>
      <p:ext uri="{BB962C8B-B14F-4D97-AF65-F5344CB8AC3E}">
        <p14:creationId xmlns:p14="http://schemas.microsoft.com/office/powerpoint/2010/main" val="18128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832104" y="1094540"/>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什麼時候使用</a:t>
            </a:r>
            <a:r>
              <a:rPr lang="en-US" altLang="zh-TW" sz="6600" dirty="0">
                <a:solidFill>
                  <a:srgbClr val="034092"/>
                </a:solidFill>
                <a:latin typeface="+mn-lt"/>
                <a:ea typeface="DFKai-SB" panose="03000509000000000000" pitchFamily="49" charset="-120"/>
                <a:cs typeface="Lora"/>
                <a:sym typeface="Lora"/>
              </a:rPr>
              <a:t>Health Gateway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電子健康紀錄？</a:t>
            </a:r>
          </a:p>
        </p:txBody>
      </p:sp>
      <p:grpSp>
        <p:nvGrpSpPr>
          <p:cNvPr id="8" name="Group 7">
            <a:extLst>
              <a:ext uri="{FF2B5EF4-FFF2-40B4-BE49-F238E27FC236}">
                <a16:creationId xmlns:a16="http://schemas.microsoft.com/office/drawing/2014/main" id="{74F17B9A-4BF2-49AC-AA57-781E428ADE1E}"/>
              </a:ext>
            </a:extLst>
          </p:cNvPr>
          <p:cNvGrpSpPr/>
          <p:nvPr/>
        </p:nvGrpSpPr>
        <p:grpSpPr>
          <a:xfrm>
            <a:off x="832104" y="2936974"/>
            <a:ext cx="16623791" cy="5884811"/>
            <a:chOff x="1024129" y="2315182"/>
            <a:chExt cx="16623791" cy="5884811"/>
          </a:xfrm>
        </p:grpSpPr>
        <p:pic>
          <p:nvPicPr>
            <p:cNvPr id="2" name="Picture 1">
              <a:extLst>
                <a:ext uri="{FF2B5EF4-FFF2-40B4-BE49-F238E27FC236}">
                  <a16:creationId xmlns:a16="http://schemas.microsoft.com/office/drawing/2014/main" id="{B598AECE-1F2B-449F-812F-C8A7C75C92FA}"/>
                </a:ext>
              </a:extLst>
            </p:cNvPr>
            <p:cNvPicPr>
              <a:picLocks noChangeAspect="1"/>
            </p:cNvPicPr>
            <p:nvPr/>
          </p:nvPicPr>
          <p:blipFill rotWithShape="1">
            <a:blip r:embed="rId3"/>
            <a:srcRect l="18254" t="8402" r="15977" b="-2411"/>
            <a:stretch/>
          </p:blipFill>
          <p:spPr>
            <a:xfrm>
              <a:off x="1024129" y="2315182"/>
              <a:ext cx="3236976" cy="4626864"/>
            </a:xfrm>
            <a:prstGeom prst="rect">
              <a:avLst/>
            </a:prstGeom>
          </p:spPr>
        </p:pic>
        <p:pic>
          <p:nvPicPr>
            <p:cNvPr id="3" name="Picture 2">
              <a:extLst>
                <a:ext uri="{FF2B5EF4-FFF2-40B4-BE49-F238E27FC236}">
                  <a16:creationId xmlns:a16="http://schemas.microsoft.com/office/drawing/2014/main" id="{B71B77CE-2889-4D38-865A-1E557FD8B0DB}"/>
                </a:ext>
              </a:extLst>
            </p:cNvPr>
            <p:cNvPicPr>
              <a:picLocks noChangeAspect="1"/>
            </p:cNvPicPr>
            <p:nvPr/>
          </p:nvPicPr>
          <p:blipFill>
            <a:blip r:embed="rId4"/>
            <a:stretch>
              <a:fillRect/>
            </a:stretch>
          </p:blipFill>
          <p:spPr>
            <a:xfrm>
              <a:off x="4772397" y="2720107"/>
              <a:ext cx="3447468" cy="4626864"/>
            </a:xfrm>
            <a:prstGeom prst="rect">
              <a:avLst/>
            </a:prstGeom>
          </p:spPr>
        </p:pic>
        <p:pic>
          <p:nvPicPr>
            <p:cNvPr id="4" name="Picture 3">
              <a:extLst>
                <a:ext uri="{FF2B5EF4-FFF2-40B4-BE49-F238E27FC236}">
                  <a16:creationId xmlns:a16="http://schemas.microsoft.com/office/drawing/2014/main" id="{97EC6F2C-3A3F-483D-A99B-0814DB9EA47F}"/>
                </a:ext>
              </a:extLst>
            </p:cNvPr>
            <p:cNvPicPr>
              <a:picLocks noChangeAspect="1"/>
            </p:cNvPicPr>
            <p:nvPr/>
          </p:nvPicPr>
          <p:blipFill>
            <a:blip r:embed="rId5"/>
            <a:stretch>
              <a:fillRect/>
            </a:stretch>
          </p:blipFill>
          <p:spPr>
            <a:xfrm>
              <a:off x="8867821" y="3158629"/>
              <a:ext cx="4541088" cy="3969741"/>
            </a:xfrm>
            <a:prstGeom prst="rect">
              <a:avLst/>
            </a:prstGeom>
          </p:spPr>
        </p:pic>
        <p:pic>
          <p:nvPicPr>
            <p:cNvPr id="5" name="Picture 4">
              <a:extLst>
                <a:ext uri="{FF2B5EF4-FFF2-40B4-BE49-F238E27FC236}">
                  <a16:creationId xmlns:a16="http://schemas.microsoft.com/office/drawing/2014/main" id="{5211BC4E-DE0A-4E6A-AF49-BB0EA1CC4EAA}"/>
                </a:ext>
              </a:extLst>
            </p:cNvPr>
            <p:cNvPicPr>
              <a:picLocks noChangeAspect="1"/>
            </p:cNvPicPr>
            <p:nvPr/>
          </p:nvPicPr>
          <p:blipFill rotWithShape="1">
            <a:blip r:embed="rId6"/>
            <a:srcRect l="19882" t="9710" r="14863" b="12173"/>
            <a:stretch/>
          </p:blipFill>
          <p:spPr>
            <a:xfrm>
              <a:off x="13947781" y="3158627"/>
              <a:ext cx="3316090" cy="3969742"/>
            </a:xfrm>
            <a:prstGeom prst="rect">
              <a:avLst/>
            </a:prstGeom>
          </p:spPr>
        </p:pic>
        <p:pic>
          <p:nvPicPr>
            <p:cNvPr id="6" name="Picture 5">
              <a:extLst>
                <a:ext uri="{FF2B5EF4-FFF2-40B4-BE49-F238E27FC236}">
                  <a16:creationId xmlns:a16="http://schemas.microsoft.com/office/drawing/2014/main" id="{A008C6D2-60EB-4F10-98DD-AA97FBAF088A}"/>
                </a:ext>
              </a:extLst>
            </p:cNvPr>
            <p:cNvPicPr>
              <a:picLocks noChangeAspect="1"/>
            </p:cNvPicPr>
            <p:nvPr/>
          </p:nvPicPr>
          <p:blipFill rotWithShape="1">
            <a:blip r:embed="rId7"/>
            <a:srcRect l="29715" t="24969" r="27566" b="18220"/>
            <a:stretch/>
          </p:blipFill>
          <p:spPr>
            <a:xfrm rot="778321">
              <a:off x="15729907" y="4759310"/>
              <a:ext cx="1528329" cy="2032455"/>
            </a:xfrm>
            <a:prstGeom prst="rect">
              <a:avLst/>
            </a:prstGeom>
          </p:spPr>
        </p:pic>
        <p:sp>
          <p:nvSpPr>
            <p:cNvPr id="7" name="Arrow: Right 6">
              <a:extLst>
                <a:ext uri="{FF2B5EF4-FFF2-40B4-BE49-F238E27FC236}">
                  <a16:creationId xmlns:a16="http://schemas.microsoft.com/office/drawing/2014/main" id="{8646236E-E7BE-4F9E-AC5F-2E5673EF638B}"/>
                </a:ext>
              </a:extLst>
            </p:cNvPr>
            <p:cNvSpPr/>
            <p:nvPr/>
          </p:nvSpPr>
          <p:spPr>
            <a:xfrm>
              <a:off x="1024129" y="6823261"/>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85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en-US" sz="7200" dirty="0" err="1">
                <a:solidFill>
                  <a:srgbClr val="034092"/>
                </a:solidFill>
                <a:latin typeface="DFKai-SB" panose="03000509000000000000" pitchFamily="49" charset="-120"/>
                <a:ea typeface="DFKai-SB" panose="03000509000000000000" pitchFamily="49" charset="-120"/>
                <a:cs typeface="Lora"/>
                <a:sym typeface="Lora"/>
              </a:rPr>
              <a:t>如何瀏覽</a:t>
            </a:r>
            <a:r>
              <a:rPr lang="en-US" sz="7200" dirty="0" err="1">
                <a:solidFill>
                  <a:srgbClr val="034092"/>
                </a:solidFill>
                <a:ea typeface="Lora"/>
                <a:cs typeface="Lora"/>
                <a:sym typeface="Lora"/>
              </a:rPr>
              <a:t>Health</a:t>
            </a:r>
            <a:r>
              <a:rPr lang="en-US" sz="7200" dirty="0">
                <a:solidFill>
                  <a:srgbClr val="034092"/>
                </a:solidFill>
                <a:ea typeface="Lora"/>
                <a:cs typeface="Lora"/>
                <a:sym typeface="Lora"/>
              </a:rPr>
              <a:t> Gateway</a:t>
            </a:r>
            <a:r>
              <a:rPr lang="zh-TW" altLang="en-US" sz="7200" dirty="0">
                <a:solidFill>
                  <a:srgbClr val="034092"/>
                </a:solidFill>
                <a:ea typeface="Lora"/>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電子健康紀錄</a:t>
            </a:r>
            <a:r>
              <a:rPr lang="en-US" sz="7200" dirty="0">
                <a:solidFill>
                  <a:srgbClr val="034092"/>
                </a:solidFill>
                <a:latin typeface="DFKai-SB" panose="03000509000000000000" pitchFamily="49" charset="-120"/>
                <a:ea typeface="DFKai-SB" panose="03000509000000000000" pitchFamily="49" charset="-120"/>
                <a:cs typeface="Lora"/>
                <a:sym typeface="Lora"/>
              </a:rPr>
              <a:t>? </a:t>
            </a:r>
          </a:p>
        </p:txBody>
      </p:sp>
      <p:sp>
        <p:nvSpPr>
          <p:cNvPr id="174" name="Google Shape;174;p19"/>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Google Shape;174;p19">
            <a:extLst>
              <a:ext uri="{FF2B5EF4-FFF2-40B4-BE49-F238E27FC236}">
                <a16:creationId xmlns:a16="http://schemas.microsoft.com/office/drawing/2014/main" id="{5A0003AD-F2EF-4369-98A0-176EFAC591C6}"/>
              </a:ext>
            </a:extLst>
          </p:cNvPr>
          <p:cNvSpPr txBox="1"/>
          <p:nvPr/>
        </p:nvSpPr>
        <p:spPr>
          <a:xfrm>
            <a:off x="938097" y="2733342"/>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CN" altLang="en-US" sz="4400" dirty="0">
                <a:solidFill>
                  <a:schemeClr val="tx1"/>
                </a:solidFill>
                <a:latin typeface="DFKai-SB" panose="03000509000000000000" pitchFamily="49" charset="-120"/>
                <a:ea typeface="DFKai-SB" panose="03000509000000000000" pitchFamily="49" charset="-120"/>
                <a:cs typeface="Lora"/>
                <a:sym typeface="Lora"/>
              </a:rPr>
              <a:t>您可以使用電子健康紀錄應用程式或瀏覽其網站</a:t>
            </a:r>
            <a:r>
              <a:rPr lang="zh-TW" altLang="en-US" sz="4400" dirty="0">
                <a:solidFill>
                  <a:schemeClr val="tx1"/>
                </a:solidFill>
                <a:latin typeface="DFKai-SB" panose="03000509000000000000" pitchFamily="49" charset="-120"/>
                <a:ea typeface="DFKai-SB" panose="03000509000000000000" pitchFamily="49" charset="-120"/>
                <a:cs typeface="Lora"/>
                <a:sym typeface="Lora"/>
              </a:rPr>
              <a:t>：</a:t>
            </a:r>
            <a:r>
              <a:rPr lang="en-US" sz="4400" dirty="0">
                <a:solidFill>
                  <a:schemeClr val="tx1"/>
                </a:solidFill>
                <a:ea typeface="Lora"/>
                <a:cs typeface="Lora"/>
                <a:sym typeface="Lora"/>
                <a:hlinkClick r:id="rId3"/>
              </a:rPr>
              <a:t>https://www.healthgateway.gov.bc.ca/</a:t>
            </a:r>
            <a:r>
              <a:rPr lang="en-US" sz="4400" dirty="0">
                <a:solidFill>
                  <a:schemeClr val="tx1"/>
                </a:solidFill>
                <a:ea typeface="Lora"/>
                <a:cs typeface="Lora"/>
                <a:sym typeface="Lora"/>
              </a:rPr>
              <a:t> </a:t>
            </a:r>
          </a:p>
          <a:p>
            <a:pPr marL="57214" lvl="0">
              <a:lnSpc>
                <a:spcPct val="150000"/>
              </a:lnSpc>
              <a:buClr>
                <a:schemeClr val="dk2"/>
              </a:buClr>
              <a:buSzPct val="110000"/>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p:txBody>
      </p:sp>
      <p:pic>
        <p:nvPicPr>
          <p:cNvPr id="1028" name="Picture 4" descr="Access your health records with Health Gateway - Province of British  Columbia">
            <a:extLst>
              <a:ext uri="{FF2B5EF4-FFF2-40B4-BE49-F238E27FC236}">
                <a16:creationId xmlns:a16="http://schemas.microsoft.com/office/drawing/2014/main" id="{A887C478-96C8-490F-9DEE-0B6C7440D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206" y="5515398"/>
            <a:ext cx="5890155" cy="3664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920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6600E9BF-FC1E-473D-90AC-9922745D25C8}"/>
              </a:ext>
            </a:extLst>
          </p:cNvPr>
          <p:cNvPicPr>
            <a:picLocks noChangeAspect="1"/>
          </p:cNvPicPr>
          <p:nvPr/>
        </p:nvPicPr>
        <p:blipFill rotWithShape="1">
          <a:blip r:embed="rId3"/>
          <a:srcRect l="2" t="1" r="141" b="45658"/>
          <a:stretch/>
        </p:blipFill>
        <p:spPr>
          <a:xfrm>
            <a:off x="315839" y="3119029"/>
            <a:ext cx="17586399" cy="3643722"/>
          </a:xfrm>
          <a:prstGeom prst="rect">
            <a:avLst/>
          </a:prstGeom>
          <a:ln w="38100">
            <a:solidFill>
              <a:schemeClr val="tx1"/>
            </a:solidFill>
          </a:ln>
        </p:spPr>
      </p:pic>
      <p:sp>
        <p:nvSpPr>
          <p:cNvPr id="10" name="Oval 9">
            <a:extLst>
              <a:ext uri="{FF2B5EF4-FFF2-40B4-BE49-F238E27FC236}">
                <a16:creationId xmlns:a16="http://schemas.microsoft.com/office/drawing/2014/main" id="{47C2E6EE-BA6A-41C5-B482-A6E0AC855290}"/>
              </a:ext>
            </a:extLst>
          </p:cNvPr>
          <p:cNvSpPr/>
          <p:nvPr/>
        </p:nvSpPr>
        <p:spPr>
          <a:xfrm>
            <a:off x="11715750" y="3857929"/>
            <a:ext cx="3829050" cy="1285572"/>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5" name="Rectangle: Rounded Corners 4">
            <a:extLst>
              <a:ext uri="{FF2B5EF4-FFF2-40B4-BE49-F238E27FC236}">
                <a16:creationId xmlns:a16="http://schemas.microsoft.com/office/drawing/2014/main" id="{BB2218A9-4771-46A5-A221-3EC3BD16AC30}"/>
              </a:ext>
            </a:extLst>
          </p:cNvPr>
          <p:cNvSpPr/>
          <p:nvPr/>
        </p:nvSpPr>
        <p:spPr>
          <a:xfrm>
            <a:off x="3657600" y="4002829"/>
            <a:ext cx="7190987" cy="6173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5FA1441-D051-4E08-AE40-EA4548A24F51}"/>
              </a:ext>
            </a:extLst>
          </p:cNvPr>
          <p:cNvSpPr/>
          <p:nvPr/>
        </p:nvSpPr>
        <p:spPr>
          <a:xfrm>
            <a:off x="2951355" y="3563907"/>
            <a:ext cx="13130621" cy="1800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https://www.healthgateway.gov.bc.ca/</a:t>
            </a:r>
          </a:p>
        </p:txBody>
      </p:sp>
      <p:sp>
        <p:nvSpPr>
          <p:cNvPr id="7" name="Google Shape;166;p19">
            <a:extLst>
              <a:ext uri="{FF2B5EF4-FFF2-40B4-BE49-F238E27FC236}">
                <a16:creationId xmlns:a16="http://schemas.microsoft.com/office/drawing/2014/main" id="{A2988D61-4039-43B8-9FA8-AE61811DB9F5}"/>
              </a:ext>
            </a:extLst>
          </p:cNvPr>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瀏覽</a:t>
            </a:r>
            <a:r>
              <a:rPr lang="en-US" sz="7200" dirty="0" err="1">
                <a:solidFill>
                  <a:srgbClr val="034092"/>
                </a:solidFill>
                <a:ea typeface="Lora"/>
                <a:cs typeface="Lora"/>
                <a:sym typeface="Lora"/>
              </a:rPr>
              <a:t>Health</a:t>
            </a:r>
            <a:r>
              <a:rPr lang="en-US" sz="7200" dirty="0">
                <a:solidFill>
                  <a:srgbClr val="034092"/>
                </a:solidFill>
                <a:ea typeface="Lora"/>
                <a:cs typeface="Lora"/>
                <a:sym typeface="Lora"/>
              </a:rPr>
              <a:t> Gateway</a:t>
            </a:r>
            <a:r>
              <a:rPr lang="zh-TW" altLang="en-US" sz="7200" dirty="0">
                <a:solidFill>
                  <a:srgbClr val="034092"/>
                </a:solidFill>
                <a:ea typeface="Lora"/>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電子健康紀錄</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1831504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zh-TW" altLang="en-US" sz="6600" dirty="0">
                <a:solidFill>
                  <a:srgbClr val="034092"/>
                </a:solidFill>
                <a:latin typeface="DFKai-SB" panose="03000509000000000000" pitchFamily="49" charset="-120"/>
                <a:ea typeface="DFKai-SB" panose="03000509000000000000" pitchFamily="49" charset="-120"/>
                <a:cs typeface="Lora"/>
                <a:sym typeface="Lora"/>
              </a:rPr>
              <a:t>瀏覽</a:t>
            </a: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電子健康紀錄：登入</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534653"/>
            <a:ext cx="16125537" cy="694296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4000" dirty="0" err="1">
                <a:solidFill>
                  <a:schemeClr val="tx1"/>
                </a:solidFill>
                <a:latin typeface="DFKai-SB" panose="03000509000000000000" pitchFamily="49" charset="-120"/>
                <a:ea typeface="DFKai-SB" panose="03000509000000000000" pitchFamily="49" charset="-120"/>
                <a:cs typeface="Lora"/>
                <a:sym typeface="Lora"/>
              </a:rPr>
              <a:t>您需要跟隨幾個步驟來登入</a:t>
            </a:r>
            <a:r>
              <a:rPr lang="en-US" sz="4000" dirty="0" err="1">
                <a:solidFill>
                  <a:schemeClr val="tx1"/>
                </a:solidFill>
                <a:ea typeface="Lora"/>
                <a:cs typeface="Lora"/>
                <a:sym typeface="Lora"/>
              </a:rPr>
              <a:t>Health</a:t>
            </a:r>
            <a:r>
              <a:rPr lang="zh-TW" altLang="en-US" sz="4000" dirty="0">
                <a:solidFill>
                  <a:schemeClr val="tx1"/>
                </a:solidFill>
                <a:ea typeface="Lora"/>
                <a:cs typeface="Lora"/>
                <a:sym typeface="Lora"/>
              </a:rPr>
              <a:t> </a:t>
            </a:r>
            <a:r>
              <a:rPr lang="en-US" altLang="zh-TW" sz="4000" dirty="0">
                <a:solidFill>
                  <a:schemeClr val="tx1"/>
                </a:solidFill>
                <a:ea typeface="Lora"/>
                <a:cs typeface="Lora"/>
                <a:sym typeface="Lora"/>
              </a:rPr>
              <a:t>Gateway</a:t>
            </a:r>
            <a:r>
              <a:rPr lang="zh-TW" altLang="en-US" sz="4000" dirty="0">
                <a:solidFill>
                  <a:schemeClr val="tx1"/>
                </a:solidFill>
                <a:ea typeface="Lora"/>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電子健康紀錄。</a:t>
            </a:r>
            <a:r>
              <a:rPr lang="en-US" sz="4000" dirty="0" err="1">
                <a:solidFill>
                  <a:schemeClr val="tx1"/>
                </a:solidFill>
                <a:latin typeface="DFKai-SB" panose="03000509000000000000" pitchFamily="49" charset="-120"/>
                <a:ea typeface="DFKai-SB" panose="03000509000000000000" pitchFamily="49" charset="-120"/>
                <a:cs typeface="Lora"/>
                <a:sym typeface="Lora"/>
              </a:rPr>
              <a:t>這些步驟確保只有您才能登入您的帳號</a:t>
            </a:r>
            <a:r>
              <a:rPr lang="zh-TW" altLang="en-US" sz="4000" dirty="0">
                <a:solidFill>
                  <a:schemeClr val="tx1"/>
                </a:solidFill>
                <a:latin typeface="DFKai-SB" panose="03000509000000000000" pitchFamily="49" charset="-120"/>
                <a:ea typeface="DFKai-SB" panose="03000509000000000000" pitchFamily="49" charset="-120"/>
                <a:cs typeface="Lora"/>
                <a:sym typeface="Lora"/>
              </a:rPr>
              <a:t>。</a:t>
            </a:r>
            <a:br>
              <a:rPr lang="en-US" sz="4000" dirty="0">
                <a:solidFill>
                  <a:schemeClr val="tx1"/>
                </a:solidFill>
                <a:ea typeface="Lora"/>
                <a:cs typeface="Lora"/>
                <a:sym typeface="Lora"/>
              </a:rPr>
            </a:br>
            <a:endParaRPr lang="en-US" sz="4000" dirty="0">
              <a:solidFill>
                <a:schemeClr val="tx1"/>
              </a:solidFill>
              <a:ea typeface="Lora"/>
              <a:cs typeface="Lora"/>
              <a:sym typeface="Lora"/>
            </a:endParaRPr>
          </a:p>
          <a:p>
            <a:pPr marL="57214" lvl="0">
              <a:lnSpc>
                <a:spcPct val="150000"/>
              </a:lnSpc>
              <a:buClr>
                <a:schemeClr val="dk2"/>
              </a:buClr>
              <a:buSzPct val="110000"/>
            </a:pPr>
            <a:r>
              <a:rPr lang="en-US" sz="4000" dirty="0" err="1">
                <a:solidFill>
                  <a:schemeClr val="tx1"/>
                </a:solidFill>
                <a:latin typeface="DFKai-SB" panose="03000509000000000000" pitchFamily="49" charset="-120"/>
                <a:ea typeface="DFKai-SB" panose="03000509000000000000" pitchFamily="49" charset="-120"/>
                <a:cs typeface="Lora"/>
                <a:sym typeface="Lora"/>
              </a:rPr>
              <a:t>以下有兩種方法來驗證您的身分</a:t>
            </a:r>
            <a:r>
              <a:rPr lang="zh-TW" altLang="en-US" sz="4000" dirty="0">
                <a:solidFill>
                  <a:schemeClr val="tx1"/>
                </a:solidFill>
                <a:latin typeface="DFKai-SB" panose="03000509000000000000" pitchFamily="49" charset="-120"/>
                <a:ea typeface="DFKai-SB" panose="03000509000000000000" pitchFamily="49" charset="-120"/>
                <a:cs typeface="Lora"/>
                <a:sym typeface="Lora"/>
              </a:rPr>
              <a:t>：</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使用手機的</a:t>
            </a:r>
            <a:r>
              <a:rPr lang="en-US" sz="4000" dirty="0" err="1">
                <a:solidFill>
                  <a:schemeClr val="tx1"/>
                </a:solidFill>
                <a:ea typeface="Lora"/>
                <a:cs typeface="Lora"/>
                <a:sym typeface="Lora"/>
              </a:rPr>
              <a:t>B.C</a:t>
            </a:r>
            <a:r>
              <a:rPr lang="en-US" sz="4000" dirty="0">
                <a:solidFill>
                  <a:schemeClr val="tx1"/>
                </a:solidFill>
                <a:ea typeface="Lora"/>
                <a:cs typeface="Lora"/>
                <a:sym typeface="Lora"/>
              </a:rPr>
              <a:t>. Services Card </a:t>
            </a:r>
            <a:r>
              <a:rPr lang="en-US" sz="4000" dirty="0" err="1">
                <a:solidFill>
                  <a:schemeClr val="tx1"/>
                </a:solidFill>
                <a:latin typeface="DFKai-SB" panose="03000509000000000000" pitchFamily="49" charset="-120"/>
                <a:ea typeface="DFKai-SB" panose="03000509000000000000" pitchFamily="49" charset="-120"/>
                <a:cs typeface="Lora"/>
                <a:sym typeface="Lora"/>
              </a:rPr>
              <a:t>應用程式</a:t>
            </a:r>
            <a:r>
              <a:rPr lang="zh-TW" altLang="en-US" sz="4000" dirty="0">
                <a:solidFill>
                  <a:schemeClr val="tx1"/>
                </a:solidFill>
                <a:latin typeface="DFKai-SB" panose="03000509000000000000" pitchFamily="49" charset="-120"/>
                <a:ea typeface="DFKai-SB" panose="03000509000000000000" pitchFamily="49" charset="-120"/>
                <a:cs typeface="Lora"/>
                <a:sym typeface="Lora"/>
              </a:rPr>
              <a:t> </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輸入用戶名稱</a:t>
            </a:r>
            <a:r>
              <a:rPr lang="zh-TW" altLang="en-US" sz="4000" dirty="0">
                <a:solidFill>
                  <a:schemeClr val="tx1"/>
                </a:solidFill>
                <a:latin typeface="DFKai-SB" panose="03000509000000000000" pitchFamily="49" charset="-120"/>
                <a:ea typeface="DFKai-SB" panose="03000509000000000000" pitchFamily="49" charset="-120"/>
                <a:cs typeface="Lora"/>
                <a:sym typeface="Lora"/>
              </a:rPr>
              <a:t>，密碼，以及</a:t>
            </a:r>
            <a:r>
              <a:rPr lang="en-US" sz="4000" dirty="0">
                <a:solidFill>
                  <a:schemeClr val="tx1"/>
                </a:solidFill>
                <a:ea typeface="Lora"/>
                <a:cs typeface="Lora"/>
                <a:sym typeface="Lora"/>
              </a:rPr>
              <a:t>B.C. </a:t>
            </a:r>
            <a:r>
              <a:rPr lang="en-US" sz="4000" dirty="0" err="1">
                <a:solidFill>
                  <a:schemeClr val="tx1"/>
                </a:solidFill>
                <a:ea typeface="Lora"/>
                <a:cs typeface="Lora"/>
                <a:sym typeface="Lora"/>
              </a:rPr>
              <a:t>Token</a:t>
            </a:r>
            <a:r>
              <a:rPr lang="en-US" sz="4000" dirty="0" err="1">
                <a:solidFill>
                  <a:schemeClr val="tx1"/>
                </a:solidFill>
                <a:latin typeface="DFKai-SB" panose="03000509000000000000" pitchFamily="49" charset="-120"/>
                <a:ea typeface="DFKai-SB" panose="03000509000000000000" pitchFamily="49" charset="-120"/>
                <a:cs typeface="Lora"/>
                <a:sym typeface="Lora"/>
              </a:rPr>
              <a:t>顯示的代號</a:t>
            </a:r>
            <a:r>
              <a:rPr lang="en-US" sz="4000" dirty="0">
                <a:solidFill>
                  <a:schemeClr val="tx1"/>
                </a:solidFill>
                <a:latin typeface="DFKai-SB" panose="03000509000000000000" pitchFamily="49" charset="-120"/>
                <a:ea typeface="DFKai-SB" panose="03000509000000000000" pitchFamily="49" charset="-120"/>
                <a:cs typeface="Lora"/>
                <a:sym typeface="Lora"/>
              </a:rPr>
              <a:t> </a:t>
            </a:r>
          </a:p>
          <a:p>
            <a:pPr marL="57214" lvl="0">
              <a:lnSpc>
                <a:spcPct val="150000"/>
              </a:lnSpc>
              <a:buClr>
                <a:schemeClr val="dk2"/>
              </a:buClr>
              <a:buSzPct val="110000"/>
            </a:pPr>
            <a:r>
              <a:rPr lang="en-US" sz="4000" dirty="0">
                <a:solidFill>
                  <a:schemeClr val="tx1"/>
                </a:solidFill>
                <a:ea typeface="Lora"/>
                <a:cs typeface="Lora"/>
                <a:sym typeface="Lora"/>
              </a:rPr>
              <a:t>	(</a:t>
            </a:r>
            <a:r>
              <a:rPr lang="en-US" sz="4000" dirty="0" err="1">
                <a:solidFill>
                  <a:schemeClr val="tx1"/>
                </a:solidFill>
                <a:latin typeface="DFKai-SB" panose="03000509000000000000" pitchFamily="49" charset="-120"/>
                <a:ea typeface="DFKai-SB" panose="03000509000000000000" pitchFamily="49" charset="-120"/>
                <a:cs typeface="Lora"/>
                <a:sym typeface="Lora"/>
              </a:rPr>
              <a:t>有關更多信息</a:t>
            </a:r>
            <a:r>
              <a:rPr lang="en-US" sz="4000" dirty="0">
                <a:solidFill>
                  <a:schemeClr val="tx1"/>
                </a:solidFill>
                <a:latin typeface="DFKai-SB" panose="03000509000000000000" pitchFamily="49" charset="-120"/>
                <a:ea typeface="DFKai-SB" panose="03000509000000000000" pitchFamily="49" charset="-120"/>
                <a:cs typeface="Lora"/>
                <a:sym typeface="Lora"/>
              </a:rPr>
              <a:t>:</a:t>
            </a:r>
            <a:r>
              <a:rPr lang="en-US" sz="4000" dirty="0">
                <a:solidFill>
                  <a:schemeClr val="tx1"/>
                </a:solidFill>
                <a:ea typeface="Lora"/>
                <a:cs typeface="Lora"/>
                <a:sym typeface="Lora"/>
              </a:rPr>
              <a:t> </a:t>
            </a:r>
            <a:r>
              <a:rPr lang="en-US" sz="4000" dirty="0">
                <a:solidFill>
                  <a:schemeClr val="tx1"/>
                </a:solidFill>
                <a:ea typeface="Lora"/>
                <a:cs typeface="Lora"/>
                <a:sym typeface="Lora"/>
                <a:hlinkClick r:id="rId3"/>
              </a:rPr>
              <a:t>https://id.gov.bc.ca/account/setup-instruction/</a:t>
            </a:r>
            <a:r>
              <a:rPr lang="en-US" sz="4000" dirty="0">
                <a:solidFill>
                  <a:schemeClr val="tx1"/>
                </a:solidFill>
                <a:ea typeface="Lora"/>
                <a:cs typeface="Lora"/>
                <a:sym typeface="Lora"/>
              </a:rPr>
              <a:t>)</a:t>
            </a:r>
          </a:p>
        </p:txBody>
      </p:sp>
    </p:spTree>
    <p:extLst>
      <p:ext uri="{BB962C8B-B14F-4D97-AF65-F5344CB8AC3E}">
        <p14:creationId xmlns:p14="http://schemas.microsoft.com/office/powerpoint/2010/main" val="3205953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a:extLst>
              <a:ext uri="{FF2B5EF4-FFF2-40B4-BE49-F238E27FC236}">
                <a16:creationId xmlns:a16="http://schemas.microsoft.com/office/drawing/2014/main" id="{089593DD-A7B2-49D6-88E2-2FC5F9DAB8CF}"/>
              </a:ext>
            </a:extLst>
          </p:cNvPr>
          <p:cNvPicPr>
            <a:picLocks noChangeAspect="1"/>
          </p:cNvPicPr>
          <p:nvPr/>
        </p:nvPicPr>
        <p:blipFill>
          <a:blip r:embed="rId3"/>
          <a:stretch>
            <a:fillRect/>
          </a:stretch>
        </p:blipFill>
        <p:spPr>
          <a:xfrm>
            <a:off x="2619470" y="2315182"/>
            <a:ext cx="13049060" cy="7617242"/>
          </a:xfrm>
          <a:prstGeom prst="rect">
            <a:avLst/>
          </a:prstGeom>
          <a:ln w="38100">
            <a:solidFill>
              <a:schemeClr val="tx1"/>
            </a:solidFill>
          </a:ln>
        </p:spPr>
      </p:pic>
      <p:sp>
        <p:nvSpPr>
          <p:cNvPr id="3" name="Google Shape;166;p19">
            <a:extLst>
              <a:ext uri="{FF2B5EF4-FFF2-40B4-BE49-F238E27FC236}">
                <a16:creationId xmlns:a16="http://schemas.microsoft.com/office/drawing/2014/main" id="{76768AF4-C3D4-4F65-9473-E744A9BFCA07}"/>
              </a:ext>
            </a:extLst>
          </p:cNvPr>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電子健康紀錄：使用平台</a:t>
            </a:r>
            <a:endParaRPr sz="66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68447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電子健康紀錄：使用平台</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06853"/>
            <a:ext cx="15688375" cy="1814638"/>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您可以點擊“</a:t>
            </a:r>
            <a:r>
              <a:rPr lang="en-US" altLang="zh-TW" sz="4400" dirty="0">
                <a:solidFill>
                  <a:schemeClr val="tx1"/>
                </a:solidFill>
                <a:latin typeface="+mj-lt"/>
                <a:ea typeface="DFKai-SB" panose="03000509000000000000" pitchFamily="49" charset="-120"/>
                <a:cs typeface="Lora"/>
                <a:sym typeface="Lora"/>
              </a:rPr>
              <a:t>Timeline</a:t>
            </a:r>
            <a:r>
              <a:rPr lang="zh-TW" altLang="en-US" sz="4400" dirty="0">
                <a:solidFill>
                  <a:schemeClr val="tx1"/>
                </a:solidFill>
                <a:latin typeface="+mj-lt"/>
                <a:ea typeface="DFKai-SB" panose="03000509000000000000" pitchFamily="49" charset="-120"/>
                <a:cs typeface="Lora"/>
                <a:sym typeface="Lora"/>
              </a:rPr>
              <a:t>”</a:t>
            </a:r>
            <a:r>
              <a:rPr lang="zh-TW" altLang="en-US" sz="4400" dirty="0">
                <a:solidFill>
                  <a:schemeClr val="tx1"/>
                </a:solidFill>
                <a:latin typeface="DFKai-SB" panose="03000509000000000000" pitchFamily="49" charset="-120"/>
                <a:ea typeface="DFKai-SB" panose="03000509000000000000" pitchFamily="49" charset="-120"/>
                <a:cs typeface="Lora"/>
                <a:sym typeface="Lora"/>
              </a:rPr>
              <a:t>來篩選您想找的紀錄</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9" name="Picture 8">
            <a:extLst>
              <a:ext uri="{FF2B5EF4-FFF2-40B4-BE49-F238E27FC236}">
                <a16:creationId xmlns:a16="http://schemas.microsoft.com/office/drawing/2014/main" id="{35767320-6817-41C9-ADF8-752A234AA3C3}"/>
              </a:ext>
            </a:extLst>
          </p:cNvPr>
          <p:cNvPicPr>
            <a:picLocks noChangeAspect="1"/>
          </p:cNvPicPr>
          <p:nvPr/>
        </p:nvPicPr>
        <p:blipFill rotWithShape="1">
          <a:blip r:embed="rId3"/>
          <a:srcRect t="1591" r="919" b="863"/>
          <a:stretch/>
        </p:blipFill>
        <p:spPr>
          <a:xfrm>
            <a:off x="10813034" y="3781225"/>
            <a:ext cx="5152235" cy="5623318"/>
          </a:xfrm>
          <a:prstGeom prst="rect">
            <a:avLst/>
          </a:prstGeom>
          <a:ln w="38100">
            <a:solidFill>
              <a:schemeClr val="tx1"/>
            </a:solidFill>
          </a:ln>
        </p:spPr>
      </p:pic>
      <p:grpSp>
        <p:nvGrpSpPr>
          <p:cNvPr id="7" name="Group 6">
            <a:extLst>
              <a:ext uri="{FF2B5EF4-FFF2-40B4-BE49-F238E27FC236}">
                <a16:creationId xmlns:a16="http://schemas.microsoft.com/office/drawing/2014/main" id="{65409AAD-9405-4A5D-83A0-FB1E82AF4CC0}"/>
              </a:ext>
            </a:extLst>
          </p:cNvPr>
          <p:cNvGrpSpPr/>
          <p:nvPr/>
        </p:nvGrpSpPr>
        <p:grpSpPr>
          <a:xfrm>
            <a:off x="1072528" y="4776142"/>
            <a:ext cx="8831459" cy="3052334"/>
            <a:chOff x="1291770" y="4221490"/>
            <a:chExt cx="8831459" cy="3052334"/>
          </a:xfrm>
        </p:grpSpPr>
        <p:grpSp>
          <p:nvGrpSpPr>
            <p:cNvPr id="2" name="Group 1">
              <a:extLst>
                <a:ext uri="{FF2B5EF4-FFF2-40B4-BE49-F238E27FC236}">
                  <a16:creationId xmlns:a16="http://schemas.microsoft.com/office/drawing/2014/main" id="{2758DA2B-E06F-43D2-A06A-9649F9334258}"/>
                </a:ext>
              </a:extLst>
            </p:cNvPr>
            <p:cNvGrpSpPr/>
            <p:nvPr/>
          </p:nvGrpSpPr>
          <p:grpSpPr>
            <a:xfrm>
              <a:off x="1397874" y="4370832"/>
              <a:ext cx="8531251" cy="2733040"/>
              <a:chOff x="1716534" y="4370832"/>
              <a:chExt cx="8531251" cy="2733040"/>
            </a:xfrm>
          </p:grpSpPr>
          <p:pic>
            <p:nvPicPr>
              <p:cNvPr id="4" name="Picture 3">
                <a:extLst>
                  <a:ext uri="{FF2B5EF4-FFF2-40B4-BE49-F238E27FC236}">
                    <a16:creationId xmlns:a16="http://schemas.microsoft.com/office/drawing/2014/main" id="{34A8E427-BDC5-456C-83A4-D68858FB2222}"/>
                  </a:ext>
                </a:extLst>
              </p:cNvPr>
              <p:cNvPicPr>
                <a:picLocks noChangeAspect="1"/>
              </p:cNvPicPr>
              <p:nvPr/>
            </p:nvPicPr>
            <p:blipFill rotWithShape="1">
              <a:blip r:embed="rId4"/>
              <a:srcRect t="7036" r="1209" b="16899"/>
              <a:stretch/>
            </p:blipFill>
            <p:spPr>
              <a:xfrm>
                <a:off x="1818884" y="4370832"/>
                <a:ext cx="8428901" cy="2733040"/>
              </a:xfrm>
              <a:prstGeom prst="rect">
                <a:avLst/>
              </a:prstGeom>
            </p:spPr>
          </p:pic>
          <p:sp>
            <p:nvSpPr>
              <p:cNvPr id="6" name="Oval 5">
                <a:extLst>
                  <a:ext uri="{FF2B5EF4-FFF2-40B4-BE49-F238E27FC236}">
                    <a16:creationId xmlns:a16="http://schemas.microsoft.com/office/drawing/2014/main" id="{31233421-72C4-454D-9D83-5F6523E20777}"/>
                  </a:ext>
                </a:extLst>
              </p:cNvPr>
              <p:cNvSpPr/>
              <p:nvPr/>
            </p:nvSpPr>
            <p:spPr>
              <a:xfrm>
                <a:off x="1716534" y="5201556"/>
                <a:ext cx="4043354" cy="8366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929FD794-AB9D-434D-80CA-F25D2957EE77}"/>
                </a:ext>
              </a:extLst>
            </p:cNvPr>
            <p:cNvSpPr/>
            <p:nvPr/>
          </p:nvSpPr>
          <p:spPr>
            <a:xfrm>
              <a:off x="1291770" y="4221490"/>
              <a:ext cx="8831459" cy="30523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182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電子健康紀錄：使用平台</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24160"/>
            <a:ext cx="15637397" cy="3281695"/>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en-US" sz="3800" dirty="0" err="1">
                <a:solidFill>
                  <a:schemeClr val="tx1"/>
                </a:solidFill>
                <a:latin typeface="DFKai-SB" panose="03000509000000000000" pitchFamily="49" charset="-120"/>
                <a:ea typeface="DFKai-SB" panose="03000509000000000000" pitchFamily="49" charset="-120"/>
                <a:cs typeface="Lora"/>
                <a:sym typeface="Lora"/>
              </a:rPr>
              <a:t>您可以為您的時間線及健康紀錄添加注釋</a:t>
            </a:r>
            <a:r>
              <a:rPr lang="zh-TW" altLang="en-US" sz="3800" dirty="0">
                <a:solidFill>
                  <a:schemeClr val="tx1"/>
                </a:solidFill>
                <a:latin typeface="DFKai-SB" panose="03000509000000000000" pitchFamily="49" charset="-120"/>
                <a:ea typeface="DFKai-SB" panose="03000509000000000000" pitchFamily="49" charset="-120"/>
                <a:cs typeface="Lora"/>
                <a:sym typeface="Lora"/>
              </a:rPr>
              <a:t>。這能幫助您追蹤需要用作管理健康的信息。</a:t>
            </a:r>
            <a:endParaRPr lang="en-CA" altLang="zh-TW" sz="38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en-US" sz="3800" dirty="0" err="1">
                <a:solidFill>
                  <a:schemeClr val="tx1"/>
                </a:solidFill>
                <a:latin typeface="DFKai-SB" panose="03000509000000000000" pitchFamily="49" charset="-120"/>
                <a:ea typeface="DFKai-SB" panose="03000509000000000000" pitchFamily="49" charset="-120"/>
                <a:cs typeface="Lora"/>
                <a:sym typeface="Lora"/>
              </a:rPr>
              <a:t>只有您能看見您添加的注釋</a:t>
            </a:r>
            <a:r>
              <a:rPr lang="zh-TW" altLang="en-US" sz="3800" dirty="0">
                <a:solidFill>
                  <a:schemeClr val="tx1"/>
                </a:solidFill>
                <a:latin typeface="DFKai-SB" panose="03000509000000000000" pitchFamily="49" charset="-120"/>
                <a:ea typeface="DFKai-SB" panose="03000509000000000000" pitchFamily="49" charset="-120"/>
                <a:cs typeface="Lora"/>
                <a:sym typeface="Lora"/>
              </a:rPr>
              <a:t>（您的醫療保健提供者並不會看到你的注釋）</a:t>
            </a:r>
            <a:endParaRPr lang="en-US" sz="38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2" name="Picture 1">
            <a:extLst>
              <a:ext uri="{FF2B5EF4-FFF2-40B4-BE49-F238E27FC236}">
                <a16:creationId xmlns:a16="http://schemas.microsoft.com/office/drawing/2014/main" id="{281DFCF2-6BE2-4B2C-91C3-89354EAE8786}"/>
              </a:ext>
            </a:extLst>
          </p:cNvPr>
          <p:cNvPicPr>
            <a:picLocks noChangeAspect="1"/>
          </p:cNvPicPr>
          <p:nvPr/>
        </p:nvPicPr>
        <p:blipFill rotWithShape="1">
          <a:blip r:embed="rId3"/>
          <a:srcRect l="525" t="1809" r="1062" b="1662"/>
          <a:stretch/>
        </p:blipFill>
        <p:spPr>
          <a:xfrm>
            <a:off x="8481060" y="5951221"/>
            <a:ext cx="9060180" cy="3398520"/>
          </a:xfrm>
          <a:prstGeom prst="rect">
            <a:avLst/>
          </a:prstGeom>
          <a:ln w="38100">
            <a:solidFill>
              <a:schemeClr val="tx1"/>
            </a:solidFill>
          </a:ln>
        </p:spPr>
      </p:pic>
      <p:sp>
        <p:nvSpPr>
          <p:cNvPr id="15" name="Rectangle 14">
            <a:extLst>
              <a:ext uri="{FF2B5EF4-FFF2-40B4-BE49-F238E27FC236}">
                <a16:creationId xmlns:a16="http://schemas.microsoft.com/office/drawing/2014/main" id="{0A114408-32C0-4068-A068-87E0E9487A75}"/>
              </a:ext>
            </a:extLst>
          </p:cNvPr>
          <p:cNvSpPr/>
          <p:nvPr/>
        </p:nvSpPr>
        <p:spPr>
          <a:xfrm>
            <a:off x="807244" y="6186488"/>
            <a:ext cx="7237112" cy="275491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73EA5558-F185-4751-A082-F78E2D7AAC61}"/>
              </a:ext>
            </a:extLst>
          </p:cNvPr>
          <p:cNvPicPr>
            <a:picLocks noChangeAspect="1"/>
          </p:cNvPicPr>
          <p:nvPr/>
        </p:nvPicPr>
        <p:blipFill rotWithShape="1">
          <a:blip r:embed="rId4"/>
          <a:srcRect r="62715" b="3016"/>
          <a:stretch/>
        </p:blipFill>
        <p:spPr>
          <a:xfrm>
            <a:off x="997016" y="6354394"/>
            <a:ext cx="6435090" cy="2466463"/>
          </a:xfrm>
          <a:prstGeom prst="rect">
            <a:avLst/>
          </a:prstGeom>
        </p:spPr>
      </p:pic>
      <p:pic>
        <p:nvPicPr>
          <p:cNvPr id="10" name="Picture 9">
            <a:extLst>
              <a:ext uri="{FF2B5EF4-FFF2-40B4-BE49-F238E27FC236}">
                <a16:creationId xmlns:a16="http://schemas.microsoft.com/office/drawing/2014/main" id="{5564D542-180E-4577-BE90-F884B214719C}"/>
              </a:ext>
            </a:extLst>
          </p:cNvPr>
          <p:cNvPicPr>
            <a:picLocks noChangeAspect="1"/>
          </p:cNvPicPr>
          <p:nvPr/>
        </p:nvPicPr>
        <p:blipFill rotWithShape="1">
          <a:blip r:embed="rId4"/>
          <a:srcRect l="86980" t="20647" r="-489" b="37250"/>
          <a:stretch/>
        </p:blipFill>
        <p:spPr>
          <a:xfrm>
            <a:off x="5463095" y="7750106"/>
            <a:ext cx="2331465" cy="1070752"/>
          </a:xfrm>
          <a:prstGeom prst="rect">
            <a:avLst/>
          </a:prstGeom>
        </p:spPr>
      </p:pic>
      <p:sp>
        <p:nvSpPr>
          <p:cNvPr id="14" name="Oval 13">
            <a:extLst>
              <a:ext uri="{FF2B5EF4-FFF2-40B4-BE49-F238E27FC236}">
                <a16:creationId xmlns:a16="http://schemas.microsoft.com/office/drawing/2014/main" id="{52F8CC2E-A7A9-4A0A-B6EA-56E4D6A55A9F}"/>
              </a:ext>
            </a:extLst>
          </p:cNvPr>
          <p:cNvSpPr/>
          <p:nvPr/>
        </p:nvSpPr>
        <p:spPr>
          <a:xfrm>
            <a:off x="5681322" y="7918651"/>
            <a:ext cx="1993203" cy="7710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3" name="Oval 22">
            <a:extLst>
              <a:ext uri="{FF2B5EF4-FFF2-40B4-BE49-F238E27FC236}">
                <a16:creationId xmlns:a16="http://schemas.microsoft.com/office/drawing/2014/main" id="{5461A2C3-D165-41D2-982D-48258B756282}"/>
              </a:ext>
            </a:extLst>
          </p:cNvPr>
          <p:cNvSpPr/>
          <p:nvPr/>
        </p:nvSpPr>
        <p:spPr>
          <a:xfrm>
            <a:off x="882194" y="7224121"/>
            <a:ext cx="3513364" cy="7270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531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電子健康紀錄：使用平台</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314656"/>
            <a:ext cx="15922502" cy="2828844"/>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您可以下載健康紀錄的副本到您的裝置</a:t>
            </a:r>
            <a:r>
              <a:rPr lang="zh-TW" altLang="en-US" sz="4000" dirty="0">
                <a:solidFill>
                  <a:schemeClr val="tx1"/>
                </a:solidFill>
                <a:latin typeface="DFKai-SB" panose="03000509000000000000" pitchFamily="49" charset="-120"/>
                <a:ea typeface="DFKai-SB" panose="03000509000000000000" pitchFamily="49" charset="-120"/>
                <a:cs typeface="Lora"/>
                <a:sym typeface="Lora"/>
              </a:rPr>
              <a:t>作打印用途。這令您可以於</a:t>
            </a:r>
            <a:r>
              <a:rPr lang="en-US" altLang="zh-TW" sz="4000" dirty="0">
                <a:solidFill>
                  <a:schemeClr val="tx1"/>
                </a:solidFill>
                <a:latin typeface="+mj-lt"/>
                <a:ea typeface="DFKai-SB" panose="03000509000000000000" pitchFamily="49" charset="-120"/>
                <a:cs typeface="Lora"/>
                <a:sym typeface="Lora"/>
              </a:rPr>
              <a:t>Health</a:t>
            </a:r>
            <a:r>
              <a:rPr lang="zh-TW" altLang="en-US" sz="4000" dirty="0">
                <a:solidFill>
                  <a:schemeClr val="tx1"/>
                </a:solidFill>
                <a:latin typeface="+mj-lt"/>
                <a:ea typeface="DFKai-SB" panose="03000509000000000000" pitchFamily="49" charset="-120"/>
                <a:cs typeface="Lora"/>
                <a:sym typeface="Lora"/>
              </a:rPr>
              <a:t> </a:t>
            </a:r>
            <a:r>
              <a:rPr lang="en-US" altLang="zh-TW" sz="4000" dirty="0">
                <a:solidFill>
                  <a:schemeClr val="tx1"/>
                </a:solidFill>
                <a:latin typeface="+mj-lt"/>
                <a:ea typeface="DFKai-SB" panose="03000509000000000000" pitchFamily="49" charset="-120"/>
                <a:cs typeface="Lora"/>
                <a:sym typeface="Lora"/>
              </a:rPr>
              <a:t>Gateway</a:t>
            </a:r>
            <a:r>
              <a:rPr lang="zh-TW" altLang="en-US" sz="4000" dirty="0">
                <a:solidFill>
                  <a:schemeClr val="tx1"/>
                </a:solidFill>
                <a:latin typeface="+mj-lt"/>
                <a:ea typeface="DFKai-SB" panose="03000509000000000000" pitchFamily="49" charset="-120"/>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電子健康紀錄外的地方儲存您的健康資訊。</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grpSp>
        <p:nvGrpSpPr>
          <p:cNvPr id="5" name="Group 4">
            <a:extLst>
              <a:ext uri="{FF2B5EF4-FFF2-40B4-BE49-F238E27FC236}">
                <a16:creationId xmlns:a16="http://schemas.microsoft.com/office/drawing/2014/main" id="{407D11DE-E323-4133-A6E2-BB3FEFBEF040}"/>
              </a:ext>
            </a:extLst>
          </p:cNvPr>
          <p:cNvGrpSpPr/>
          <p:nvPr/>
        </p:nvGrpSpPr>
        <p:grpSpPr>
          <a:xfrm>
            <a:off x="918656" y="5448282"/>
            <a:ext cx="16186595" cy="3619692"/>
            <a:chOff x="918656" y="5448282"/>
            <a:chExt cx="16186595" cy="3619692"/>
          </a:xfrm>
        </p:grpSpPr>
        <p:grpSp>
          <p:nvGrpSpPr>
            <p:cNvPr id="4" name="Group 3">
              <a:extLst>
                <a:ext uri="{FF2B5EF4-FFF2-40B4-BE49-F238E27FC236}">
                  <a16:creationId xmlns:a16="http://schemas.microsoft.com/office/drawing/2014/main" id="{0828718B-D9D5-49AC-8E70-D4F922239FD1}"/>
                </a:ext>
              </a:extLst>
            </p:cNvPr>
            <p:cNvGrpSpPr/>
            <p:nvPr/>
          </p:nvGrpSpPr>
          <p:grpSpPr>
            <a:xfrm>
              <a:off x="918656" y="5448282"/>
              <a:ext cx="16186595" cy="3531126"/>
              <a:chOff x="918656" y="5448282"/>
              <a:chExt cx="16186595" cy="3531126"/>
            </a:xfrm>
          </p:grpSpPr>
          <p:pic>
            <p:nvPicPr>
              <p:cNvPr id="2" name="Picture 1">
                <a:extLst>
                  <a:ext uri="{FF2B5EF4-FFF2-40B4-BE49-F238E27FC236}">
                    <a16:creationId xmlns:a16="http://schemas.microsoft.com/office/drawing/2014/main" id="{FE88F0E7-BCCB-45BD-BD4D-1D37308CE52A}"/>
                  </a:ext>
                </a:extLst>
              </p:cNvPr>
              <p:cNvPicPr>
                <a:picLocks noChangeAspect="1"/>
              </p:cNvPicPr>
              <p:nvPr/>
            </p:nvPicPr>
            <p:blipFill rotWithShape="1">
              <a:blip r:embed="rId3"/>
              <a:srcRect l="-1" t="12849" r="-622" b="4462"/>
              <a:stretch/>
            </p:blipFill>
            <p:spPr>
              <a:xfrm>
                <a:off x="918656" y="5448282"/>
                <a:ext cx="16186595" cy="3531126"/>
              </a:xfrm>
              <a:prstGeom prst="rect">
                <a:avLst/>
              </a:prstGeom>
              <a:ln w="38100">
                <a:solidFill>
                  <a:schemeClr val="tx1"/>
                </a:solidFill>
              </a:ln>
            </p:spPr>
          </p:pic>
          <p:sp>
            <p:nvSpPr>
              <p:cNvPr id="10" name="Oval 9">
                <a:extLst>
                  <a:ext uri="{FF2B5EF4-FFF2-40B4-BE49-F238E27FC236}">
                    <a16:creationId xmlns:a16="http://schemas.microsoft.com/office/drawing/2014/main" id="{CF218413-D150-41A0-842E-DCF393E8F572}"/>
                  </a:ext>
                </a:extLst>
              </p:cNvPr>
              <p:cNvSpPr/>
              <p:nvPr/>
            </p:nvSpPr>
            <p:spPr>
              <a:xfrm>
                <a:off x="15169744" y="6965499"/>
                <a:ext cx="1788220" cy="806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sp>
          <p:nvSpPr>
            <p:cNvPr id="11" name="Oval 10">
              <a:extLst>
                <a:ext uri="{FF2B5EF4-FFF2-40B4-BE49-F238E27FC236}">
                  <a16:creationId xmlns:a16="http://schemas.microsoft.com/office/drawing/2014/main" id="{DB17D9CC-0687-4A4E-955C-97FD18F01D0E}"/>
                </a:ext>
              </a:extLst>
            </p:cNvPr>
            <p:cNvSpPr/>
            <p:nvPr/>
          </p:nvSpPr>
          <p:spPr>
            <a:xfrm>
              <a:off x="918656" y="8276600"/>
              <a:ext cx="3113017" cy="7913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spTree>
    <p:extLst>
      <p:ext uri="{BB962C8B-B14F-4D97-AF65-F5344CB8AC3E}">
        <p14:creationId xmlns:p14="http://schemas.microsoft.com/office/powerpoint/2010/main" val="282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lvl="0">
              <a:lnSpc>
                <a:spcPct val="140011"/>
              </a:lnSpc>
            </a:pPr>
            <a:r>
              <a:rPr lang="zh-TW" altLang="en-US" sz="7000" dirty="0">
                <a:solidFill>
                  <a:schemeClr val="bg1"/>
                </a:solidFill>
                <a:latin typeface="DFKai-SB" panose="03000509000000000000" pitchFamily="49" charset="-120"/>
                <a:ea typeface="DFKai-SB" panose="03000509000000000000" pitchFamily="49" charset="-120"/>
                <a:cs typeface="Lora"/>
                <a:sym typeface="Lora"/>
              </a:rPr>
              <a:t>什麼是個人健康</a:t>
            </a:r>
            <a:r>
              <a:rPr lang="zh-CN" altLang="en-US" sz="7000" dirty="0">
                <a:solidFill>
                  <a:schemeClr val="bg1"/>
                </a:solidFill>
                <a:latin typeface="DFKai-SB" panose="03000509000000000000" pitchFamily="49" charset="-120"/>
                <a:ea typeface="DFKai-SB" panose="03000509000000000000" pitchFamily="49" charset="-120"/>
                <a:cs typeface="Lora"/>
                <a:sym typeface="Lora"/>
              </a:rPr>
              <a:t>資訊？</a:t>
            </a:r>
            <a:endParaRPr lang="zh-TW" altLang="en-US" sz="7000" dirty="0">
              <a:solidFill>
                <a:schemeClr val="bg1"/>
              </a:solidFill>
              <a:latin typeface="DFKai-SB" panose="03000509000000000000" pitchFamily="49" charset="-120"/>
              <a:ea typeface="DFKai-SB" panose="03000509000000000000" pitchFamily="49" charset="-120"/>
              <a:cs typeface="Lora"/>
              <a:sym typeface="Lora"/>
            </a:endParaRPr>
          </a:p>
        </p:txBody>
      </p:sp>
      <p:pic>
        <p:nvPicPr>
          <p:cNvPr id="2" name="Picture 1">
            <a:extLst>
              <a:ext uri="{FF2B5EF4-FFF2-40B4-BE49-F238E27FC236}">
                <a16:creationId xmlns:a16="http://schemas.microsoft.com/office/drawing/2014/main" id="{E2ED0EDB-20D6-4CFA-9757-CDE249B1AC3A}"/>
              </a:ext>
            </a:extLst>
          </p:cNvPr>
          <p:cNvPicPr>
            <a:picLocks noChangeAspect="1"/>
          </p:cNvPicPr>
          <p:nvPr/>
        </p:nvPicPr>
        <p:blipFill>
          <a:blip r:embed="rId3"/>
          <a:stretch>
            <a:fillRect/>
          </a:stretch>
        </p:blipFill>
        <p:spPr>
          <a:xfrm>
            <a:off x="7162038" y="2808548"/>
            <a:ext cx="7614666" cy="6706381"/>
          </a:xfrm>
          <a:prstGeom prst="rect">
            <a:avLst/>
          </a:prstGeom>
        </p:spPr>
      </p:pic>
    </p:spTree>
    <p:extLst>
      <p:ext uri="{BB962C8B-B14F-4D97-AF65-F5344CB8AC3E}">
        <p14:creationId xmlns:p14="http://schemas.microsoft.com/office/powerpoint/2010/main" val="370618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err="1">
                <a:solidFill>
                  <a:srgbClr val="034092"/>
                </a:solidFill>
                <a:latin typeface="DFKai-SB" panose="03000509000000000000" pitchFamily="49" charset="-120"/>
                <a:ea typeface="DFKai-SB" panose="03000509000000000000" pitchFamily="49" charset="-120"/>
                <a:cs typeface="Lora"/>
                <a:sym typeface="Lora"/>
              </a:rPr>
              <a:t>備註</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299812" y="2613136"/>
            <a:ext cx="15688375" cy="5657687"/>
          </a:xfrm>
          <a:prstGeom prst="rect">
            <a:avLst/>
          </a:prstGeom>
          <a:noFill/>
          <a:ln>
            <a:noFill/>
          </a:ln>
        </p:spPr>
        <p:txBody>
          <a:bodyPr spcFirstLastPara="1" wrap="square" lIns="0" tIns="0" rIns="0" bIns="0" anchor="t" anchorCtr="0">
            <a:noAutofit/>
          </a:bodyPr>
          <a:lstStyle/>
          <a:p>
            <a:pPr marL="628714" lvl="0" indent="-571500">
              <a:lnSpc>
                <a:spcPct val="130000"/>
              </a:lnSpc>
              <a:spcAft>
                <a:spcPts val="1800"/>
              </a:spcAft>
              <a:buClr>
                <a:schemeClr val="dk2"/>
              </a:buClr>
              <a:buSzPct val="110000"/>
              <a:buFont typeface="Arial" panose="020B0604020202020204" pitchFamily="34" charset="0"/>
              <a:buChar char="•"/>
            </a:pPr>
            <a:r>
              <a:rPr lang="en-US" altLang="zh-TW" sz="4400" dirty="0">
                <a:solidFill>
                  <a:schemeClr val="tx1"/>
                </a:solidFill>
                <a:latin typeface="+mj-lt"/>
                <a:ea typeface="DFKai-SB" panose="03000509000000000000" pitchFamily="49" charset="-120"/>
                <a:cs typeface="Lora"/>
                <a:sym typeface="Lora"/>
              </a:rPr>
              <a:t>Health</a:t>
            </a:r>
            <a:r>
              <a:rPr lang="zh-TW" altLang="en-US" sz="4400" dirty="0">
                <a:solidFill>
                  <a:schemeClr val="tx1"/>
                </a:solidFill>
                <a:latin typeface="+mj-lt"/>
                <a:ea typeface="DFKai-SB" panose="03000509000000000000" pitchFamily="49" charset="-120"/>
                <a:cs typeface="Lora"/>
                <a:sym typeface="Lora"/>
              </a:rPr>
              <a:t> </a:t>
            </a:r>
            <a:r>
              <a:rPr lang="en-US" altLang="zh-TW" sz="4400" dirty="0">
                <a:solidFill>
                  <a:schemeClr val="tx1"/>
                </a:solidFill>
                <a:latin typeface="+mj-lt"/>
                <a:ea typeface="DFKai-SB" panose="03000509000000000000" pitchFamily="49" charset="-120"/>
                <a:cs typeface="Lora"/>
                <a:sym typeface="Lora"/>
              </a:rPr>
              <a:t>Gateway</a:t>
            </a:r>
            <a:r>
              <a:rPr lang="zh-TW" altLang="en-US" sz="4400" dirty="0">
                <a:solidFill>
                  <a:schemeClr val="tx1"/>
                </a:solidFill>
                <a:latin typeface="+mj-lt"/>
                <a:ea typeface="DFKai-SB" panose="03000509000000000000" pitchFamily="49" charset="-120"/>
                <a:cs typeface="Lora"/>
                <a:sym typeface="Lora"/>
              </a:rPr>
              <a:t> </a:t>
            </a:r>
            <a:r>
              <a:rPr lang="zh-TW" altLang="en-US" sz="4400" dirty="0">
                <a:solidFill>
                  <a:schemeClr val="tx1"/>
                </a:solidFill>
                <a:latin typeface="DFKai-SB" panose="03000509000000000000" pitchFamily="49" charset="-120"/>
                <a:ea typeface="DFKai-SB" panose="03000509000000000000" pitchFamily="49" charset="-120"/>
                <a:cs typeface="Lora"/>
                <a:sym typeface="Lora"/>
              </a:rPr>
              <a:t>電子健康紀錄是一個健康管理平台，這代表您不能刪除，編輯或新增任何醫療紀錄。</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spcAft>
                <a:spcPts val="1800"/>
              </a:spcAft>
              <a:buClr>
                <a:schemeClr val="dk2"/>
              </a:buClr>
              <a:buSzPct val="110000"/>
              <a:buFont typeface="Arial" panose="020B0604020202020204" pitchFamily="34" charset="0"/>
              <a:buChar char="•"/>
            </a:pPr>
            <a:r>
              <a:rPr lang="en-US" altLang="zh-TW" sz="4400" dirty="0">
                <a:solidFill>
                  <a:schemeClr val="tx1"/>
                </a:solidFill>
                <a:latin typeface="+mj-lt"/>
                <a:ea typeface="DFKai-SB" panose="03000509000000000000" pitchFamily="49" charset="-120"/>
                <a:cs typeface="Lora"/>
                <a:sym typeface="Lora"/>
              </a:rPr>
              <a:t>Health</a:t>
            </a:r>
            <a:r>
              <a:rPr lang="zh-TW" altLang="en-US" sz="4400" dirty="0">
                <a:solidFill>
                  <a:schemeClr val="tx1"/>
                </a:solidFill>
                <a:latin typeface="+mj-lt"/>
                <a:ea typeface="DFKai-SB" panose="03000509000000000000" pitchFamily="49" charset="-120"/>
                <a:cs typeface="Lora"/>
                <a:sym typeface="Lora"/>
              </a:rPr>
              <a:t> </a:t>
            </a:r>
            <a:r>
              <a:rPr lang="en-US" altLang="zh-TW" sz="4400" dirty="0">
                <a:solidFill>
                  <a:schemeClr val="tx1"/>
                </a:solidFill>
                <a:latin typeface="+mj-lt"/>
                <a:ea typeface="DFKai-SB" panose="03000509000000000000" pitchFamily="49" charset="-120"/>
                <a:cs typeface="Lora"/>
                <a:sym typeface="Lora"/>
              </a:rPr>
              <a:t>Gateway</a:t>
            </a:r>
            <a:r>
              <a:rPr lang="zh-TW" altLang="en-US" sz="4400" dirty="0">
                <a:solidFill>
                  <a:schemeClr val="tx1"/>
                </a:solidFill>
                <a:latin typeface="+mj-lt"/>
                <a:ea typeface="DFKai-SB" panose="03000509000000000000" pitchFamily="49" charset="-120"/>
                <a:cs typeface="Lora"/>
                <a:sym typeface="Lora"/>
              </a:rPr>
              <a:t> </a:t>
            </a:r>
            <a:r>
              <a:rPr lang="zh-TW" altLang="en-US" sz="4400" dirty="0">
                <a:solidFill>
                  <a:schemeClr val="tx1"/>
                </a:solidFill>
                <a:latin typeface="DFKai-SB" panose="03000509000000000000" pitchFamily="49" charset="-120"/>
                <a:ea typeface="DFKai-SB" panose="03000509000000000000" pitchFamily="49" charset="-120"/>
                <a:cs typeface="Lora"/>
                <a:sym typeface="Lora"/>
              </a:rPr>
              <a:t>電子健康紀錄依然在拓展中。這代表您未必能在此刻尋找到所有您的網上健康紀錄。</a:t>
            </a:r>
            <a:endParaRPr lang="en-US" sz="4400" dirty="0">
              <a:ea typeface="Lora"/>
              <a:cs typeface="Lora"/>
              <a:sym typeface="Lora"/>
            </a:endParaRPr>
          </a:p>
        </p:txBody>
      </p:sp>
    </p:spTree>
    <p:extLst>
      <p:ext uri="{BB962C8B-B14F-4D97-AF65-F5344CB8AC3E}">
        <p14:creationId xmlns:p14="http://schemas.microsoft.com/office/powerpoint/2010/main" val="3661716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8" name="Google Shape;271;p24">
            <a:extLst>
              <a:ext uri="{FF2B5EF4-FFF2-40B4-BE49-F238E27FC236}">
                <a16:creationId xmlns:a16="http://schemas.microsoft.com/office/drawing/2014/main" id="{0AA7852E-D848-4918-812D-1668C79B2D9A}"/>
              </a:ext>
            </a:extLst>
          </p:cNvPr>
          <p:cNvSpPr txBox="1"/>
          <p:nvPr/>
        </p:nvSpPr>
        <p:spPr>
          <a:xfrm>
            <a:off x="1469613" y="999338"/>
            <a:ext cx="13664697" cy="1537385"/>
          </a:xfrm>
          <a:prstGeom prst="rect">
            <a:avLst/>
          </a:prstGeom>
          <a:noFill/>
          <a:ln>
            <a:noFill/>
          </a:ln>
        </p:spPr>
        <p:txBody>
          <a:bodyPr spcFirstLastPara="1" wrap="square" lIns="0" tIns="0" rIns="0" bIns="0" anchor="t" anchorCtr="0">
            <a:noAutofit/>
          </a:bodyPr>
          <a:lstStyle/>
          <a:p>
            <a:pPr lvl="0">
              <a:lnSpc>
                <a:spcPct val="140011"/>
              </a:lnSpc>
            </a:pPr>
            <a:r>
              <a:rPr lang="zh-CN" altLang="en-US" sz="7200" b="1" dirty="0">
                <a:solidFill>
                  <a:srgbClr val="FFFFFF"/>
                </a:solidFill>
                <a:latin typeface="DFKai-SB" panose="03000509000000000000" pitchFamily="49" charset="-120"/>
                <a:ea typeface="DFKai-SB" panose="03000509000000000000" pitchFamily="49" charset="-120"/>
                <a:sym typeface="Lora"/>
              </a:rPr>
              <a:t>總結</a:t>
            </a:r>
          </a:p>
        </p:txBody>
      </p:sp>
      <p:pic>
        <p:nvPicPr>
          <p:cNvPr id="2" name="Picture 1">
            <a:extLst>
              <a:ext uri="{FF2B5EF4-FFF2-40B4-BE49-F238E27FC236}">
                <a16:creationId xmlns:a16="http://schemas.microsoft.com/office/drawing/2014/main" id="{A193AF2C-EBCC-4EFE-B9F2-164C3A9A7FBC}"/>
              </a:ext>
            </a:extLst>
          </p:cNvPr>
          <p:cNvPicPr>
            <a:picLocks noChangeAspect="1"/>
          </p:cNvPicPr>
          <p:nvPr/>
        </p:nvPicPr>
        <p:blipFill>
          <a:blip r:embed="rId3"/>
          <a:stretch>
            <a:fillRect/>
          </a:stretch>
        </p:blipFill>
        <p:spPr>
          <a:xfrm>
            <a:off x="6101334" y="3889248"/>
            <a:ext cx="5829300" cy="3276600"/>
          </a:xfrm>
          <a:prstGeom prst="rect">
            <a:avLst/>
          </a:prstGeom>
        </p:spPr>
      </p:pic>
    </p:spTree>
    <p:extLst>
      <p:ext uri="{BB962C8B-B14F-4D97-AF65-F5344CB8AC3E}">
        <p14:creationId xmlns:p14="http://schemas.microsoft.com/office/powerpoint/2010/main" val="1840153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總結</a:t>
            </a:r>
            <a:endParaRPr sz="7200" dirty="0">
              <a:latin typeface="+mj-lt"/>
            </a:endParaRPr>
          </a:p>
        </p:txBody>
      </p:sp>
      <p:sp>
        <p:nvSpPr>
          <p:cNvPr id="6" name="TextBox 5">
            <a:extLst>
              <a:ext uri="{FF2B5EF4-FFF2-40B4-BE49-F238E27FC236}">
                <a16:creationId xmlns:a16="http://schemas.microsoft.com/office/drawing/2014/main" id="{D966DA01-49B6-42AD-BD20-CB0AB704C156}"/>
              </a:ext>
            </a:extLst>
          </p:cNvPr>
          <p:cNvSpPr txBox="1"/>
          <p:nvPr/>
        </p:nvSpPr>
        <p:spPr>
          <a:xfrm>
            <a:off x="982674" y="7805838"/>
            <a:ext cx="4663440" cy="1200329"/>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如何保護您的網上個人健康資訊</a:t>
            </a:r>
          </a:p>
        </p:txBody>
      </p:sp>
      <p:sp>
        <p:nvSpPr>
          <p:cNvPr id="8" name="TextBox 7">
            <a:extLst>
              <a:ext uri="{FF2B5EF4-FFF2-40B4-BE49-F238E27FC236}">
                <a16:creationId xmlns:a16="http://schemas.microsoft.com/office/drawing/2014/main" id="{14C2FFFD-2441-4E9E-A8EC-F751F98B611D}"/>
              </a:ext>
            </a:extLst>
          </p:cNvPr>
          <p:cNvSpPr txBox="1"/>
          <p:nvPr/>
        </p:nvSpPr>
        <p:spPr>
          <a:xfrm>
            <a:off x="9637307" y="7528839"/>
            <a:ext cx="4443984" cy="1754326"/>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什麼是</a:t>
            </a:r>
            <a:r>
              <a:rPr lang="en-US" altLang="zh-TW" sz="3600" dirty="0">
                <a:latin typeface="Arial" panose="020B0604020202020204" pitchFamily="34" charset="0"/>
                <a:ea typeface="DFKai-SB" panose="03000509000000000000" pitchFamily="49" charset="-120"/>
                <a:cs typeface="Arial" panose="020B0604020202020204" pitchFamily="34" charset="0"/>
              </a:rPr>
              <a:t>Health Gateway </a:t>
            </a:r>
            <a:r>
              <a:rPr lang="zh-TW" altLang="en-US" sz="3600" dirty="0">
                <a:latin typeface="DFKai-SB" panose="03000509000000000000" pitchFamily="49" charset="-120"/>
                <a:ea typeface="DFKai-SB" panose="03000509000000000000" pitchFamily="49" charset="-120"/>
              </a:rPr>
              <a:t>電子健康紀錄及其部分功能</a:t>
            </a:r>
            <a:endParaRPr lang="en-US" sz="3600" dirty="0"/>
          </a:p>
        </p:txBody>
      </p:sp>
      <p:sp>
        <p:nvSpPr>
          <p:cNvPr id="4" name="TextBox 3">
            <a:extLst>
              <a:ext uri="{FF2B5EF4-FFF2-40B4-BE49-F238E27FC236}">
                <a16:creationId xmlns:a16="http://schemas.microsoft.com/office/drawing/2014/main" id="{661DA1E2-AC46-4B9F-840B-14526AF59A8A}"/>
              </a:ext>
            </a:extLst>
          </p:cNvPr>
          <p:cNvSpPr txBox="1"/>
          <p:nvPr/>
        </p:nvSpPr>
        <p:spPr>
          <a:xfrm>
            <a:off x="694944" y="2306002"/>
            <a:ext cx="5340096" cy="1200329"/>
          </a:xfrm>
          <a:prstGeom prst="rect">
            <a:avLst/>
          </a:prstGeom>
          <a:noFill/>
        </p:spPr>
        <p:txBody>
          <a:bodyPr wrap="square" rtlCol="0">
            <a:spAutoFit/>
          </a:bodyPr>
          <a:lstStyle/>
          <a:p>
            <a:pPr algn="ctr"/>
            <a:r>
              <a:rPr lang="zh-TW" altLang="en-US" sz="3600" dirty="0">
                <a:solidFill>
                  <a:schemeClr val="tx1"/>
                </a:solidFill>
                <a:latin typeface="DFKai-SB" panose="03000509000000000000" pitchFamily="49" charset="-120"/>
                <a:ea typeface="DFKai-SB" panose="03000509000000000000" pitchFamily="49" charset="-120"/>
              </a:rPr>
              <a:t>個人健康資訊是用於</a:t>
            </a:r>
            <a:br>
              <a:rPr lang="en-US" altLang="zh-TW" sz="3600" dirty="0">
                <a:solidFill>
                  <a:schemeClr val="tx1"/>
                </a:solidFill>
                <a:latin typeface="DFKai-SB" panose="03000509000000000000" pitchFamily="49" charset="-120"/>
                <a:ea typeface="DFKai-SB" panose="03000509000000000000" pitchFamily="49" charset="-120"/>
              </a:rPr>
            </a:br>
            <a:r>
              <a:rPr lang="zh-TW" altLang="en-US" sz="3600" dirty="0">
                <a:solidFill>
                  <a:schemeClr val="tx1"/>
                </a:solidFill>
                <a:latin typeface="DFKai-SB" panose="03000509000000000000" pitchFamily="49" charset="-120"/>
                <a:ea typeface="DFKai-SB" panose="03000509000000000000" pitchFamily="49" charset="-120"/>
              </a:rPr>
              <a:t>管理健康的敏感資訊</a:t>
            </a:r>
          </a:p>
        </p:txBody>
      </p:sp>
      <p:pic>
        <p:nvPicPr>
          <p:cNvPr id="14" name="Picture 13">
            <a:extLst>
              <a:ext uri="{FF2B5EF4-FFF2-40B4-BE49-F238E27FC236}">
                <a16:creationId xmlns:a16="http://schemas.microsoft.com/office/drawing/2014/main" id="{E4BD368F-8783-4C86-93C2-CAC39C91DCCD}"/>
              </a:ext>
            </a:extLst>
          </p:cNvPr>
          <p:cNvPicPr>
            <a:picLocks noChangeAspect="1"/>
          </p:cNvPicPr>
          <p:nvPr/>
        </p:nvPicPr>
        <p:blipFill rotWithShape="1">
          <a:blip r:embed="rId3"/>
          <a:srcRect l="9629" t="8455" r="8191" b="1052"/>
          <a:stretch/>
        </p:blipFill>
        <p:spPr>
          <a:xfrm>
            <a:off x="1692189" y="4033939"/>
            <a:ext cx="3345607" cy="2106855"/>
          </a:xfrm>
          <a:prstGeom prst="rect">
            <a:avLst/>
          </a:prstGeom>
        </p:spPr>
      </p:pic>
      <p:sp>
        <p:nvSpPr>
          <p:cNvPr id="5" name="TextBox 4">
            <a:extLst>
              <a:ext uri="{FF2B5EF4-FFF2-40B4-BE49-F238E27FC236}">
                <a16:creationId xmlns:a16="http://schemas.microsoft.com/office/drawing/2014/main" id="{F5F4A74C-FC4C-41CF-898E-4A77E348F63D}"/>
              </a:ext>
            </a:extLst>
          </p:cNvPr>
          <p:cNvSpPr txBox="1"/>
          <p:nvPr/>
        </p:nvSpPr>
        <p:spPr>
          <a:xfrm>
            <a:off x="6976872" y="2306002"/>
            <a:ext cx="4334256" cy="1200329"/>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上網查看個人健康</a:t>
            </a:r>
            <a:br>
              <a:rPr lang="en-US" altLang="zh-TW" sz="3600" dirty="0">
                <a:latin typeface="DFKai-SB" panose="03000509000000000000" pitchFamily="49" charset="-120"/>
                <a:ea typeface="DFKai-SB" panose="03000509000000000000" pitchFamily="49" charset="-120"/>
              </a:rPr>
            </a:br>
            <a:r>
              <a:rPr lang="zh-TW" altLang="en-US" sz="3600" dirty="0">
                <a:latin typeface="DFKai-SB" panose="03000509000000000000" pitchFamily="49" charset="-120"/>
                <a:ea typeface="DFKai-SB" panose="03000509000000000000" pitchFamily="49" charset="-120"/>
              </a:rPr>
              <a:t>資訊的方法</a:t>
            </a:r>
          </a:p>
        </p:txBody>
      </p:sp>
      <p:pic>
        <p:nvPicPr>
          <p:cNvPr id="16" name="Picture 15">
            <a:extLst>
              <a:ext uri="{FF2B5EF4-FFF2-40B4-BE49-F238E27FC236}">
                <a16:creationId xmlns:a16="http://schemas.microsoft.com/office/drawing/2014/main" id="{E1825ED1-DD53-4C17-8411-E1FD942E0B73}"/>
              </a:ext>
            </a:extLst>
          </p:cNvPr>
          <p:cNvPicPr>
            <a:picLocks noChangeAspect="1"/>
          </p:cNvPicPr>
          <p:nvPr/>
        </p:nvPicPr>
        <p:blipFill>
          <a:blip r:embed="rId4"/>
          <a:stretch>
            <a:fillRect/>
          </a:stretch>
        </p:blipFill>
        <p:spPr>
          <a:xfrm>
            <a:off x="7699313" y="4096514"/>
            <a:ext cx="2889375" cy="2044280"/>
          </a:xfrm>
          <a:prstGeom prst="rect">
            <a:avLst/>
          </a:prstGeom>
        </p:spPr>
      </p:pic>
      <p:pic>
        <p:nvPicPr>
          <p:cNvPr id="17" name="Picture 16">
            <a:extLst>
              <a:ext uri="{FF2B5EF4-FFF2-40B4-BE49-F238E27FC236}">
                <a16:creationId xmlns:a16="http://schemas.microsoft.com/office/drawing/2014/main" id="{C6DAC4C0-FE24-48D6-9202-B5CB842FAD5C}"/>
              </a:ext>
            </a:extLst>
          </p:cNvPr>
          <p:cNvPicPr>
            <a:picLocks noChangeAspect="1"/>
          </p:cNvPicPr>
          <p:nvPr/>
        </p:nvPicPr>
        <p:blipFill>
          <a:blip r:embed="rId5"/>
          <a:stretch>
            <a:fillRect/>
          </a:stretch>
        </p:blipFill>
        <p:spPr>
          <a:xfrm>
            <a:off x="5493714" y="7609461"/>
            <a:ext cx="2943621" cy="1962414"/>
          </a:xfrm>
          <a:prstGeom prst="rect">
            <a:avLst/>
          </a:prstGeom>
        </p:spPr>
      </p:pic>
      <p:sp>
        <p:nvSpPr>
          <p:cNvPr id="12" name="TextBox 11">
            <a:extLst>
              <a:ext uri="{FF2B5EF4-FFF2-40B4-BE49-F238E27FC236}">
                <a16:creationId xmlns:a16="http://schemas.microsoft.com/office/drawing/2014/main" id="{4B847E57-4493-478E-A4D6-AE0F85CF89C2}"/>
              </a:ext>
            </a:extLst>
          </p:cNvPr>
          <p:cNvSpPr txBox="1"/>
          <p:nvPr/>
        </p:nvSpPr>
        <p:spPr>
          <a:xfrm>
            <a:off x="12434318" y="2306002"/>
            <a:ext cx="4663440" cy="1200329"/>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上網查看檢測結果時要留意的事情</a:t>
            </a:r>
          </a:p>
        </p:txBody>
      </p:sp>
      <p:pic>
        <p:nvPicPr>
          <p:cNvPr id="18" name="Picture 17">
            <a:extLst>
              <a:ext uri="{FF2B5EF4-FFF2-40B4-BE49-F238E27FC236}">
                <a16:creationId xmlns:a16="http://schemas.microsoft.com/office/drawing/2014/main" id="{6010C5C7-4B05-495E-81AD-4C9A99F2E9E5}"/>
              </a:ext>
            </a:extLst>
          </p:cNvPr>
          <p:cNvPicPr>
            <a:picLocks noChangeAspect="1"/>
          </p:cNvPicPr>
          <p:nvPr/>
        </p:nvPicPr>
        <p:blipFill>
          <a:blip r:embed="rId6"/>
          <a:stretch>
            <a:fillRect/>
          </a:stretch>
        </p:blipFill>
        <p:spPr>
          <a:xfrm>
            <a:off x="13262313" y="4096514"/>
            <a:ext cx="3007450" cy="2044280"/>
          </a:xfrm>
          <a:prstGeom prst="rect">
            <a:avLst/>
          </a:prstGeom>
        </p:spPr>
      </p:pic>
      <p:pic>
        <p:nvPicPr>
          <p:cNvPr id="20" name="Picture 19">
            <a:extLst>
              <a:ext uri="{FF2B5EF4-FFF2-40B4-BE49-F238E27FC236}">
                <a16:creationId xmlns:a16="http://schemas.microsoft.com/office/drawing/2014/main" id="{7FB2E75E-2E7F-4C71-97B3-C7251355C95E}"/>
              </a:ext>
            </a:extLst>
          </p:cNvPr>
          <p:cNvPicPr>
            <a:picLocks noChangeAspect="1"/>
          </p:cNvPicPr>
          <p:nvPr/>
        </p:nvPicPr>
        <p:blipFill>
          <a:blip r:embed="rId7"/>
          <a:stretch>
            <a:fillRect/>
          </a:stretch>
        </p:blipFill>
        <p:spPr>
          <a:xfrm>
            <a:off x="13849348" y="6784202"/>
            <a:ext cx="2915715" cy="3502798"/>
          </a:xfrm>
          <a:prstGeom prst="rect">
            <a:avLst/>
          </a:prstGeom>
        </p:spPr>
      </p:pic>
    </p:spTree>
    <p:extLst>
      <p:ext uri="{BB962C8B-B14F-4D97-AF65-F5344CB8AC3E}">
        <p14:creationId xmlns:p14="http://schemas.microsoft.com/office/powerpoint/2010/main" val="1800913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r>
              <a:rPr lang="en-US" sz="4000" dirty="0">
                <a:solidFill>
                  <a:schemeClr val="tx1"/>
                </a:solidFill>
                <a:latin typeface="+mj-lt"/>
              </a:rPr>
              <a:t>Health Gateway</a:t>
            </a:r>
            <a:r>
              <a:rPr lang="zh-TW" altLang="en-US" sz="4000" dirty="0">
                <a:solidFill>
                  <a:schemeClr val="tx1"/>
                </a:solidFill>
                <a:latin typeface="+mj-lt"/>
              </a:rPr>
              <a:t> </a:t>
            </a:r>
            <a:r>
              <a:rPr lang="zh-TW" altLang="en-US" sz="4000" dirty="0">
                <a:solidFill>
                  <a:schemeClr val="tx1"/>
                </a:solidFill>
                <a:latin typeface="DFKai-SB" panose="03000509000000000000" pitchFamily="49" charset="-120"/>
                <a:ea typeface="DFKai-SB" panose="03000509000000000000" pitchFamily="49" charset="-120"/>
              </a:rPr>
              <a:t>電子健康紀錄</a:t>
            </a:r>
            <a:r>
              <a:rPr lang="en-US" sz="4000" dirty="0" err="1">
                <a:solidFill>
                  <a:schemeClr val="tx1"/>
                </a:solidFill>
                <a:latin typeface="DFKai-SB" panose="03000509000000000000" pitchFamily="49" charset="-120"/>
                <a:ea typeface="DFKai-SB" panose="03000509000000000000" pitchFamily="49" charset="-120"/>
              </a:rPr>
              <a:t>指引</a:t>
            </a:r>
            <a:r>
              <a:rPr lang="en-US" sz="4000" dirty="0">
                <a:solidFill>
                  <a:schemeClr val="tx1"/>
                </a:solidFill>
                <a:latin typeface="DFKai-SB" panose="03000509000000000000" pitchFamily="49" charset="-120"/>
                <a:ea typeface="DFKai-SB" panose="03000509000000000000" pitchFamily="49" charset="-120"/>
              </a:rPr>
              <a:t>:</a:t>
            </a:r>
            <a:br>
              <a:rPr lang="en-US" sz="3600" dirty="0">
                <a:solidFill>
                  <a:schemeClr val="tx1"/>
                </a:solidFill>
                <a:latin typeface="DFKai-SB" panose="03000509000000000000" pitchFamily="49" charset="-120"/>
                <a:ea typeface="DFKai-SB" panose="03000509000000000000" pitchFamily="49" charset="-120"/>
              </a:rPr>
            </a:br>
            <a:br>
              <a:rPr lang="en-US" sz="3600" dirty="0">
                <a:solidFill>
                  <a:schemeClr val="tx1"/>
                </a:solidFill>
                <a:highlight>
                  <a:srgbClr val="FFFF00"/>
                </a:highlight>
                <a:latin typeface="+mj-lt"/>
              </a:rPr>
            </a:br>
            <a:r>
              <a:rPr lang="en-US" sz="3600" dirty="0">
                <a:solidFill>
                  <a:schemeClr val="tx1"/>
                </a:solidFill>
                <a:latin typeface="+mj-lt"/>
                <a:hlinkClick r:id="rId3"/>
              </a:rPr>
              <a:t>https://www2.gov.bc.ca/gov/content/health/managing-your-health/health-gateway/guide</a:t>
            </a:r>
            <a:endParaRPr lang="en-US" sz="3600" dirty="0">
              <a:solidFill>
                <a:schemeClr val="tx1"/>
              </a:solidFill>
              <a:latin typeface="+mj-lt"/>
            </a:endParaRPr>
          </a:p>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dirty="0" err="1">
                <a:solidFill>
                  <a:srgbClr val="034092"/>
                </a:solidFill>
                <a:latin typeface="DFKai-SB" panose="03000509000000000000" pitchFamily="49" charset="-120"/>
                <a:ea typeface="DFKai-SB" panose="03000509000000000000" pitchFamily="49" charset="-120"/>
                <a:cs typeface="Lora"/>
                <a:sym typeface="Lora"/>
              </a:rPr>
              <a:t>問題</a:t>
            </a:r>
            <a:r>
              <a:rPr lang="en-US" sz="7200" dirty="0">
                <a:solidFill>
                  <a:srgbClr val="034092"/>
                </a:solidFill>
                <a:latin typeface="DFKai-SB" panose="03000509000000000000" pitchFamily="49" charset="-120"/>
                <a:ea typeface="DFKai-SB" panose="03000509000000000000" pitchFamily="49" charset="-120"/>
                <a:cs typeface="Lora"/>
                <a:sym typeface="Lora"/>
              </a:rPr>
              <a:t>?</a:t>
            </a:r>
            <a:endParaRPr sz="7200" dirty="0">
              <a:latin typeface="DFKai-SB" panose="03000509000000000000" pitchFamily="49" charset="-120"/>
              <a:ea typeface="DFKai-SB" panose="03000509000000000000" pitchFamily="49" charset="-120"/>
            </a:endParaRPr>
          </a:p>
        </p:txBody>
      </p:sp>
      <p:pic>
        <p:nvPicPr>
          <p:cNvPr id="7" name="Picture 6">
            <a:extLst>
              <a:ext uri="{FF2B5EF4-FFF2-40B4-BE49-F238E27FC236}">
                <a16:creationId xmlns:a16="http://schemas.microsoft.com/office/drawing/2014/main" id="{D9D28B32-825A-450E-9844-EF85463B979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00291" y="2573416"/>
            <a:ext cx="2648766" cy="1517903"/>
          </a:xfrm>
          <a:prstGeom prst="rect">
            <a:avLst/>
          </a:prstGeom>
        </p:spPr>
      </p:pic>
    </p:spTree>
    <p:extLst>
      <p:ext uri="{BB962C8B-B14F-4D97-AF65-F5344CB8AC3E}">
        <p14:creationId xmlns:p14="http://schemas.microsoft.com/office/powerpoint/2010/main" val="744716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2324319"/>
            <a:ext cx="16065463" cy="3931455"/>
          </a:xfrm>
          <a:prstGeom prst="rect">
            <a:avLst/>
          </a:prstGeom>
          <a:noFill/>
          <a:ln>
            <a:noFill/>
          </a:ln>
        </p:spPr>
        <p:txBody>
          <a:bodyPr spcFirstLastPara="1" wrap="square" lIns="0" tIns="0" rIns="0" bIns="0" anchor="t" anchorCtr="0">
            <a:noAutofit/>
          </a:bodyPr>
          <a:lstStyle/>
          <a:p>
            <a:pPr marL="488950" lvl="0" indent="-457200">
              <a:lnSpc>
                <a:spcPct val="150000"/>
              </a:lnSpc>
              <a:buClr>
                <a:schemeClr val="dk2"/>
              </a:buClr>
              <a:buSzPct val="110000"/>
              <a:buFont typeface="Arial" panose="020B0604020202020204" pitchFamily="34" charset="0"/>
              <a:buChar char="•"/>
            </a:pPr>
            <a:r>
              <a:rPr lang="en-US" sz="3600" dirty="0"/>
              <a:t>Screen captures were provided by iCON on slides 18, 29-30, 43-44, 46-49.</a:t>
            </a:r>
            <a:endParaRPr lang="en-US" sz="3600" dirty="0">
              <a:solidFill>
                <a:schemeClr val="tx1"/>
              </a:solidFill>
              <a:latin typeface="+mj-lt"/>
            </a:endParaRPr>
          </a:p>
          <a:p>
            <a:pPr marL="488950" indent="-457200">
              <a:lnSpc>
                <a:spcPct val="150000"/>
              </a:lnSpc>
              <a:buClr>
                <a:schemeClr val="dk2"/>
              </a:buClr>
              <a:buSzPct val="110000"/>
              <a:buFont typeface="Arial" panose="020B0604020202020204" pitchFamily="34" charset="0"/>
              <a:buChar char="•"/>
            </a:pPr>
            <a:r>
              <a:rPr lang="en-US" sz="3600" dirty="0">
                <a:solidFill>
                  <a:schemeClr val="tx1"/>
                </a:solidFill>
              </a:rPr>
              <a:t>Unless cited, the images used in this presentation were from publicly available open sources. </a:t>
            </a:r>
            <a:endParaRPr lang="en-US" sz="3600" b="1" dirty="0">
              <a:solidFill>
                <a:schemeClr val="tx1"/>
              </a:solidFill>
              <a:highlight>
                <a:srgbClr val="FFFF00"/>
              </a:highligh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圖片來源 </a:t>
            </a:r>
            <a:endParaRPr lang="en-US" altLang="zh-CN" sz="7200"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42821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dirty="0">
                <a:solidFill>
                  <a:prstClr val="black"/>
                </a:solidFill>
                <a:latin typeface="Arial" panose="020B0604020202020204" pitchFamily="34" charset="0"/>
                <a:cs typeface="Arial" panose="020B0604020202020204" pitchFamily="34" charset="0"/>
              </a:rPr>
              <a:t>© 2023 The University of British Columbia.  </a:t>
            </a:r>
          </a:p>
          <a:p>
            <a:pPr algn="just"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dirty="0">
                <a:solidFill>
                  <a:prstClr val="black"/>
                </a:solidFill>
                <a:latin typeface="Arial" panose="020B0604020202020204" pitchFamily="34" charset="0"/>
                <a:cs typeface="Arial" panose="020B0604020202020204" pitchFamily="34" charset="0"/>
              </a:rPr>
              <a:t>(</a:t>
            </a:r>
            <a:r>
              <a:rPr lang="en-US" sz="3000" u="sng" dirty="0">
                <a:solidFill>
                  <a:prstClr val="black"/>
                </a:solidFill>
                <a:latin typeface="Arial" panose="020B0604020202020204" pitchFamily="34" charset="0"/>
                <a:cs typeface="Arial" panose="020B0604020202020204" pitchFamily="34" charset="0"/>
                <a:hlinkClick r:id="rId3"/>
              </a:rPr>
              <a:t>http://creativecommons.org/licenses/by-nc-nd/4.0/</a:t>
            </a:r>
            <a:r>
              <a:rPr lang="en-US" sz="3000" dirty="0">
                <a:solidFill>
                  <a:prstClr val="black"/>
                </a:solidFill>
                <a:latin typeface="Arial" panose="020B0604020202020204" pitchFamily="34" charset="0"/>
                <a:cs typeface="Arial" panose="020B0604020202020204" pitchFamily="34" charset="0"/>
              </a:rPr>
              <a:t>). </a:t>
            </a:r>
          </a:p>
          <a:p>
            <a:pPr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2342724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6340197" cy="1569660"/>
          </a:xfrm>
          <a:prstGeom prst="rect">
            <a:avLst/>
          </a:prstGeom>
          <a:noFill/>
        </p:spPr>
        <p:txBody>
          <a:bodyPr wrap="none" rtlCol="0">
            <a:spAutoFit/>
          </a:bodyPr>
          <a:lstStyle/>
          <a:p>
            <a:r>
              <a:rPr lang="zh-TW" altLang="en-US" sz="9600" dirty="0">
                <a:solidFill>
                  <a:srgbClr val="003366"/>
                </a:solidFill>
                <a:latin typeface="DFKai-SB" panose="03000509000000000000" pitchFamily="49" charset="-120"/>
                <a:ea typeface="DFKai-SB" panose="03000509000000000000" pitchFamily="49" charset="-120"/>
                <a:cs typeface="Arial" panose="020B0604020202020204" pitchFamily="34" charset="0"/>
              </a:rPr>
              <a:t>再次感謝：</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grpSp>
        <p:nvGrpSpPr>
          <p:cNvPr id="14" name="Group 13">
            <a:extLst>
              <a:ext uri="{FF2B5EF4-FFF2-40B4-BE49-F238E27FC236}">
                <a16:creationId xmlns:a16="http://schemas.microsoft.com/office/drawing/2014/main" id="{892BB7CD-5E44-43E2-945D-A921ED27A66E}"/>
              </a:ext>
            </a:extLst>
          </p:cNvPr>
          <p:cNvGrpSpPr/>
          <p:nvPr/>
        </p:nvGrpSpPr>
        <p:grpSpPr>
          <a:xfrm>
            <a:off x="2138502" y="3965276"/>
            <a:ext cx="13992468" cy="1825553"/>
            <a:chOff x="1139800" y="5469144"/>
            <a:chExt cx="9328312" cy="1217035"/>
          </a:xfrm>
        </p:grpSpPr>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2CD2C1D6-9DC6-4144-9CA8-E7A933526F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Tree>
    <p:extLst>
      <p:ext uri="{BB962C8B-B14F-4D97-AF65-F5344CB8AC3E}">
        <p14:creationId xmlns:p14="http://schemas.microsoft.com/office/powerpoint/2010/main" val="143646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什麼是個人健康資訊？</a:t>
            </a:r>
          </a:p>
        </p:txBody>
      </p:sp>
      <p:sp>
        <p:nvSpPr>
          <p:cNvPr id="174" name="Google Shape;174;p19"/>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indent="-571500">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個人健康資訊是任何可用於識別您的身份，並能連結有關您個人醫療記錄的敏感資訊</a:t>
            </a:r>
            <a:endParaRPr lang="en-US" altLang="zh-TW" sz="44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93799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什麼是個人健康資訊？</a:t>
            </a:r>
          </a:p>
        </p:txBody>
      </p:sp>
      <p:pic>
        <p:nvPicPr>
          <p:cNvPr id="1028" name="Picture 4" descr="Black line Syringe icon isolated on white background. Syringe for vaccine, vaccination, injection, flu shot. Medical equipment. Vector Black line Syringe icon isolated on white background. Syringe for vaccine, vaccination, injection, flu shot. Medical equipment. Vector vaccination stock illustrations">
            <a:extLst>
              <a:ext uri="{FF2B5EF4-FFF2-40B4-BE49-F238E27FC236}">
                <a16:creationId xmlns:a16="http://schemas.microsoft.com/office/drawing/2014/main" id="{2C74FBB2-3D91-4926-BF5D-7B6CDEDD0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149" y="6259229"/>
            <a:ext cx="2866017" cy="2866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94CFD3-25B7-4ED2-A8C2-6B18D68BD744}"/>
              </a:ext>
            </a:extLst>
          </p:cNvPr>
          <p:cNvSpPr txBox="1"/>
          <p:nvPr/>
        </p:nvSpPr>
        <p:spPr>
          <a:xfrm>
            <a:off x="1977241" y="9045704"/>
            <a:ext cx="3709833"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疫苗接種紀錄</a:t>
            </a:r>
            <a:endParaRPr lang="en-US" sz="3200" dirty="0"/>
          </a:p>
        </p:txBody>
      </p:sp>
      <p:sp>
        <p:nvSpPr>
          <p:cNvPr id="5" name="TextBox 4">
            <a:extLst>
              <a:ext uri="{FF2B5EF4-FFF2-40B4-BE49-F238E27FC236}">
                <a16:creationId xmlns:a16="http://schemas.microsoft.com/office/drawing/2014/main" id="{D6DF40DD-9707-46AD-8035-C4DCA888605C}"/>
              </a:ext>
            </a:extLst>
          </p:cNvPr>
          <p:cNvSpPr txBox="1"/>
          <p:nvPr/>
        </p:nvSpPr>
        <p:spPr>
          <a:xfrm>
            <a:off x="12142380" y="5422226"/>
            <a:ext cx="4729162"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檢驗結果</a:t>
            </a:r>
            <a:endParaRPr lang="en-US" sz="3200" dirty="0"/>
          </a:p>
        </p:txBody>
      </p:sp>
      <p:pic>
        <p:nvPicPr>
          <p:cNvPr id="1034" name="Picture 10" descr="Medical Files Icon Flat Graphic Design Medical Files Icon. This 100% royalty free vector illustration features the main icon pictured in black inside a white square. The alternative color options in blue, green, yellow and red are on the right of the icon and are arranged in a vertical column. medical history stock illustrations">
            <a:extLst>
              <a:ext uri="{FF2B5EF4-FFF2-40B4-BE49-F238E27FC236}">
                <a16:creationId xmlns:a16="http://schemas.microsoft.com/office/drawing/2014/main" id="{5C29ED9E-BAE6-4F48-8772-B1F9F28264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6" t="4799" r="27015" b="7435"/>
          <a:stretch/>
        </p:blipFill>
        <p:spPr bwMode="auto">
          <a:xfrm>
            <a:off x="2477303" y="2592530"/>
            <a:ext cx="2709708" cy="27297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58FB24-DFED-4407-8A47-A464FC6D60D7}"/>
              </a:ext>
            </a:extLst>
          </p:cNvPr>
          <p:cNvSpPr txBox="1"/>
          <p:nvPr/>
        </p:nvSpPr>
        <p:spPr>
          <a:xfrm>
            <a:off x="2317682" y="5365772"/>
            <a:ext cx="3028950"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病歷</a:t>
            </a:r>
          </a:p>
        </p:txBody>
      </p:sp>
      <p:pic>
        <p:nvPicPr>
          <p:cNvPr id="1036" name="Picture 12" descr="Blood test tube container and medical lab analysis form list with results and approved check mark vector illustration. Flat clinical exam checklist blank document. Medicine care service concept Blood test tube container and medical lab analysis form list with results and approved check mark vector illustration. Clinical exam checklist blank document. Medicine care service concept blood test results  stock illustrations">
            <a:extLst>
              <a:ext uri="{FF2B5EF4-FFF2-40B4-BE49-F238E27FC236}">
                <a16:creationId xmlns:a16="http://schemas.microsoft.com/office/drawing/2014/main" id="{D9342D0A-2A1C-4E99-B53A-8E18F23307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4" t="8673" r="16911" b="6224"/>
          <a:stretch/>
        </p:blipFill>
        <p:spPr bwMode="auto">
          <a:xfrm>
            <a:off x="13009321" y="2381093"/>
            <a:ext cx="2995281" cy="29692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D6E3C8D-ABF7-4F6A-9F89-14B055A8C507}"/>
              </a:ext>
            </a:extLst>
          </p:cNvPr>
          <p:cNvGrpSpPr/>
          <p:nvPr/>
        </p:nvGrpSpPr>
        <p:grpSpPr>
          <a:xfrm>
            <a:off x="7372350" y="2762792"/>
            <a:ext cx="3543300" cy="6935175"/>
            <a:chOff x="7227140" y="2762792"/>
            <a:chExt cx="3543300" cy="6935175"/>
          </a:xfrm>
        </p:grpSpPr>
        <p:pic>
          <p:nvPicPr>
            <p:cNvPr id="1030" name="Picture 6" descr="Pharmaceutical Drugs Icon Pharmaceutical drugs and medicine tablets in bottle, vector illustration in flat style medication bottles stock illustrations">
              <a:extLst>
                <a:ext uri="{FF2B5EF4-FFF2-40B4-BE49-F238E27FC236}">
                  <a16:creationId xmlns:a16="http://schemas.microsoft.com/office/drawing/2014/main" id="{B90FE719-39E0-4EC7-9251-42EE06C00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128" y="2762792"/>
              <a:ext cx="2641325" cy="2641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B1F767-3F04-4267-9272-E631475DA635}"/>
                </a:ext>
              </a:extLst>
            </p:cNvPr>
            <p:cNvSpPr txBox="1"/>
            <p:nvPr/>
          </p:nvSpPr>
          <p:spPr>
            <a:xfrm>
              <a:off x="7227140" y="5370564"/>
              <a:ext cx="3543300"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藥物</a:t>
              </a:r>
            </a:p>
          </p:txBody>
        </p:sp>
        <p:pic>
          <p:nvPicPr>
            <p:cNvPr id="1038" name="Picture 14" descr="Medical And Healthcare Stethoscope Icon In Flat Design Style Flat Design Healthcare or Medicine Icon stethoscope stock illustrations">
              <a:extLst>
                <a:ext uri="{FF2B5EF4-FFF2-40B4-BE49-F238E27FC236}">
                  <a16:creationId xmlns:a16="http://schemas.microsoft.com/office/drawing/2014/main" id="{D341E085-7146-4BA3-8C61-8EA44CB475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21" t="16667" r="17892" b="12256"/>
            <a:stretch/>
          </p:blipFill>
          <p:spPr bwMode="auto">
            <a:xfrm>
              <a:off x="7643936" y="6259229"/>
              <a:ext cx="2709709" cy="29321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621271-5420-49DD-A118-1FCA1B6B59D6}"/>
                </a:ext>
              </a:extLst>
            </p:cNvPr>
            <p:cNvSpPr txBox="1"/>
            <p:nvPr/>
          </p:nvSpPr>
          <p:spPr>
            <a:xfrm>
              <a:off x="7298578" y="9113192"/>
              <a:ext cx="3400425"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保健服務</a:t>
              </a:r>
              <a:endParaRPr lang="en-US" sz="3200" dirty="0"/>
            </a:p>
          </p:txBody>
        </p:sp>
      </p:grpSp>
      <p:pic>
        <p:nvPicPr>
          <p:cNvPr id="1040" name="Picture 16" descr="Qualification, license, ID card, avatar face icon vector illustration image material Qualification, license, ID card, avatar face icon vector illustration image material personal information stock illustrations">
            <a:extLst>
              <a:ext uri="{FF2B5EF4-FFF2-40B4-BE49-F238E27FC236}">
                <a16:creationId xmlns:a16="http://schemas.microsoft.com/office/drawing/2014/main" id="{DFFB9B0D-7523-4AA7-B388-DCF244C9DF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17" t="9239" r="64949" b="50889"/>
          <a:stretch/>
        </p:blipFill>
        <p:spPr bwMode="auto">
          <a:xfrm>
            <a:off x="13047193" y="6775257"/>
            <a:ext cx="2919536" cy="19314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7B387C-FF61-4733-8AA1-532E30C60488}"/>
              </a:ext>
            </a:extLst>
          </p:cNvPr>
          <p:cNvSpPr txBox="1"/>
          <p:nvPr/>
        </p:nvSpPr>
        <p:spPr>
          <a:xfrm>
            <a:off x="12860791" y="9096127"/>
            <a:ext cx="3292341"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識別個人資料</a:t>
            </a:r>
            <a:endParaRPr lang="en-US" sz="3200" dirty="0"/>
          </a:p>
        </p:txBody>
      </p:sp>
    </p:spTree>
    <p:extLst>
      <p:ext uri="{BB962C8B-B14F-4D97-AF65-F5344CB8AC3E}">
        <p14:creationId xmlns:p14="http://schemas.microsoft.com/office/powerpoint/2010/main" val="41861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12449" y="987348"/>
            <a:ext cx="16224575" cy="215818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您的個人健康資訊是如何被儲存的？</a:t>
            </a:r>
          </a:p>
        </p:txBody>
      </p:sp>
      <p:sp>
        <p:nvSpPr>
          <p:cNvPr id="174" name="Google Shape;174;p19"/>
          <p:cNvSpPr txBox="1"/>
          <p:nvPr/>
        </p:nvSpPr>
        <p:spPr>
          <a:xfrm>
            <a:off x="1112449" y="2629959"/>
            <a:ext cx="16063101" cy="2513541"/>
          </a:xfrm>
          <a:prstGeom prst="rect">
            <a:avLst/>
          </a:prstGeom>
          <a:noFill/>
          <a:ln>
            <a:noFill/>
          </a:ln>
        </p:spPr>
        <p:txBody>
          <a:bodyPr spcFirstLastPara="1" wrap="square" lIns="0" tIns="0" rIns="0" bIns="0" anchor="t" anchorCtr="0">
            <a:noAutofit/>
          </a:bodyPr>
          <a:lstStyle/>
          <a:p>
            <a:pPr marL="628714" lvl="0" indent="-571500">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您的個人健康資訊通常會被診所、醫院或其他醫療機構儲存為健康紀錄。醫療機構會利用這些健康紀錄來助您管理健康或了解您的病歷</a:t>
            </a:r>
            <a:endParaRPr lang="en-US" altLang="zh-TW" sz="44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5" name="Picture 6" descr="File transfer folder from computer pc to other computer pc on world map background File transfer folder from computer pc to other computer pc on world map background vector illustration paper files stock illustrations">
            <a:extLst>
              <a:ext uri="{FF2B5EF4-FFF2-40B4-BE49-F238E27FC236}">
                <a16:creationId xmlns:a16="http://schemas.microsoft.com/office/drawing/2014/main" id="{9467477B-132F-418B-9258-A4633121E9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64" t="10845" r="3091" b="13932"/>
          <a:stretch/>
        </p:blipFill>
        <p:spPr bwMode="auto">
          <a:xfrm>
            <a:off x="8921294" y="5871624"/>
            <a:ext cx="5489649" cy="3428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ntract document icon in flat style. Report with folder vector illustration on isolated background. Paper sheet sign business concept. Contract document icon in flat style. Report with folder vector illustration on isolated background. Paper sheet sign business concept. paper files stock illustrations">
            <a:extLst>
              <a:ext uri="{FF2B5EF4-FFF2-40B4-BE49-F238E27FC236}">
                <a16:creationId xmlns:a16="http://schemas.microsoft.com/office/drawing/2014/main" id="{81CBC9AF-70F1-4CA8-8617-688AEA92E9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51" t="18286" r="8274" b="21216"/>
          <a:stretch/>
        </p:blipFill>
        <p:spPr bwMode="auto">
          <a:xfrm>
            <a:off x="3398829" y="5811799"/>
            <a:ext cx="4760595" cy="3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7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942936"/>
            <a:ext cx="15443721" cy="924000"/>
          </a:xfrm>
          <a:prstGeom prst="rect">
            <a:avLst/>
          </a:prstGeom>
          <a:noFill/>
          <a:ln>
            <a:noFill/>
          </a:ln>
        </p:spPr>
        <p:txBody>
          <a:bodyPr spcFirstLastPara="1" wrap="square" lIns="0" tIns="0" rIns="0" bIns="0" anchor="t" anchorCtr="0">
            <a:noAutofit/>
          </a:bodyPr>
          <a:lstStyle/>
          <a:p>
            <a:pPr marL="158750" lvl="0">
              <a:buSzPts val="1100"/>
              <a:defRP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您曾經嘗試過上網查看您的個人健康資訊嗎？</a:t>
            </a:r>
          </a:p>
        </p:txBody>
      </p:sp>
      <p:sp>
        <p:nvSpPr>
          <p:cNvPr id="174" name="Google Shape;174;p19"/>
          <p:cNvSpPr txBox="1"/>
          <p:nvPr/>
        </p:nvSpPr>
        <p:spPr>
          <a:xfrm>
            <a:off x="1299812" y="2988619"/>
            <a:ext cx="15688375" cy="5657687"/>
          </a:xfrm>
          <a:prstGeom prst="rect">
            <a:avLst/>
          </a:prstGeom>
          <a:noFill/>
          <a:ln>
            <a:noFill/>
          </a:ln>
        </p:spPr>
        <p:txBody>
          <a:bodyPr spcFirstLastPara="1" wrap="square" lIns="0" tIns="0" rIns="0" bIns="0" anchor="t" anchorCtr="0">
            <a:noAutofit/>
          </a:bodyPr>
          <a:lstStyle/>
          <a:p>
            <a:endParaRPr lang="en-US" sz="3600"/>
          </a:p>
        </p:txBody>
      </p:sp>
      <p:grpSp>
        <p:nvGrpSpPr>
          <p:cNvPr id="5" name="Group 4">
            <a:extLst>
              <a:ext uri="{FF2B5EF4-FFF2-40B4-BE49-F238E27FC236}">
                <a16:creationId xmlns:a16="http://schemas.microsoft.com/office/drawing/2014/main" id="{AA0965F3-72AC-4605-A7D4-AB246A4DB1AC}"/>
              </a:ext>
            </a:extLst>
          </p:cNvPr>
          <p:cNvGrpSpPr/>
          <p:nvPr/>
        </p:nvGrpSpPr>
        <p:grpSpPr>
          <a:xfrm>
            <a:off x="3723894" y="3340009"/>
            <a:ext cx="11308842" cy="6227254"/>
            <a:chOff x="3723894" y="3340009"/>
            <a:chExt cx="11308842" cy="6227254"/>
          </a:xfrm>
        </p:grpSpPr>
        <p:pic>
          <p:nvPicPr>
            <p:cNvPr id="1028" name="Picture 4" descr="home office workspace concept with desktop computer home office workspace concept, blank screen desktop computer on table with keyboard, mouse, cup, pencil holder, lamp and plant on desk, and post it note, calendar on wall, vector illustration design desktop computer on a table stock illustrations">
              <a:extLst>
                <a:ext uri="{FF2B5EF4-FFF2-40B4-BE49-F238E27FC236}">
                  <a16:creationId xmlns:a16="http://schemas.microsoft.com/office/drawing/2014/main" id="{6675EA32-30E0-4BAD-9995-EFBE8635A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894" y="3340009"/>
              <a:ext cx="11308842" cy="6227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4E253A-D7EE-41CB-A4D3-765C134BF48F}"/>
                </a:ext>
              </a:extLst>
            </p:cNvPr>
            <p:cNvPicPr>
              <a:picLocks noChangeAspect="1"/>
            </p:cNvPicPr>
            <p:nvPr/>
          </p:nvPicPr>
          <p:blipFill>
            <a:blip r:embed="rId4"/>
            <a:stretch>
              <a:fillRect/>
            </a:stretch>
          </p:blipFill>
          <p:spPr>
            <a:xfrm>
              <a:off x="7301619" y="4753540"/>
              <a:ext cx="3890637" cy="2200296"/>
            </a:xfrm>
            <a:prstGeom prst="rect">
              <a:avLst/>
            </a:prstGeom>
          </p:spPr>
        </p:pic>
        <p:sp>
          <p:nvSpPr>
            <p:cNvPr id="4" name="Rectangle 3">
              <a:extLst>
                <a:ext uri="{FF2B5EF4-FFF2-40B4-BE49-F238E27FC236}">
                  <a16:creationId xmlns:a16="http://schemas.microsoft.com/office/drawing/2014/main" id="{A307BFBB-4028-4704-BAAE-E7D3AE9AE435}"/>
                </a:ext>
              </a:extLst>
            </p:cNvPr>
            <p:cNvSpPr/>
            <p:nvPr/>
          </p:nvSpPr>
          <p:spPr>
            <a:xfrm>
              <a:off x="7301619" y="5271516"/>
              <a:ext cx="3890637" cy="37947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37911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4E462BAFCAD44AFE45B7180C0FE5A" ma:contentTypeVersion="13" ma:contentTypeDescription="Create a new document." ma:contentTypeScope="" ma:versionID="2e370d37c93b680fc17ec72e13dc3aeb">
  <xsd:schema xmlns:xsd="http://www.w3.org/2001/XMLSchema" xmlns:xs="http://www.w3.org/2001/XMLSchema" xmlns:p="http://schemas.microsoft.com/office/2006/metadata/properties" xmlns:ns3="8bab7477-277c-43ec-9960-43bc8d58eb75" xmlns:ns4="f542a448-c75a-4b75-99ce-88532eed9c10" targetNamespace="http://schemas.microsoft.com/office/2006/metadata/properties" ma:root="true" ma:fieldsID="4a4f5a14f3d2a7e426a3d43beecfb935" ns3:_="" ns4:_="">
    <xsd:import namespace="8bab7477-277c-43ec-9960-43bc8d58eb75"/>
    <xsd:import namespace="f542a448-c75a-4b75-99ce-88532eed9c1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b7477-277c-43ec-9960-43bc8d58e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2a448-c75a-4b75-99ce-88532eed9c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bab7477-277c-43ec-9960-43bc8d58eb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CB1360-6614-4B27-9D08-125442181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b7477-277c-43ec-9960-43bc8d58eb75"/>
    <ds:schemaRef ds:uri="f542a448-c75a-4b75-99ce-88532eed9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653FB3-CF4B-41BC-B999-09832B27B1FE}">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f542a448-c75a-4b75-99ce-88532eed9c10"/>
    <ds:schemaRef ds:uri="8bab7477-277c-43ec-9960-43bc8d58eb75"/>
    <ds:schemaRef ds:uri="http://purl.org/dc/terms/"/>
  </ds:schemaRefs>
</ds:datastoreItem>
</file>

<file path=customXml/itemProps3.xml><?xml version="1.0" encoding="utf-8"?>
<ds:datastoreItem xmlns:ds="http://schemas.openxmlformats.org/officeDocument/2006/customXml" ds:itemID="{6FBA8F78-015C-48C7-B536-353E5C02C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19869</TotalTime>
  <Words>3198</Words>
  <Application>Microsoft Macintosh PowerPoint</Application>
  <PresentationFormat>Custom</PresentationFormat>
  <Paragraphs>293</Paragraphs>
  <Slides>56</Slides>
  <Notes>53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DFKai-SB</vt:lpstr>
      <vt:lpstr>Arial</vt:lpstr>
      <vt:lpstr>Calibri</vt:lpstr>
      <vt:lpstr>Wingdings</vt:lpstr>
      <vt:lpstr>Lora</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jamie323@student.ubc.ca</cp:lastModifiedBy>
  <cp:revision>431</cp:revision>
  <dcterms:modified xsi:type="dcterms:W3CDTF">2024-06-03T06:58:37Z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