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69"/>
  </p:notesMasterIdLst>
  <p:sldIdLst>
    <p:sldId id="502" r:id="rId6"/>
    <p:sldId id="514" r:id="rId7"/>
    <p:sldId id="261" r:id="rId8"/>
    <p:sldId id="497" r:id="rId9"/>
    <p:sldId id="544" r:id="rId10"/>
    <p:sldId id="682" r:id="rId11"/>
    <p:sldId id="715" r:id="rId12"/>
    <p:sldId id="716" r:id="rId13"/>
    <p:sldId id="711" r:id="rId14"/>
    <p:sldId id="753" r:id="rId15"/>
    <p:sldId id="754" r:id="rId16"/>
    <p:sldId id="675" r:id="rId17"/>
    <p:sldId id="738" r:id="rId18"/>
    <p:sldId id="678" r:id="rId19"/>
    <p:sldId id="721" r:id="rId20"/>
    <p:sldId id="722" r:id="rId21"/>
    <p:sldId id="739" r:id="rId22"/>
    <p:sldId id="757" r:id="rId23"/>
    <p:sldId id="755" r:id="rId24"/>
    <p:sldId id="718" r:id="rId25"/>
    <p:sldId id="577" r:id="rId26"/>
    <p:sldId id="549" r:id="rId27"/>
    <p:sldId id="551" r:id="rId28"/>
    <p:sldId id="746" r:id="rId29"/>
    <p:sldId id="750" r:id="rId30"/>
    <p:sldId id="663" r:id="rId31"/>
    <p:sldId id="723" r:id="rId32"/>
    <p:sldId id="749" r:id="rId33"/>
    <p:sldId id="652" r:id="rId34"/>
    <p:sldId id="661" r:id="rId35"/>
    <p:sldId id="751" r:id="rId36"/>
    <p:sldId id="725" r:id="rId37"/>
    <p:sldId id="752" r:id="rId38"/>
    <p:sldId id="719" r:id="rId39"/>
    <p:sldId id="677" r:id="rId40"/>
    <p:sldId id="547" r:id="rId41"/>
    <p:sldId id="554" r:id="rId42"/>
    <p:sldId id="671" r:id="rId43"/>
    <p:sldId id="686" r:id="rId44"/>
    <p:sldId id="670" r:id="rId45"/>
    <p:sldId id="687" r:id="rId46"/>
    <p:sldId id="674" r:id="rId47"/>
    <p:sldId id="648" r:id="rId48"/>
    <p:sldId id="649" r:id="rId49"/>
    <p:sldId id="708" r:id="rId50"/>
    <p:sldId id="599" r:id="rId51"/>
    <p:sldId id="742" r:id="rId52"/>
    <p:sldId id="698" r:id="rId53"/>
    <p:sldId id="700" r:id="rId54"/>
    <p:sldId id="743" r:id="rId55"/>
    <p:sldId id="702" r:id="rId56"/>
    <p:sldId id="703" r:id="rId57"/>
    <p:sldId id="744" r:id="rId58"/>
    <p:sldId id="705" r:id="rId59"/>
    <p:sldId id="707" r:id="rId60"/>
    <p:sldId id="731" r:id="rId61"/>
    <p:sldId id="730" r:id="rId62"/>
    <p:sldId id="734" r:id="rId63"/>
    <p:sldId id="756" r:id="rId64"/>
    <p:sldId id="645" r:id="rId65"/>
    <p:sldId id="644" r:id="rId66"/>
    <p:sldId id="646" r:id="rId67"/>
    <p:sldId id="647" r:id="rId68"/>
  </p:sldIdLst>
  <p:sldSz cx="18288000" cy="10287000"/>
  <p:notesSz cx="6858000" cy="9144000"/>
  <p:embeddedFontLst>
    <p:embeddedFont>
      <p:font typeface="Calibri" panose="020F0502020204030204" pitchFamily="34" charset="0"/>
      <p:regular r:id="rId70"/>
      <p:bold r:id="rId71"/>
      <p:italic r:id="rId72"/>
      <p:boldItalic r:id="rId73"/>
    </p:embeddedFont>
    <p:embeddedFont>
      <p:font typeface="Calibri Light" panose="020F0302020204030204" pitchFamily="34" charset="0"/>
      <p:regular r:id="rId74"/>
      <p:italic r:id="rId75"/>
    </p:embeddedFont>
    <p:embeddedFont>
      <p:font typeface="Lora" pitchFamily="2" charset="0"/>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C73A73E-7F59-450B-8C4A-71B7DAC36E40}">
          <p14:sldIdLst>
            <p14:sldId id="502"/>
            <p14:sldId id="514"/>
            <p14:sldId id="261"/>
            <p14:sldId id="497"/>
            <p14:sldId id="544"/>
            <p14:sldId id="682"/>
            <p14:sldId id="715"/>
            <p14:sldId id="716"/>
            <p14:sldId id="711"/>
            <p14:sldId id="753"/>
            <p14:sldId id="754"/>
            <p14:sldId id="675"/>
            <p14:sldId id="738"/>
            <p14:sldId id="678"/>
            <p14:sldId id="721"/>
            <p14:sldId id="722"/>
            <p14:sldId id="739"/>
            <p14:sldId id="757"/>
            <p14:sldId id="755"/>
            <p14:sldId id="718"/>
            <p14:sldId id="577"/>
            <p14:sldId id="549"/>
            <p14:sldId id="551"/>
            <p14:sldId id="746"/>
            <p14:sldId id="750"/>
            <p14:sldId id="663"/>
            <p14:sldId id="723"/>
            <p14:sldId id="749"/>
            <p14:sldId id="652"/>
            <p14:sldId id="661"/>
            <p14:sldId id="751"/>
            <p14:sldId id="725"/>
            <p14:sldId id="752"/>
            <p14:sldId id="719"/>
            <p14:sldId id="677"/>
            <p14:sldId id="547"/>
            <p14:sldId id="554"/>
            <p14:sldId id="671"/>
            <p14:sldId id="686"/>
            <p14:sldId id="670"/>
            <p14:sldId id="687"/>
            <p14:sldId id="674"/>
            <p14:sldId id="648"/>
            <p14:sldId id="649"/>
            <p14:sldId id="708"/>
            <p14:sldId id="599"/>
            <p14:sldId id="742"/>
            <p14:sldId id="698"/>
            <p14:sldId id="700"/>
            <p14:sldId id="743"/>
            <p14:sldId id="702"/>
            <p14:sldId id="703"/>
            <p14:sldId id="744"/>
            <p14:sldId id="705"/>
            <p14:sldId id="707"/>
            <p14:sldId id="731"/>
            <p14:sldId id="730"/>
            <p14:sldId id="734"/>
            <p14:sldId id="756"/>
            <p14:sldId id="645"/>
            <p14:sldId id="644"/>
            <p14:sldId id="646"/>
            <p14:sldId id="647"/>
          </p14:sldIdLst>
        </p14:section>
      </p14:sectionLst>
    </p:ex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scott, Lindsay HLTH:EX" initials="ALH" lastIdx="8" clrIdx="6">
    <p:extLst>
      <p:ext uri="{19B8F6BF-5375-455C-9EA6-DF929625EA0E}">
        <p15:presenceInfo xmlns:p15="http://schemas.microsoft.com/office/powerpoint/2012/main" userId="S::Lindsay.Arscott@gov.bc.ca::1886d260-7923-407a-8b6d-b2b776f6e9ce" providerId="AD"/>
      </p:ext>
    </p:extLst>
  </p:cmAuthor>
  <p:cmAuthor id="1" name="Bar, Sherry C HLTH:EX" initials="BSCH" lastIdx="20" clrIdx="0">
    <p:extLst>
      <p:ext uri="{19B8F6BF-5375-455C-9EA6-DF929625EA0E}">
        <p15:presenceInfo xmlns:p15="http://schemas.microsoft.com/office/powerpoint/2012/main" userId="S::Sherry.Bar@gov.bc.ca::4c0c82af-e228-45aa-b69b-a9bdb8043068" providerId="AD"/>
      </p:ext>
    </p:extLst>
  </p:cmAuthor>
  <p:cmAuthor id="8" name="Ramachandran, Pooja" initials="RP" lastIdx="54" clrIdx="7">
    <p:extLst>
      <p:ext uri="{19B8F6BF-5375-455C-9EA6-DF929625EA0E}">
        <p15:presenceInfo xmlns:p15="http://schemas.microsoft.com/office/powerpoint/2012/main" userId="S-1-5-21-3458574638-2780845101-4193349012-632180" providerId="AD"/>
      </p:ext>
    </p:extLst>
  </p:cmAuthor>
  <p:cmAuthor id="2" name="Mangat, Jag HLTH:EX" initials="MJH" lastIdx="29" clrIdx="1">
    <p:extLst>
      <p:ext uri="{19B8F6BF-5375-455C-9EA6-DF929625EA0E}">
        <p15:presenceInfo xmlns:p15="http://schemas.microsoft.com/office/powerpoint/2012/main" userId="S::Jag.Mangat@gov.bc.ca::f00cb73f-4c43-47cb-a137-a963206c762c" providerId="AD"/>
      </p:ext>
    </p:extLst>
  </p:cmAuthor>
  <p:cmAuthor id="9" name="Leimbigler, Betsy" initials="LB" lastIdx="8" clrIdx="8">
    <p:extLst>
      <p:ext uri="{19B8F6BF-5375-455C-9EA6-DF929625EA0E}">
        <p15:presenceInfo xmlns:p15="http://schemas.microsoft.com/office/powerpoint/2012/main" userId="S::betsy.leimbigler@ubc.ca::6b83a56b-d920-4ea8-8837-6faaf4453826" providerId="AD"/>
      </p:ext>
    </p:extLst>
  </p:cmAuthor>
  <p:cmAuthor id="3" name="Vanden Broek, Jamie" initials="VBJ" lastIdx="81" clrIdx="2">
    <p:extLst>
      <p:ext uri="{19B8F6BF-5375-455C-9EA6-DF929625EA0E}">
        <p15:presenceInfo xmlns:p15="http://schemas.microsoft.com/office/powerpoint/2012/main" userId="S-1-5-21-3458574638-2780845101-4193349012-381861" providerId="AD"/>
      </p:ext>
    </p:extLst>
  </p:cmAuthor>
  <p:cmAuthor id="4" name="Jamin, Anne-Marie" initials="JA" lastIdx="2" clrIdx="3">
    <p:extLst>
      <p:ext uri="{19B8F6BF-5375-455C-9EA6-DF929625EA0E}">
        <p15:presenceInfo xmlns:p15="http://schemas.microsoft.com/office/powerpoint/2012/main" userId="S-1-5-21-3458574638-2780845101-4193349012-361866" providerId="AD"/>
      </p:ext>
    </p:extLst>
  </p:cmAuthor>
  <p:cmAuthor id="5" name="Ng, Suzanne" initials="NS" lastIdx="8" clrIdx="4">
    <p:extLst>
      <p:ext uri="{19B8F6BF-5375-455C-9EA6-DF929625EA0E}">
        <p15:presenceInfo xmlns:p15="http://schemas.microsoft.com/office/powerpoint/2012/main" userId="S-1-5-21-3458574638-2780845101-4193349012-411609" providerId="AD"/>
      </p:ext>
    </p:extLst>
  </p:cmAuthor>
  <p:cmAuthor id="6" name="Fung, Alex" initials="FA" lastIdx="4" clrIdx="5">
    <p:extLst>
      <p:ext uri="{19B8F6BF-5375-455C-9EA6-DF929625EA0E}">
        <p15:presenceInfo xmlns:p15="http://schemas.microsoft.com/office/powerpoint/2012/main" userId="S-1-5-21-3458574638-2780845101-4193349012-3628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7BC"/>
    <a:srgbClr val="00FF00"/>
    <a:srgbClr val="67CBDD"/>
    <a:srgbClr val="FF3399"/>
    <a:srgbClr val="006666"/>
    <a:srgbClr val="000000"/>
    <a:srgbClr val="58C4DA"/>
    <a:srgbClr val="32B9D2"/>
    <a:srgbClr val="679CF6"/>
    <a:srgbClr val="642F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72" autoAdjust="0"/>
    <p:restoredTop sz="70878" autoAdjust="0"/>
  </p:normalViewPr>
  <p:slideViewPr>
    <p:cSldViewPr snapToGrid="0">
      <p:cViewPr varScale="1">
        <p:scale>
          <a:sx n="52" d="100"/>
          <a:sy n="52" d="100"/>
        </p:scale>
        <p:origin x="13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3.fntdata"/><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7.fntdata"/><Relationship Id="rId7" Type="http://schemas.openxmlformats.org/officeDocument/2006/relationships/slide" Target="slides/slide2.xml"/><Relationship Id="rId71" Type="http://schemas.openxmlformats.org/officeDocument/2006/relationships/font" Target="fonts/font2.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794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0137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068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ea typeface="Lora"/>
                <a:cs typeface="Lora"/>
                <a:sym typeface="Lora"/>
              </a:rPr>
              <a:t>Charles was having chest pains, so went to his healthcare provider. During his visit, the healthcare provider measured his blood pressure and determined that a blood test was necessary. The healthcare provider later sent the lab requisition to Charles using the EMR messaging system (app).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4568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ea typeface="Lora"/>
                <a:cs typeface="Lora"/>
                <a:sym typeface="Lora"/>
              </a:rPr>
              <a:t>Using the lab results, the healthcare provider determined that Charles had hypertension and emphasized the importance of maintaining his health. She recommended that Charles remain physically active, maintain a stress free lifestyle (meditation app) and remember to take his medications (medication app) regularly. </a:t>
            </a:r>
            <a:r>
              <a:rPr lang="en-US" sz="1100" b="0" dirty="0">
                <a:solidFill>
                  <a:schemeClr val="tx1"/>
                </a:solidFill>
                <a:ea typeface="Lora"/>
                <a:cs typeface="Lora"/>
                <a:sym typeface="Lora"/>
              </a:rPr>
              <a:t>She reminded Charles that there are many options of apps that he could use to support his health.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5891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7771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4851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161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5686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1508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1925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dirty="0"/>
              <a:t>“And more” is a cue to explain that health gateway is being constantly developed</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9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3602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2467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8370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3863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100" dirty="0"/>
          </a:p>
        </p:txBody>
      </p:sp>
    </p:spTree>
    <p:extLst>
      <p:ext uri="{BB962C8B-B14F-4D97-AF65-F5344CB8AC3E}">
        <p14:creationId xmlns:p14="http://schemas.microsoft.com/office/powerpoint/2010/main" val="2247440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kern="1200" cap="none" baseline="0" dirty="0">
                <a:solidFill>
                  <a:schemeClr val="tx1"/>
                </a:solidFill>
                <a:latin typeface="Arial"/>
                <a:ea typeface="Arial"/>
                <a:cs typeface="Arial"/>
                <a:sym typeface="Arial"/>
              </a:rPr>
              <a:t>Learn about the people or company that designed that app, such as whether they consult health professionals and whether their apps have been endorsed by trusted organizations. Where possible, download from reputable developers.</a:t>
            </a:r>
          </a:p>
          <a:p>
            <a:endParaRPr lang="en-US" dirty="0"/>
          </a:p>
        </p:txBody>
      </p:sp>
    </p:spTree>
    <p:extLst>
      <p:ext uri="{BB962C8B-B14F-4D97-AF65-F5344CB8AC3E}">
        <p14:creationId xmlns:p14="http://schemas.microsoft.com/office/powerpoint/2010/main" val="434212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While websites with certain endings might seem more credible, it is helpful to use more than one </a:t>
            </a:r>
            <a:r>
              <a:rPr lang="en-US" dirty="0">
                <a:highlight>
                  <a:srgbClr val="67CBDD"/>
                </a:highlight>
              </a:rPr>
              <a:t>measure</a:t>
            </a:r>
            <a:r>
              <a:rPr lang="en-US" dirty="0"/>
              <a:t> to assess trustworthiness of a website. It is good practice to read through the website and check the number of green flags against the number of red flags that come up, and then decide on the overall credibility of the website. </a:t>
            </a:r>
          </a:p>
        </p:txBody>
      </p:sp>
    </p:spTree>
    <p:extLst>
      <p:ext uri="{BB962C8B-B14F-4D97-AF65-F5344CB8AC3E}">
        <p14:creationId xmlns:p14="http://schemas.microsoft.com/office/powerpoint/2010/main" val="4268324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6365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20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978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7546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dirty="0"/>
              <a:t>Sensitive information should only be shared with organizations or individuals that you trust, as it could be used for malicious intent.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5117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871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chemeClr val="tx1"/>
                </a:solidFill>
                <a:latin typeface="Arial"/>
                <a:ea typeface="Lora"/>
                <a:cs typeface="Lora"/>
                <a:sym typeface="Lora"/>
              </a:rPr>
              <a:t>With millions of apps out there, finding the right app for you can be challenging. It is good practice to assess the quality of the app before installing it: </a:t>
            </a: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8475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10604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r>
              <a:rPr lang="en-US" sz="1100" b="0" i="0" u="none" strike="noStrike" cap="none" dirty="0">
                <a:solidFill>
                  <a:schemeClr val="tx1"/>
                </a:solidFill>
                <a:latin typeface="Arial"/>
                <a:ea typeface="Lora"/>
                <a:cs typeface="Lora"/>
                <a:sym typeface="Lora"/>
              </a:rPr>
              <a:t>If you wish to use an App that is not pre-installed in your device, you will have to download it from the App store (Perhaps include this as speaker notes instead) </a:t>
            </a:r>
          </a:p>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397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2332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solidFill>
                <a:schemeClr val="tx1"/>
              </a:solidFill>
              <a:ea typeface="Lora"/>
              <a:cs typeface="Lora"/>
              <a:sym typeface="Lora"/>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9270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8836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68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latin typeface="Arial" panose="020B0604020202020204" pitchFamily="34" charset="0"/>
                <a:ea typeface="Lora"/>
                <a:cs typeface="Arial" panose="020B0604020202020204" pitchFamily="34" charset="0"/>
                <a:sym typeface="Lora"/>
              </a:rPr>
              <a:t>Have you ever used (example a communication app used a lot in the community)? If you have, then you are already using apps</a:t>
            </a:r>
            <a:br>
              <a:rPr lang="en-US" sz="1100" dirty="0">
                <a:solidFill>
                  <a:schemeClr val="tx1"/>
                </a:solidFill>
                <a:latin typeface="Arial" panose="020B0604020202020204" pitchFamily="34" charset="0"/>
                <a:ea typeface="Lora"/>
                <a:cs typeface="Arial" panose="020B0604020202020204" pitchFamily="34" charset="0"/>
                <a:sym typeface="Lora"/>
              </a:rPr>
            </a:br>
            <a:endParaRPr lang="en-US" sz="1100" dirty="0">
              <a:solidFill>
                <a:schemeClr val="tx1"/>
              </a:solidFill>
              <a:latin typeface="Arial" panose="020B0604020202020204" pitchFamily="34" charset="0"/>
              <a:ea typeface="Lora"/>
              <a:cs typeface="Arial" panose="020B0604020202020204" pitchFamily="34" charset="0"/>
              <a:sym typeface="Lora"/>
            </a:endParaRPr>
          </a:p>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82122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3554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8852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34455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4136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321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86983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75093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Images cue this: For example, if you are using a stress management app, you can set up the app notification so that you receive an alert when it is time for you to meditate.</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53197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06367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541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30667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1" indent="0">
              <a:lnSpc>
                <a:spcPct val="130000"/>
              </a:lnSpc>
              <a:buClr>
                <a:schemeClr val="dk2"/>
              </a:buClr>
              <a:buSzPct val="110000"/>
              <a:buNone/>
            </a:pPr>
            <a:r>
              <a:rPr lang="en-US" sz="3600" dirty="0">
                <a:solidFill>
                  <a:schemeClr val="tx1"/>
                </a:solidFill>
                <a:ea typeface="Lora"/>
                <a:cs typeface="Lora"/>
                <a:sym typeface="Lora"/>
              </a:rPr>
              <a:t>May be worth mentioning that preferences (including notification preferences and permission/restrictions preferences) can be changed at any point</a:t>
            </a: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36614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4278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984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79924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88695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34423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9974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00573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62599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053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7214" indent="0">
              <a:lnSpc>
                <a:spcPct val="150000"/>
              </a:lnSpc>
              <a:buClr>
                <a:schemeClr val="dk2"/>
              </a:buClr>
              <a:buSzPct val="110000"/>
              <a:buFont typeface="Arial" panose="020B0604020202020204" pitchFamily="34" charset="0"/>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43590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9731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28714" indent="-571500">
              <a:lnSpc>
                <a:spcPct val="150000"/>
              </a:lnSpc>
              <a:buClr>
                <a:schemeClr val="dk2"/>
              </a:buClr>
              <a:buSzPct val="110000"/>
              <a:buFont typeface="Arial" panose="020B0604020202020204" pitchFamily="34" charset="0"/>
              <a:buChar char="•"/>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674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7290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4545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0C68-543E-4D03-9B38-959FCF8DB063}"/>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2117270C-C1DE-4881-893D-65034BE8D0FE}"/>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0DC3CFF-5F67-49C0-8A80-3C1AF73E3447}"/>
              </a:ext>
            </a:extLst>
          </p:cNvPr>
          <p:cNvSpPr>
            <a:spLocks noGrp="1"/>
          </p:cNvSpPr>
          <p:nvPr>
            <p:ph type="dt" sz="half" idx="10"/>
          </p:nvPr>
        </p:nvSpPr>
        <p:spPr/>
        <p:txBody>
          <a:bodyPr/>
          <a:lstStyle/>
          <a:p>
            <a:fld id="{A1C032E2-00EE-4B82-9AD0-BFF1DAB10845}" type="datetimeFigureOut">
              <a:rPr lang="en-US" smtClean="0"/>
              <a:t>11/9/2023</a:t>
            </a:fld>
            <a:endParaRPr lang="en-US"/>
          </a:p>
        </p:txBody>
      </p:sp>
      <p:sp>
        <p:nvSpPr>
          <p:cNvPr id="5" name="Footer Placeholder 4">
            <a:extLst>
              <a:ext uri="{FF2B5EF4-FFF2-40B4-BE49-F238E27FC236}">
                <a16:creationId xmlns:a16="http://schemas.microsoft.com/office/drawing/2014/main" id="{DA36878A-084D-42FF-8A44-64C774A54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2BDF6-8083-4F49-BFFA-EB9F5A997466}"/>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50200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51A2-50C6-4AB0-847E-37A0C2731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C6F70-4335-4DE1-A239-AD4A88E7FC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EF197-0840-44B4-95CD-AE255890E0B7}"/>
              </a:ext>
            </a:extLst>
          </p:cNvPr>
          <p:cNvSpPr>
            <a:spLocks noGrp="1"/>
          </p:cNvSpPr>
          <p:nvPr>
            <p:ph type="dt" sz="half" idx="10"/>
          </p:nvPr>
        </p:nvSpPr>
        <p:spPr/>
        <p:txBody>
          <a:bodyPr/>
          <a:lstStyle/>
          <a:p>
            <a:fld id="{A1C032E2-00EE-4B82-9AD0-BFF1DAB10845}" type="datetimeFigureOut">
              <a:rPr lang="en-US" smtClean="0"/>
              <a:t>11/9/2023</a:t>
            </a:fld>
            <a:endParaRPr lang="en-US"/>
          </a:p>
        </p:txBody>
      </p:sp>
      <p:sp>
        <p:nvSpPr>
          <p:cNvPr id="5" name="Footer Placeholder 4">
            <a:extLst>
              <a:ext uri="{FF2B5EF4-FFF2-40B4-BE49-F238E27FC236}">
                <a16:creationId xmlns:a16="http://schemas.microsoft.com/office/drawing/2014/main" id="{DD996174-31FB-4055-8DA5-A126A3341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3B142-536E-487E-93E5-ACBBEBCDDB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645394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8B88-177A-4C7E-BF06-56BF584D7187}"/>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FB634D4-90C5-46C8-9ECA-9A170BF95B9B}"/>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63DCF3-71E5-4B23-BDE1-FAB34EC0A379}"/>
              </a:ext>
            </a:extLst>
          </p:cNvPr>
          <p:cNvSpPr>
            <a:spLocks noGrp="1"/>
          </p:cNvSpPr>
          <p:nvPr>
            <p:ph type="dt" sz="half" idx="10"/>
          </p:nvPr>
        </p:nvSpPr>
        <p:spPr/>
        <p:txBody>
          <a:bodyPr/>
          <a:lstStyle/>
          <a:p>
            <a:fld id="{A1C032E2-00EE-4B82-9AD0-BFF1DAB10845}" type="datetimeFigureOut">
              <a:rPr lang="en-US" smtClean="0"/>
              <a:t>11/9/2023</a:t>
            </a:fld>
            <a:endParaRPr lang="en-US"/>
          </a:p>
        </p:txBody>
      </p:sp>
      <p:sp>
        <p:nvSpPr>
          <p:cNvPr id="5" name="Footer Placeholder 4">
            <a:extLst>
              <a:ext uri="{FF2B5EF4-FFF2-40B4-BE49-F238E27FC236}">
                <a16:creationId xmlns:a16="http://schemas.microsoft.com/office/drawing/2014/main" id="{141B0A4F-7A55-4A4D-90C0-F27485862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B7668-F626-486B-BEDB-623F27F6A7C6}"/>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4073563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E1A0-0632-480F-98F9-D7A500173A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3552B8-64B2-4302-973A-AF7760BFA6A4}"/>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AD614-5118-48DF-AE31-F76C08C5D556}"/>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53913-1677-4973-8A92-67122E343E7E}"/>
              </a:ext>
            </a:extLst>
          </p:cNvPr>
          <p:cNvSpPr>
            <a:spLocks noGrp="1"/>
          </p:cNvSpPr>
          <p:nvPr>
            <p:ph type="dt" sz="half" idx="10"/>
          </p:nvPr>
        </p:nvSpPr>
        <p:spPr/>
        <p:txBody>
          <a:bodyPr/>
          <a:lstStyle/>
          <a:p>
            <a:fld id="{A1C032E2-00EE-4B82-9AD0-BFF1DAB10845}" type="datetimeFigureOut">
              <a:rPr lang="en-US" smtClean="0"/>
              <a:t>11/9/2023</a:t>
            </a:fld>
            <a:endParaRPr lang="en-US"/>
          </a:p>
        </p:txBody>
      </p:sp>
      <p:sp>
        <p:nvSpPr>
          <p:cNvPr id="6" name="Footer Placeholder 5">
            <a:extLst>
              <a:ext uri="{FF2B5EF4-FFF2-40B4-BE49-F238E27FC236}">
                <a16:creationId xmlns:a16="http://schemas.microsoft.com/office/drawing/2014/main" id="{0481936A-42C8-461C-80B2-CEAE5B728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28F481-50C1-4F3D-AB97-E61B35E32770}"/>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479524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F6DF-E086-4B95-980D-5AD7AFAD5122}"/>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CA0388-A362-4B3B-99A5-C1A0AFB2D721}"/>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1434609-C031-414B-877C-1D40C9FE9B45}"/>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6AF514-025F-484D-8DAB-CBC0E7286BEE}"/>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87C1B312-C1C3-43A3-ADC3-24B1697D7FC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C98D7A-C04C-45E1-9094-7609899ACE2E}"/>
              </a:ext>
            </a:extLst>
          </p:cNvPr>
          <p:cNvSpPr>
            <a:spLocks noGrp="1"/>
          </p:cNvSpPr>
          <p:nvPr>
            <p:ph type="dt" sz="half" idx="10"/>
          </p:nvPr>
        </p:nvSpPr>
        <p:spPr/>
        <p:txBody>
          <a:bodyPr/>
          <a:lstStyle/>
          <a:p>
            <a:fld id="{A1C032E2-00EE-4B82-9AD0-BFF1DAB10845}" type="datetimeFigureOut">
              <a:rPr lang="en-US" smtClean="0"/>
              <a:t>11/9/2023</a:t>
            </a:fld>
            <a:endParaRPr lang="en-US"/>
          </a:p>
        </p:txBody>
      </p:sp>
      <p:sp>
        <p:nvSpPr>
          <p:cNvPr id="8" name="Footer Placeholder 7">
            <a:extLst>
              <a:ext uri="{FF2B5EF4-FFF2-40B4-BE49-F238E27FC236}">
                <a16:creationId xmlns:a16="http://schemas.microsoft.com/office/drawing/2014/main" id="{86E0E346-31D3-4FF5-B46A-49F224D619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AC2EA-C485-4A6B-ABB5-465719D83E6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540223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365-EFC7-4653-8A66-6857794A20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B258CD-30DA-404B-A555-DFCE6966FB41}"/>
              </a:ext>
            </a:extLst>
          </p:cNvPr>
          <p:cNvSpPr>
            <a:spLocks noGrp="1"/>
          </p:cNvSpPr>
          <p:nvPr>
            <p:ph type="dt" sz="half" idx="10"/>
          </p:nvPr>
        </p:nvSpPr>
        <p:spPr/>
        <p:txBody>
          <a:bodyPr/>
          <a:lstStyle/>
          <a:p>
            <a:fld id="{A1C032E2-00EE-4B82-9AD0-BFF1DAB10845}" type="datetimeFigureOut">
              <a:rPr lang="en-US" smtClean="0"/>
              <a:t>11/9/2023</a:t>
            </a:fld>
            <a:endParaRPr lang="en-US"/>
          </a:p>
        </p:txBody>
      </p:sp>
      <p:sp>
        <p:nvSpPr>
          <p:cNvPr id="4" name="Footer Placeholder 3">
            <a:extLst>
              <a:ext uri="{FF2B5EF4-FFF2-40B4-BE49-F238E27FC236}">
                <a16:creationId xmlns:a16="http://schemas.microsoft.com/office/drawing/2014/main" id="{9C0B6D91-C71B-462C-8302-5518A44C45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2CD644-CA3E-4C07-9F24-0ABDF28434CE}"/>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756067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5C8CA-9DAE-4A13-B52D-34462CDE464D}"/>
              </a:ext>
            </a:extLst>
          </p:cNvPr>
          <p:cNvSpPr>
            <a:spLocks noGrp="1"/>
          </p:cNvSpPr>
          <p:nvPr>
            <p:ph type="dt" sz="half" idx="10"/>
          </p:nvPr>
        </p:nvSpPr>
        <p:spPr/>
        <p:txBody>
          <a:bodyPr/>
          <a:lstStyle/>
          <a:p>
            <a:fld id="{A1C032E2-00EE-4B82-9AD0-BFF1DAB10845}" type="datetimeFigureOut">
              <a:rPr lang="en-US" smtClean="0"/>
              <a:t>11/9/2023</a:t>
            </a:fld>
            <a:endParaRPr lang="en-US"/>
          </a:p>
        </p:txBody>
      </p:sp>
      <p:sp>
        <p:nvSpPr>
          <p:cNvPr id="3" name="Footer Placeholder 2">
            <a:extLst>
              <a:ext uri="{FF2B5EF4-FFF2-40B4-BE49-F238E27FC236}">
                <a16:creationId xmlns:a16="http://schemas.microsoft.com/office/drawing/2014/main" id="{35C27199-FEE6-423D-A38F-A9D671FD8C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ED1483-F676-490E-B322-555B6AF912D8}"/>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609726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3B5F-A6A4-4DB9-87F9-5A8B6661C2B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67376ED-C797-4F0A-8787-BE059280B2E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DBA71-4436-4386-8A58-D7BC9D0B5FD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75B470-E9FF-45A1-BA03-D6BDF076D386}"/>
              </a:ext>
            </a:extLst>
          </p:cNvPr>
          <p:cNvSpPr>
            <a:spLocks noGrp="1"/>
          </p:cNvSpPr>
          <p:nvPr>
            <p:ph type="dt" sz="half" idx="10"/>
          </p:nvPr>
        </p:nvSpPr>
        <p:spPr/>
        <p:txBody>
          <a:bodyPr/>
          <a:lstStyle/>
          <a:p>
            <a:fld id="{A1C032E2-00EE-4B82-9AD0-BFF1DAB10845}" type="datetimeFigureOut">
              <a:rPr lang="en-US" smtClean="0"/>
              <a:t>11/9/2023</a:t>
            </a:fld>
            <a:endParaRPr lang="en-US"/>
          </a:p>
        </p:txBody>
      </p:sp>
      <p:sp>
        <p:nvSpPr>
          <p:cNvPr id="6" name="Footer Placeholder 5">
            <a:extLst>
              <a:ext uri="{FF2B5EF4-FFF2-40B4-BE49-F238E27FC236}">
                <a16:creationId xmlns:a16="http://schemas.microsoft.com/office/drawing/2014/main" id="{585E01B4-632C-4824-B809-C52148F20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39D4C-66B7-4AFE-B2A3-1BE382EC04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13358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9B44-02B5-4D32-9695-E366C562C0A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87184DB-FD96-44DF-A27A-D326D5B3D7A5}"/>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197D9C2-30BF-455A-BDB5-34F5EB1D1F5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C385C5-62CB-46CB-B0F7-634DA4548973}"/>
              </a:ext>
            </a:extLst>
          </p:cNvPr>
          <p:cNvSpPr>
            <a:spLocks noGrp="1"/>
          </p:cNvSpPr>
          <p:nvPr>
            <p:ph type="dt" sz="half" idx="10"/>
          </p:nvPr>
        </p:nvSpPr>
        <p:spPr/>
        <p:txBody>
          <a:bodyPr/>
          <a:lstStyle/>
          <a:p>
            <a:fld id="{A1C032E2-00EE-4B82-9AD0-BFF1DAB10845}" type="datetimeFigureOut">
              <a:rPr lang="en-US" smtClean="0"/>
              <a:t>11/9/2023</a:t>
            </a:fld>
            <a:endParaRPr lang="en-US"/>
          </a:p>
        </p:txBody>
      </p:sp>
      <p:sp>
        <p:nvSpPr>
          <p:cNvPr id="6" name="Footer Placeholder 5">
            <a:extLst>
              <a:ext uri="{FF2B5EF4-FFF2-40B4-BE49-F238E27FC236}">
                <a16:creationId xmlns:a16="http://schemas.microsoft.com/office/drawing/2014/main" id="{8FF5647A-EF06-45F9-BBA1-B2D4B24B78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D601D-FB90-4F7D-9F91-6BF1A3F673FE}"/>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3450693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5FFA-4894-41AF-9D63-82B5BDD44C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65F8F-9891-4F13-BABE-57D362D324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4CFA8-AD60-4C69-94B3-B59EDCA86175}"/>
              </a:ext>
            </a:extLst>
          </p:cNvPr>
          <p:cNvSpPr>
            <a:spLocks noGrp="1"/>
          </p:cNvSpPr>
          <p:nvPr>
            <p:ph type="dt" sz="half" idx="10"/>
          </p:nvPr>
        </p:nvSpPr>
        <p:spPr/>
        <p:txBody>
          <a:bodyPr/>
          <a:lstStyle/>
          <a:p>
            <a:fld id="{A1C032E2-00EE-4B82-9AD0-BFF1DAB10845}" type="datetimeFigureOut">
              <a:rPr lang="en-US" smtClean="0"/>
              <a:t>11/9/2023</a:t>
            </a:fld>
            <a:endParaRPr lang="en-US"/>
          </a:p>
        </p:txBody>
      </p:sp>
      <p:sp>
        <p:nvSpPr>
          <p:cNvPr id="5" name="Footer Placeholder 4">
            <a:extLst>
              <a:ext uri="{FF2B5EF4-FFF2-40B4-BE49-F238E27FC236}">
                <a16:creationId xmlns:a16="http://schemas.microsoft.com/office/drawing/2014/main" id="{EF4EC141-0BCC-46FA-9AFF-312B0C2B0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E2F95-AB80-463B-83BD-34C4DF480A09}"/>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83485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F4B5B6-4790-4147-A790-EC6205819A7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C1D7F9-8126-4727-9811-5BB8709ADA81}"/>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376F1-6696-4776-862E-F1F7B796A85B}"/>
              </a:ext>
            </a:extLst>
          </p:cNvPr>
          <p:cNvSpPr>
            <a:spLocks noGrp="1"/>
          </p:cNvSpPr>
          <p:nvPr>
            <p:ph type="dt" sz="half" idx="10"/>
          </p:nvPr>
        </p:nvSpPr>
        <p:spPr/>
        <p:txBody>
          <a:bodyPr/>
          <a:lstStyle/>
          <a:p>
            <a:fld id="{A1C032E2-00EE-4B82-9AD0-BFF1DAB10845}" type="datetimeFigureOut">
              <a:rPr lang="en-US" smtClean="0"/>
              <a:t>11/9/2023</a:t>
            </a:fld>
            <a:endParaRPr lang="en-US"/>
          </a:p>
        </p:txBody>
      </p:sp>
      <p:sp>
        <p:nvSpPr>
          <p:cNvPr id="5" name="Footer Placeholder 4">
            <a:extLst>
              <a:ext uri="{FF2B5EF4-FFF2-40B4-BE49-F238E27FC236}">
                <a16:creationId xmlns:a16="http://schemas.microsoft.com/office/drawing/2014/main" id="{B45A0184-170E-4F52-BA46-824AA554F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F24B7-DC28-429D-B933-5084C6CD9748}"/>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68258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EA54-BB42-4330-82E0-CED9876F10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36EE8-7F47-492C-9B49-091BA8ED71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7AE03-5747-46AA-A71E-9C745CFEB9FA}"/>
              </a:ext>
            </a:extLst>
          </p:cNvPr>
          <p:cNvSpPr>
            <a:spLocks noGrp="1"/>
          </p:cNvSpPr>
          <p:nvPr>
            <p:ph type="dt" sz="half" idx="10"/>
          </p:nvPr>
        </p:nvSpPr>
        <p:spPr/>
        <p:txBody>
          <a:bodyPr/>
          <a:lstStyle/>
          <a:p>
            <a:fld id="{E776EF62-D8A9-4A54-8668-2B7CF626DD50}" type="datetimeFigureOut">
              <a:rPr lang="en-US" smtClean="0"/>
              <a:t>11/9/2023</a:t>
            </a:fld>
            <a:endParaRPr lang="en-US"/>
          </a:p>
        </p:txBody>
      </p:sp>
      <p:sp>
        <p:nvSpPr>
          <p:cNvPr id="5" name="Footer Placeholder 4">
            <a:extLst>
              <a:ext uri="{FF2B5EF4-FFF2-40B4-BE49-F238E27FC236}">
                <a16:creationId xmlns:a16="http://schemas.microsoft.com/office/drawing/2014/main" id="{17BC8594-6755-461B-8B5A-BD78C0B2F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09ABF-5165-40E6-A264-0F73DAFF2263}"/>
              </a:ext>
            </a:extLst>
          </p:cNvPr>
          <p:cNvSpPr>
            <a:spLocks noGrp="1"/>
          </p:cNvSpPr>
          <p:nvPr>
            <p:ph type="sldNum" sz="quarter" idx="12"/>
          </p:nvPr>
        </p:nvSpPr>
        <p:spPr/>
        <p:txBody>
          <a:bodyPr/>
          <a:lstStyle/>
          <a:p>
            <a:fld id="{7ECD7200-29F0-4468-9FE9-E7A03D9786A4}" type="slidenum">
              <a:rPr lang="en-US" smtClean="0"/>
              <a:t>‹#›</a:t>
            </a:fld>
            <a:endParaRPr lang="en-US"/>
          </a:p>
        </p:txBody>
      </p:sp>
    </p:spTree>
    <p:extLst>
      <p:ext uri="{BB962C8B-B14F-4D97-AF65-F5344CB8AC3E}">
        <p14:creationId xmlns:p14="http://schemas.microsoft.com/office/powerpoint/2010/main" val="57426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 id="214748367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0D50C-8093-4A4D-9FF3-A938F839F470}"/>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1E6CA-2992-40AD-9AF9-CF6C5D34FF4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45DF6-52A7-4DA4-A71D-07A911CEBC91}"/>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1C032E2-00EE-4B82-9AD0-BFF1DAB10845}" type="datetimeFigureOut">
              <a:rPr lang="en-US" smtClean="0"/>
              <a:t>11/9/2023</a:t>
            </a:fld>
            <a:endParaRPr lang="en-US"/>
          </a:p>
        </p:txBody>
      </p:sp>
      <p:sp>
        <p:nvSpPr>
          <p:cNvPr id="5" name="Footer Placeholder 4">
            <a:extLst>
              <a:ext uri="{FF2B5EF4-FFF2-40B4-BE49-F238E27FC236}">
                <a16:creationId xmlns:a16="http://schemas.microsoft.com/office/drawing/2014/main" id="{1F500790-6B5A-4AC8-945A-2159A8E48AD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1A9E24-E381-4B56-B0AD-465C07EFA2E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DEDEB81-B69A-40AC-AD27-06B733D4F458}" type="slidenum">
              <a:rPr lang="en-US" smtClean="0"/>
              <a:t>‹#›</a:t>
            </a:fld>
            <a:endParaRPr lang="en-US"/>
          </a:p>
        </p:txBody>
      </p:sp>
    </p:spTree>
    <p:extLst>
      <p:ext uri="{BB962C8B-B14F-4D97-AF65-F5344CB8AC3E}">
        <p14:creationId xmlns:p14="http://schemas.microsoft.com/office/powerpoint/2010/main" val="1585551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27.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2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2.pn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39.svg"/><Relationship Id="rId4" Type="http://schemas.openxmlformats.org/officeDocument/2006/relationships/image" Target="../media/image43.svg"/><Relationship Id="rId9"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37.sv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46.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37.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8" name="Rectangle 17">
            <a:extLst>
              <a:ext uri="{FF2B5EF4-FFF2-40B4-BE49-F238E27FC236}">
                <a16:creationId xmlns:a16="http://schemas.microsoft.com/office/drawing/2014/main" id="{144A2F79-F1F0-0A4C-ADB2-049C3E1ED0EC}"/>
              </a:ext>
            </a:extLst>
          </p:cNvPr>
          <p:cNvSpPr/>
          <p:nvPr/>
        </p:nvSpPr>
        <p:spPr>
          <a:xfrm>
            <a:off x="0" y="8394197"/>
            <a:ext cx="18474612" cy="2030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oogle Shape;89;p13">
            <a:extLst>
              <a:ext uri="{FF2B5EF4-FFF2-40B4-BE49-F238E27FC236}">
                <a16:creationId xmlns:a16="http://schemas.microsoft.com/office/drawing/2014/main" id="{1AEFBBE6-0A58-A748-80E5-141AB42A2B9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80928" y="3221441"/>
            <a:ext cx="4043072" cy="4104641"/>
          </a:xfrm>
          <a:prstGeom prst="rect">
            <a:avLst/>
          </a:prstGeom>
          <a:noFill/>
          <a:ln>
            <a:noFill/>
          </a:ln>
        </p:spPr>
      </p:pic>
      <p:sp>
        <p:nvSpPr>
          <p:cNvPr id="13" name="Google Shape;94;p13">
            <a:extLst>
              <a:ext uri="{FF2B5EF4-FFF2-40B4-BE49-F238E27FC236}">
                <a16:creationId xmlns:a16="http://schemas.microsoft.com/office/drawing/2014/main" id="{53A6D229-DF87-6542-BA31-C6B76D34E0BD}"/>
              </a:ext>
            </a:extLst>
          </p:cNvPr>
          <p:cNvSpPr txBox="1"/>
          <p:nvPr/>
        </p:nvSpPr>
        <p:spPr>
          <a:xfrm>
            <a:off x="2147765" y="1290146"/>
            <a:ext cx="13612187" cy="2555713"/>
          </a:xfrm>
          <a:prstGeom prst="rect">
            <a:avLst/>
          </a:prstGeom>
          <a:noFill/>
          <a:ln>
            <a:noFill/>
          </a:ln>
        </p:spPr>
        <p:txBody>
          <a:bodyPr spcFirstLastPara="1" wrap="square" lIns="0" tIns="0" rIns="0" bIns="0" anchor="t" anchorCtr="0">
            <a:noAutofit/>
          </a:bodyPr>
          <a:lstStyle/>
          <a:p>
            <a:pPr marL="0" marR="0" lvl="0" indent="0" rtl="0">
              <a:lnSpc>
                <a:spcPct val="103002"/>
              </a:lnSpc>
              <a:spcBef>
                <a:spcPts val="0"/>
              </a:spcBef>
              <a:spcAft>
                <a:spcPts val="0"/>
              </a:spcAft>
              <a:buNone/>
            </a:pPr>
            <a:r>
              <a:rPr lang="en-US" sz="8000" b="1" dirty="0">
                <a:solidFill>
                  <a:schemeClr val="bg1"/>
                </a:solidFill>
                <a:latin typeface="+mj-lt"/>
                <a:ea typeface="Lora"/>
                <a:cs typeface="Lora"/>
                <a:sym typeface="Lora"/>
              </a:rPr>
              <a:t>Using Apps to Support Your Health</a:t>
            </a:r>
            <a:endParaRPr sz="8000" b="1" dirty="0">
              <a:solidFill>
                <a:schemeClr val="bg1"/>
              </a:solidFill>
              <a:latin typeface="+mj-lt"/>
            </a:endParaRPr>
          </a:p>
        </p:txBody>
      </p:sp>
      <p:grpSp>
        <p:nvGrpSpPr>
          <p:cNvPr id="14" name="Group 13">
            <a:extLst>
              <a:ext uri="{FF2B5EF4-FFF2-40B4-BE49-F238E27FC236}">
                <a16:creationId xmlns:a16="http://schemas.microsoft.com/office/drawing/2014/main" id="{99422E97-78E5-FC45-9A98-6ED7D426E1B5}"/>
              </a:ext>
            </a:extLst>
          </p:cNvPr>
          <p:cNvGrpSpPr/>
          <p:nvPr/>
        </p:nvGrpSpPr>
        <p:grpSpPr>
          <a:xfrm>
            <a:off x="2147766" y="8359943"/>
            <a:ext cx="13992468" cy="1825553"/>
            <a:chOff x="1139800" y="5469144"/>
            <a:chExt cx="9328312" cy="1217035"/>
          </a:xfrm>
        </p:grpSpPr>
        <p:pic>
          <p:nvPicPr>
            <p:cNvPr id="15" name="Picture 14">
              <a:extLst>
                <a:ext uri="{FF2B5EF4-FFF2-40B4-BE49-F238E27FC236}">
                  <a16:creationId xmlns:a16="http://schemas.microsoft.com/office/drawing/2014/main" id="{28391691-1499-E84F-9ECA-105580689A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6" name="Picture 15">
              <a:extLst>
                <a:ext uri="{FF2B5EF4-FFF2-40B4-BE49-F238E27FC236}">
                  <a16:creationId xmlns:a16="http://schemas.microsoft.com/office/drawing/2014/main" id="{70788B0C-06C2-434C-8CEB-8E5723CD75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7" name="Picture 16">
              <a:extLst>
                <a:ext uri="{FF2B5EF4-FFF2-40B4-BE49-F238E27FC236}">
                  <a16:creationId xmlns:a16="http://schemas.microsoft.com/office/drawing/2014/main" id="{017A0039-29B7-7F4A-9415-3D72A4B3BE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
        <p:nvSpPr>
          <p:cNvPr id="20" name="Google Shape;95;p13">
            <a:extLst>
              <a:ext uri="{FF2B5EF4-FFF2-40B4-BE49-F238E27FC236}">
                <a16:creationId xmlns:a16="http://schemas.microsoft.com/office/drawing/2014/main" id="{F05931BF-A6BE-CF44-AD28-15B55D69F100}"/>
              </a:ext>
            </a:extLst>
          </p:cNvPr>
          <p:cNvSpPr txBox="1"/>
          <p:nvPr/>
        </p:nvSpPr>
        <p:spPr>
          <a:xfrm>
            <a:off x="2147766" y="5067075"/>
            <a:ext cx="9782309" cy="942700"/>
          </a:xfrm>
          <a:prstGeom prst="rect">
            <a:avLst/>
          </a:prstGeom>
          <a:noFill/>
          <a:ln>
            <a:noFill/>
          </a:ln>
        </p:spPr>
        <p:txBody>
          <a:bodyPr spcFirstLastPara="1" wrap="square" lIns="0" tIns="0" rIns="0" bIns="0" anchor="t" anchorCtr="0">
            <a:noAutofit/>
          </a:bodyPr>
          <a:lstStyle/>
          <a:p>
            <a:pPr lvl="0">
              <a:lnSpc>
                <a:spcPct val="139979"/>
              </a:lnSpc>
            </a:pPr>
            <a:r>
              <a:rPr lang="en-US" sz="4000" b="1" dirty="0">
                <a:latin typeface="Arial" panose="020B0604020202020204" pitchFamily="34" charset="0"/>
                <a:cs typeface="Arial" panose="020B0604020202020204" pitchFamily="34" charset="0"/>
              </a:rPr>
              <a:t>iCON Digital Health Literacy, 2023-2024</a:t>
            </a:r>
            <a:endParaRPr sz="4000" b="1" dirty="0">
              <a:solidFill>
                <a:schemeClr val="tx1"/>
              </a:solidFill>
              <a:latin typeface="+mj-lt"/>
            </a:endParaRPr>
          </a:p>
        </p:txBody>
      </p:sp>
    </p:spTree>
    <p:extLst>
      <p:ext uri="{BB962C8B-B14F-4D97-AF65-F5344CB8AC3E}">
        <p14:creationId xmlns:p14="http://schemas.microsoft.com/office/powerpoint/2010/main" val="57613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5181770" cy="956271"/>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lang="en-US" sz="7000" b="1" dirty="0">
                <a:solidFill>
                  <a:srgbClr val="FFFFFF"/>
                </a:solidFill>
                <a:sym typeface="Lora"/>
              </a:rPr>
              <a:t>How apps can support your health</a:t>
            </a:r>
            <a:endParaRPr kumimoji="0" sz="7000" b="1"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79837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4622283" cy="1392293"/>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a:solidFill>
                  <a:srgbClr val="034092"/>
                </a:solidFill>
                <a:latin typeface="+mj-lt"/>
                <a:ea typeface="Lora"/>
                <a:cs typeface="Lora"/>
                <a:sym typeface="Lora"/>
              </a:rPr>
              <a:t>How apps can support your health</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61" y="2715790"/>
            <a:ext cx="16012805" cy="6495839"/>
          </a:xfrm>
          <a:prstGeom prst="rect">
            <a:avLst/>
          </a:prstGeom>
          <a:noFill/>
          <a:ln>
            <a:noFill/>
          </a:ln>
        </p:spPr>
        <p:txBody>
          <a:bodyPr spcFirstLastPara="1" wrap="square" lIns="0" tIns="0" rIns="0" bIns="0" anchor="t" anchorCtr="0">
            <a:noAutofit/>
          </a:bodyPr>
          <a:lstStyle/>
          <a:p>
            <a:pPr marL="57214" marR="0" lvl="0" algn="l" rtl="0">
              <a:lnSpc>
                <a:spcPct val="150000"/>
              </a:lnSpc>
              <a:spcBef>
                <a:spcPts val="0"/>
              </a:spcBef>
              <a:spcAft>
                <a:spcPts val="0"/>
              </a:spcAft>
              <a:buClr>
                <a:schemeClr val="dk2"/>
              </a:buClr>
              <a:buSzPct val="110000"/>
            </a:pPr>
            <a:r>
              <a:rPr lang="en-US" sz="3600" dirty="0">
                <a:solidFill>
                  <a:schemeClr val="tx1"/>
                </a:solidFill>
                <a:latin typeface="+mj-lt"/>
                <a:ea typeface="Lora"/>
                <a:cs typeface="Lora"/>
                <a:sym typeface="Lora"/>
              </a:rPr>
              <a:t>Apps can support your health in several ways:</a:t>
            </a: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endParaRPr lang="en-US" sz="3600" dirty="0">
              <a:solidFill>
                <a:schemeClr val="tx1"/>
              </a:solidFill>
              <a:latin typeface="+mj-lt"/>
              <a:ea typeface="Lora"/>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a:solidFill>
                  <a:schemeClr val="tx1"/>
                </a:solidFill>
                <a:latin typeface="+mj-lt"/>
                <a:ea typeface="Lora"/>
                <a:cs typeface="Lora"/>
                <a:sym typeface="Lora"/>
              </a:rPr>
              <a:t>By acting like health information tools, which assist in self-management of your health and chronic conditions.</a:t>
            </a:r>
            <a:br>
              <a:rPr lang="en-US" sz="3600" dirty="0">
                <a:solidFill>
                  <a:schemeClr val="tx1"/>
                </a:solidFill>
                <a:latin typeface="+mj-lt"/>
                <a:ea typeface="Lora"/>
                <a:cs typeface="Lora"/>
                <a:sym typeface="Lora"/>
              </a:rPr>
            </a:br>
            <a:endParaRPr lang="en-US" sz="2000" dirty="0">
              <a:solidFill>
                <a:schemeClr val="tx1"/>
              </a:solidFill>
              <a:latin typeface="+mj-lt"/>
              <a:ea typeface="Lora"/>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a:solidFill>
                  <a:schemeClr val="tx1"/>
                </a:solidFill>
                <a:latin typeface="+mj-lt"/>
                <a:ea typeface="Lora"/>
                <a:cs typeface="Lora"/>
                <a:sym typeface="Lora"/>
              </a:rPr>
              <a:t>By providing easier access to your healthcare provider through telemedicine and secure messaging apps. </a:t>
            </a:r>
          </a:p>
        </p:txBody>
      </p:sp>
    </p:spTree>
    <p:extLst>
      <p:ext uri="{BB962C8B-B14F-4D97-AF65-F5344CB8AC3E}">
        <p14:creationId xmlns:p14="http://schemas.microsoft.com/office/powerpoint/2010/main" val="2258708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203239"/>
            <a:ext cx="15443721" cy="924000"/>
          </a:xfrm>
          <a:prstGeom prst="rect">
            <a:avLst/>
          </a:prstGeom>
          <a:noFill/>
          <a:ln>
            <a:noFill/>
          </a:ln>
        </p:spPr>
        <p:txBody>
          <a:bodyPr spcFirstLastPara="1" wrap="square" lIns="0" tIns="0" rIns="0" bIns="0" anchor="t" anchorCtr="0">
            <a:noAutofit/>
          </a:bodyPr>
          <a:lstStyle/>
          <a:p>
            <a:pPr lvl="0">
              <a:lnSpc>
                <a:spcPct val="110030"/>
              </a:lnSpc>
            </a:pPr>
            <a:r>
              <a:rPr lang="en-US" sz="7200" dirty="0">
                <a:solidFill>
                  <a:srgbClr val="034092"/>
                </a:solidFill>
                <a:ea typeface="Lora"/>
                <a:cs typeface="Lora"/>
                <a:sym typeface="Lora"/>
              </a:rPr>
              <a:t>How apps can support your health</a:t>
            </a:r>
          </a:p>
        </p:txBody>
      </p:sp>
      <p:sp>
        <p:nvSpPr>
          <p:cNvPr id="174" name="Google Shape;174;p19"/>
          <p:cNvSpPr txBox="1"/>
          <p:nvPr/>
        </p:nvSpPr>
        <p:spPr>
          <a:xfrm>
            <a:off x="1182749" y="2899871"/>
            <a:ext cx="15957387" cy="6198328"/>
          </a:xfrm>
          <a:prstGeom prst="rect">
            <a:avLst/>
          </a:prstGeom>
          <a:noFill/>
          <a:ln>
            <a:noFill/>
          </a:ln>
        </p:spPr>
        <p:txBody>
          <a:bodyPr spcFirstLastPara="1" wrap="square" lIns="0" tIns="0" rIns="0" bIns="0" anchor="t" anchorCtr="0">
            <a:noAutofit/>
          </a:bodyPr>
          <a:lstStyle/>
          <a:p>
            <a:pPr marL="57214" lvl="0">
              <a:buClr>
                <a:schemeClr val="dk2"/>
              </a:buClr>
              <a:buSzPct val="110000"/>
            </a:pPr>
            <a:r>
              <a:rPr lang="en-US" sz="3600" dirty="0">
                <a:solidFill>
                  <a:schemeClr val="tx1"/>
                </a:solidFill>
                <a:latin typeface="Arial" panose="020B0604020202020204" pitchFamily="34" charset="0"/>
                <a:ea typeface="Lora"/>
                <a:cs typeface="Arial" panose="020B0604020202020204" pitchFamily="34" charset="0"/>
                <a:sym typeface="Lora"/>
              </a:rPr>
              <a:t>Health apps provide a wide range of services. There are two main types of apps that can support your health:</a:t>
            </a:r>
            <a:br>
              <a:rPr lang="en-US" sz="3600" dirty="0">
                <a:solidFill>
                  <a:schemeClr val="tx1"/>
                </a:solidFill>
                <a:latin typeface="Arial" panose="020B0604020202020204" pitchFamily="34" charset="0"/>
                <a:ea typeface="Lora"/>
                <a:cs typeface="Arial" panose="020B0604020202020204" pitchFamily="34" charset="0"/>
                <a:sym typeface="Lora"/>
              </a:rPr>
            </a:br>
            <a:endParaRPr lang="en-US" sz="3600" dirty="0">
              <a:solidFill>
                <a:schemeClr val="tx1"/>
              </a:solidFill>
              <a:latin typeface="Arial" panose="020B0604020202020204" pitchFamily="34" charset="0"/>
              <a:ea typeface="Lora"/>
              <a:cs typeface="Arial" panose="020B0604020202020204" pitchFamily="34" charset="0"/>
              <a:sym typeface="Lora"/>
            </a:endParaRPr>
          </a:p>
          <a:p>
            <a:pPr marL="628714" indent="-571500">
              <a:buClr>
                <a:schemeClr val="dk2"/>
              </a:buClr>
              <a:buSzPct val="110000"/>
              <a:buFont typeface="Arial" panose="020B0604020202020204" pitchFamily="34" charset="0"/>
              <a:buChar char="•"/>
            </a:pPr>
            <a:endParaRPr lang="en-US" sz="3600" dirty="0">
              <a:solidFill>
                <a:schemeClr val="tx1"/>
              </a:solidFill>
              <a:latin typeface="Arial" panose="020B0604020202020204" pitchFamily="34" charset="0"/>
              <a:ea typeface="Lora"/>
              <a:cs typeface="Arial" panose="020B0604020202020204" pitchFamily="34" charset="0"/>
              <a:sym typeface="Lora"/>
            </a:endParaRPr>
          </a:p>
          <a:p>
            <a:pPr marL="628714" indent="-571500">
              <a:buClr>
                <a:schemeClr val="dk2"/>
              </a:buClr>
              <a:buSzPct val="110000"/>
              <a:buFont typeface="Arial" panose="020B0604020202020204" pitchFamily="34" charset="0"/>
              <a:buChar char="•"/>
            </a:pPr>
            <a:r>
              <a:rPr lang="en-US" sz="3600" dirty="0">
                <a:solidFill>
                  <a:schemeClr val="tx1"/>
                </a:solidFill>
                <a:latin typeface="Arial" panose="020B0604020202020204" pitchFamily="34" charset="0"/>
                <a:ea typeface="Lora"/>
                <a:cs typeface="Arial" panose="020B0604020202020204" pitchFamily="34" charset="0"/>
                <a:sym typeface="Lora"/>
              </a:rPr>
              <a:t>Apps to help you to self-manage your health and wellness</a:t>
            </a:r>
          </a:p>
          <a:p>
            <a:pPr marL="628714" indent="-571500">
              <a:buClr>
                <a:schemeClr val="dk2"/>
              </a:buClr>
              <a:buSzPct val="110000"/>
              <a:buFont typeface="Arial" panose="020B0604020202020204" pitchFamily="34" charset="0"/>
              <a:buChar char="•"/>
            </a:pPr>
            <a:endParaRPr lang="en-US" sz="3600" dirty="0">
              <a:solidFill>
                <a:schemeClr val="tx1"/>
              </a:solidFill>
              <a:latin typeface="Arial" panose="020B0604020202020204" pitchFamily="34" charset="0"/>
              <a:ea typeface="Lora"/>
              <a:cs typeface="Arial" panose="020B0604020202020204" pitchFamily="34" charset="0"/>
              <a:sym typeface="Lora"/>
            </a:endParaRPr>
          </a:p>
          <a:p>
            <a:pPr marL="628714" indent="-571500">
              <a:buClr>
                <a:schemeClr val="dk2"/>
              </a:buClr>
              <a:buSzPct val="110000"/>
              <a:buFont typeface="Arial" panose="020B0604020202020204" pitchFamily="34" charset="0"/>
              <a:buChar char="•"/>
            </a:pPr>
            <a:r>
              <a:rPr lang="en-US" sz="3600" dirty="0">
                <a:solidFill>
                  <a:schemeClr val="tx1"/>
                </a:solidFill>
                <a:latin typeface="Arial" panose="020B0604020202020204" pitchFamily="34" charset="0"/>
                <a:ea typeface="Lora"/>
                <a:cs typeface="Arial" panose="020B0604020202020204" pitchFamily="34" charset="0"/>
                <a:sym typeface="Lora"/>
              </a:rPr>
              <a:t>Apps to access health care and view your personal health information</a:t>
            </a:r>
          </a:p>
          <a:p>
            <a:pPr marL="628714" indent="-571500">
              <a:buClr>
                <a:schemeClr val="dk2"/>
              </a:buClr>
              <a:buSzPct val="110000"/>
              <a:buFont typeface="Arial" panose="020B0604020202020204" pitchFamily="34" charset="0"/>
              <a:buChar char="•"/>
            </a:pPr>
            <a:endParaRPr lang="en-US" sz="3600" dirty="0">
              <a:solidFill>
                <a:schemeClr val="tx1"/>
              </a:solidFill>
              <a:latin typeface="Arial" panose="020B0604020202020204" pitchFamily="34" charset="0"/>
              <a:ea typeface="Lora"/>
              <a:cs typeface="Arial" panose="020B0604020202020204" pitchFamily="34" charset="0"/>
              <a:sym typeface="Lora"/>
            </a:endParaRPr>
          </a:p>
        </p:txBody>
      </p:sp>
      <p:sp>
        <p:nvSpPr>
          <p:cNvPr id="4" name="Rectangle 3">
            <a:extLst>
              <a:ext uri="{FF2B5EF4-FFF2-40B4-BE49-F238E27FC236}">
                <a16:creationId xmlns:a16="http://schemas.microsoft.com/office/drawing/2014/main" id="{01676436-4DFC-4DCF-9CFE-61E10F39172D}"/>
              </a:ext>
            </a:extLst>
          </p:cNvPr>
          <p:cNvSpPr/>
          <p:nvPr/>
        </p:nvSpPr>
        <p:spPr>
          <a:xfrm>
            <a:off x="1678657" y="4978360"/>
            <a:ext cx="12122403" cy="741956"/>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78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endParaRPr sz="7200" i="0" u="none" strike="noStrike" cap="none" dirty="0">
              <a:solidFill>
                <a:srgbClr val="034092"/>
              </a:solidFill>
              <a:latin typeface="+mj-lt"/>
              <a:ea typeface="Lora"/>
              <a:cs typeface="Lora"/>
              <a:sym typeface="Lora"/>
            </a:endParaRPr>
          </a:p>
        </p:txBody>
      </p:sp>
      <p:sp>
        <p:nvSpPr>
          <p:cNvPr id="7" name="Arrow: Right 6">
            <a:extLst>
              <a:ext uri="{FF2B5EF4-FFF2-40B4-BE49-F238E27FC236}">
                <a16:creationId xmlns:a16="http://schemas.microsoft.com/office/drawing/2014/main" id="{8646236E-E7BE-4F9E-AC5F-2E5673EF638B}"/>
              </a:ext>
            </a:extLst>
          </p:cNvPr>
          <p:cNvSpPr/>
          <p:nvPr/>
        </p:nvSpPr>
        <p:spPr>
          <a:xfrm>
            <a:off x="832104" y="7641001"/>
            <a:ext cx="16623791" cy="13767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71B77CE-2889-4D38-865A-1E557FD8B0DB}"/>
              </a:ext>
            </a:extLst>
          </p:cNvPr>
          <p:cNvPicPr>
            <a:picLocks noChangeAspect="1"/>
          </p:cNvPicPr>
          <p:nvPr/>
        </p:nvPicPr>
        <p:blipFill>
          <a:blip r:embed="rId3"/>
          <a:stretch>
            <a:fillRect/>
          </a:stretch>
        </p:blipFill>
        <p:spPr>
          <a:xfrm>
            <a:off x="5862912" y="2408555"/>
            <a:ext cx="3782139" cy="5076028"/>
          </a:xfrm>
          <a:prstGeom prst="rect">
            <a:avLst/>
          </a:prstGeom>
        </p:spPr>
      </p:pic>
      <p:pic>
        <p:nvPicPr>
          <p:cNvPr id="3076" name="Picture 4" descr="Elderly man with heart pain on white background Elderly man with heart pain. Acute attack of myocardial infarction or angina pectoris. Heart disease. Flat vector illustration isolated on white background senior chest pain stock illustrations">
            <a:extLst>
              <a:ext uri="{FF2B5EF4-FFF2-40B4-BE49-F238E27FC236}">
                <a16:creationId xmlns:a16="http://schemas.microsoft.com/office/drawing/2014/main" id="{061A858A-B355-459A-BB35-C5192AB450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104" y="2583753"/>
            <a:ext cx="4725632" cy="47256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E60C3B6-A886-4A54-ACC0-DB88ED2AD295}"/>
              </a:ext>
            </a:extLst>
          </p:cNvPr>
          <p:cNvSpPr/>
          <p:nvPr/>
        </p:nvSpPr>
        <p:spPr>
          <a:xfrm>
            <a:off x="832104" y="1035522"/>
            <a:ext cx="15922502" cy="1216615"/>
          </a:xfrm>
          <a:prstGeom prst="rect">
            <a:avLst/>
          </a:prstGeom>
        </p:spPr>
        <p:txBody>
          <a:bodyPr wrap="square">
            <a:spAutoFit/>
          </a:bodyPr>
          <a:lstStyle/>
          <a:p>
            <a:pPr lvl="0">
              <a:lnSpc>
                <a:spcPct val="110030"/>
              </a:lnSpc>
            </a:pPr>
            <a:r>
              <a:rPr lang="en-US" sz="7200" dirty="0">
                <a:solidFill>
                  <a:srgbClr val="034092"/>
                </a:solidFill>
                <a:ea typeface="Lora"/>
                <a:cs typeface="Lora"/>
                <a:sym typeface="Lora"/>
              </a:rPr>
              <a:t>When could health apps be used? </a:t>
            </a:r>
          </a:p>
        </p:txBody>
      </p:sp>
      <p:pic>
        <p:nvPicPr>
          <p:cNvPr id="1026" name="Picture 2" descr="Tab vector icon Tab vector icon EMR messaging system app stock illustrations">
            <a:extLst>
              <a:ext uri="{FF2B5EF4-FFF2-40B4-BE49-F238E27FC236}">
                <a16:creationId xmlns:a16="http://schemas.microsoft.com/office/drawing/2014/main" id="{F6BF75E2-238E-4BF5-BD17-D45E3005D70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9297" t="27146" r="5604" b="25354"/>
          <a:stretch/>
        </p:blipFill>
        <p:spPr bwMode="auto">
          <a:xfrm>
            <a:off x="9950227" y="3049159"/>
            <a:ext cx="3582893" cy="42546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boratory requisition form with empty space, illustration Laboratory requisition form with empty space, illustration lab requisition stock illustrations">
            <a:extLst>
              <a:ext uri="{FF2B5EF4-FFF2-40B4-BE49-F238E27FC236}">
                <a16:creationId xmlns:a16="http://schemas.microsoft.com/office/drawing/2014/main" id="{2F0D2B8F-8539-4D4E-A315-EDF7648FC6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25551" y="3259402"/>
            <a:ext cx="2782289" cy="393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383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endParaRPr sz="7200" i="0" u="none" strike="noStrike" cap="none" dirty="0">
              <a:solidFill>
                <a:srgbClr val="034092"/>
              </a:solidFill>
              <a:latin typeface="+mj-lt"/>
              <a:ea typeface="Lora"/>
              <a:cs typeface="Lora"/>
              <a:sym typeface="Lora"/>
            </a:endParaRPr>
          </a:p>
        </p:txBody>
      </p:sp>
      <p:sp>
        <p:nvSpPr>
          <p:cNvPr id="7" name="Arrow: Right 6">
            <a:extLst>
              <a:ext uri="{FF2B5EF4-FFF2-40B4-BE49-F238E27FC236}">
                <a16:creationId xmlns:a16="http://schemas.microsoft.com/office/drawing/2014/main" id="{8646236E-E7BE-4F9E-AC5F-2E5673EF638B}"/>
              </a:ext>
            </a:extLst>
          </p:cNvPr>
          <p:cNvSpPr/>
          <p:nvPr/>
        </p:nvSpPr>
        <p:spPr>
          <a:xfrm>
            <a:off x="832104" y="7445053"/>
            <a:ext cx="16623791" cy="13767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Elderly man with heart pain on white background Elderly man with heart pain. Acute attack of myocardial infarction or angina pectoris. Heart disease. Flat vector illustration isolated on white background senior chest pain stock illustrations">
            <a:extLst>
              <a:ext uri="{FF2B5EF4-FFF2-40B4-BE49-F238E27FC236}">
                <a16:creationId xmlns:a16="http://schemas.microsoft.com/office/drawing/2014/main" id="{061A858A-B355-459A-BB35-C5192AB45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21" y="3535389"/>
            <a:ext cx="4032192" cy="403219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lood pressure icon Blood pressure concept with blood pressure meter and heart hypertension stock illustrations">
            <a:extLst>
              <a:ext uri="{FF2B5EF4-FFF2-40B4-BE49-F238E27FC236}">
                <a16:creationId xmlns:a16="http://schemas.microsoft.com/office/drawing/2014/main" id="{AC551BF1-C207-4B0C-8946-A8313A9BB7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960" t="9322" r="12933" b="11306"/>
          <a:stretch/>
        </p:blipFill>
        <p:spPr bwMode="auto">
          <a:xfrm>
            <a:off x="5443460" y="3691223"/>
            <a:ext cx="3570355" cy="387635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ills Jar A pills jar flat icon download pills stock illustrations">
            <a:extLst>
              <a:ext uri="{FF2B5EF4-FFF2-40B4-BE49-F238E27FC236}">
                <a16:creationId xmlns:a16="http://schemas.microsoft.com/office/drawing/2014/main" id="{64686D1D-297A-4A0F-AAD3-D07EF2CD3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5972" y="3968496"/>
            <a:ext cx="3599084" cy="35990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E60C3B6-A886-4A54-ACC0-DB88ED2AD295}"/>
              </a:ext>
            </a:extLst>
          </p:cNvPr>
          <p:cNvSpPr/>
          <p:nvPr/>
        </p:nvSpPr>
        <p:spPr>
          <a:xfrm>
            <a:off x="832104" y="1035522"/>
            <a:ext cx="15922502" cy="1216615"/>
          </a:xfrm>
          <a:prstGeom prst="rect">
            <a:avLst/>
          </a:prstGeom>
        </p:spPr>
        <p:txBody>
          <a:bodyPr wrap="square">
            <a:spAutoFit/>
          </a:bodyPr>
          <a:lstStyle/>
          <a:p>
            <a:pPr lvl="0">
              <a:lnSpc>
                <a:spcPct val="110030"/>
              </a:lnSpc>
            </a:pPr>
            <a:r>
              <a:rPr lang="en-US" sz="7200" dirty="0">
                <a:solidFill>
                  <a:srgbClr val="034092"/>
                </a:solidFill>
                <a:ea typeface="Lora"/>
                <a:cs typeface="Lora"/>
                <a:sym typeface="Lora"/>
              </a:rPr>
              <a:t>When could health apps be used? </a:t>
            </a:r>
          </a:p>
        </p:txBody>
      </p:sp>
      <p:pic>
        <p:nvPicPr>
          <p:cNvPr id="2050" name="Picture 2" descr="Yoga Different People Elderly woman doing yoga in lotus pose on mat, old lady doing sport exercise and meditation. Female flat character and potted flower on white background, vector illustration meditation stock illustrations">
            <a:extLst>
              <a:ext uri="{FF2B5EF4-FFF2-40B4-BE49-F238E27FC236}">
                <a16:creationId xmlns:a16="http://schemas.microsoft.com/office/drawing/2014/main" id="{0A8EA5A1-C5CA-4E4A-B1D1-4541D298852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157" t="22313" r="34942" b="17433"/>
          <a:stretch/>
        </p:blipFill>
        <p:spPr bwMode="auto">
          <a:xfrm>
            <a:off x="14136010" y="4240973"/>
            <a:ext cx="3031133" cy="332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294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5" name="Rectangle 4">
            <a:extLst>
              <a:ext uri="{FF2B5EF4-FFF2-40B4-BE49-F238E27FC236}">
                <a16:creationId xmlns:a16="http://schemas.microsoft.com/office/drawing/2014/main" id="{C673131D-D3D7-4BAF-B6E5-D4214CC6F7C7}"/>
              </a:ext>
            </a:extLst>
          </p:cNvPr>
          <p:cNvSpPr/>
          <p:nvPr/>
        </p:nvSpPr>
        <p:spPr>
          <a:xfrm>
            <a:off x="14035482" y="6814092"/>
            <a:ext cx="1994457" cy="307777"/>
          </a:xfrm>
          <a:prstGeom prst="rect">
            <a:avLst/>
          </a:prstGeom>
        </p:spPr>
        <p:txBody>
          <a:bodyPr wrap="none">
            <a:spAutoFit/>
          </a:bodyPr>
          <a:lstStyle/>
          <a:p>
            <a:r>
              <a:rPr lang="en-US">
                <a:solidFill>
                  <a:schemeClr val="bg1">
                    <a:lumMod val="95000"/>
                  </a:schemeClr>
                </a:solidFill>
              </a:rPr>
              <a:t>(Author unknown, n.d.)</a:t>
            </a:r>
          </a:p>
        </p:txBody>
      </p:sp>
      <p:pic>
        <p:nvPicPr>
          <p:cNvPr id="3074" name="Picture 2" descr="Young woman in headphones meditating sitting lotus pose listening audio meditation or relax music Woman meditating in headphones. Young female sitting lotus pose listening audio meditation. Music for relax. Mental health, self care, zen yoga, leisure vector illustration. Harmony, balance concept mindful apps stock illustrations">
            <a:extLst>
              <a:ext uri="{FF2B5EF4-FFF2-40B4-BE49-F238E27FC236}">
                <a16:creationId xmlns:a16="http://schemas.microsoft.com/office/drawing/2014/main" id="{8A64A84A-F79B-41AA-B0D6-D4C5A14B2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892" y="2374983"/>
            <a:ext cx="3099117" cy="24256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301110-3FD5-4AFE-8079-BBA62FA5DE25}"/>
              </a:ext>
            </a:extLst>
          </p:cNvPr>
          <p:cNvSpPr txBox="1"/>
          <p:nvPr/>
        </p:nvSpPr>
        <p:spPr>
          <a:xfrm>
            <a:off x="666750" y="4976548"/>
            <a:ext cx="3581401" cy="584775"/>
          </a:xfrm>
          <a:prstGeom prst="rect">
            <a:avLst/>
          </a:prstGeom>
          <a:noFill/>
        </p:spPr>
        <p:txBody>
          <a:bodyPr wrap="square" rtlCol="0">
            <a:spAutoFit/>
          </a:bodyPr>
          <a:lstStyle/>
          <a:p>
            <a:pPr algn="ctr"/>
            <a:r>
              <a:rPr lang="en-US" sz="3200" dirty="0"/>
              <a:t>Mental health </a:t>
            </a:r>
          </a:p>
        </p:txBody>
      </p:sp>
      <p:pic>
        <p:nvPicPr>
          <p:cNvPr id="3076" name="Picture 4" descr="Capsules flat icon. Medicine pills vector illustration isolated on white. Vitamin gradient style design, designed for web and app. Eps 10. Capsules flat icon. Medicine pills vector illustration isolated on white. Vitamin gradient style design, designed for web and app. Eps 10 pills apps stock illustrations">
            <a:extLst>
              <a:ext uri="{FF2B5EF4-FFF2-40B4-BE49-F238E27FC236}">
                <a16:creationId xmlns:a16="http://schemas.microsoft.com/office/drawing/2014/main" id="{D86A3552-2946-4D70-8AB7-E1FEA7AA1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328" y="2073316"/>
            <a:ext cx="3028950" cy="3028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FBDB1B2-6469-46F0-8757-A775E9276B1C}"/>
              </a:ext>
            </a:extLst>
          </p:cNvPr>
          <p:cNvSpPr txBox="1"/>
          <p:nvPr/>
        </p:nvSpPr>
        <p:spPr>
          <a:xfrm>
            <a:off x="6067827" y="4976547"/>
            <a:ext cx="4933951" cy="584775"/>
          </a:xfrm>
          <a:prstGeom prst="rect">
            <a:avLst/>
          </a:prstGeom>
          <a:noFill/>
        </p:spPr>
        <p:txBody>
          <a:bodyPr wrap="square" rtlCol="0">
            <a:spAutoFit/>
          </a:bodyPr>
          <a:lstStyle/>
          <a:p>
            <a:pPr algn="ctr"/>
            <a:r>
              <a:rPr lang="en-US" sz="3200" dirty="0"/>
              <a:t>Medication management</a:t>
            </a:r>
          </a:p>
        </p:txBody>
      </p:sp>
      <p:pic>
        <p:nvPicPr>
          <p:cNvPr id="3078" name="Picture 6" descr="Young Woman Sleeping with Smartphone on Bed Vector Illustration of a Young Woman Sleeping with Smartphone on Bed, laying in her pajamas on the bed in her room. She fell asleep with the phone in her hand. Waiting for a call. sleep app stock illustrations">
            <a:extLst>
              <a:ext uri="{FF2B5EF4-FFF2-40B4-BE49-F238E27FC236}">
                <a16:creationId xmlns:a16="http://schemas.microsoft.com/office/drawing/2014/main" id="{B9195C27-C1A2-4795-A340-CEC9DCF766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0314" y="2395166"/>
            <a:ext cx="3833660" cy="24054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7A8A561-4402-4EB3-A549-5CA8D2A6A92A}"/>
              </a:ext>
            </a:extLst>
          </p:cNvPr>
          <p:cNvSpPr/>
          <p:nvPr/>
        </p:nvSpPr>
        <p:spPr>
          <a:xfrm>
            <a:off x="14015097" y="4880523"/>
            <a:ext cx="1346844" cy="584775"/>
          </a:xfrm>
          <a:prstGeom prst="rect">
            <a:avLst/>
          </a:prstGeom>
        </p:spPr>
        <p:txBody>
          <a:bodyPr wrap="none">
            <a:spAutoFit/>
          </a:bodyPr>
          <a:lstStyle/>
          <a:p>
            <a:pPr algn="ctr"/>
            <a:r>
              <a:rPr lang="en-US" sz="3200" dirty="0"/>
              <a:t>Sleep </a:t>
            </a:r>
            <a:endParaRPr lang="en-US" dirty="0"/>
          </a:p>
        </p:txBody>
      </p:sp>
      <p:pic>
        <p:nvPicPr>
          <p:cNvPr id="3084" name="Picture 12" descr="Set of 3d Dumbbells Set, Realistic Detailed Close Up View Isolated on White Background. Sport Element of Fitness Dumbbell Set of 3d Dumbbells Set, Realistic Detailed Close Up View Isolated on White Background. Sport Element. Vector illustration of Fitness Dumbbell weights stock illustrations">
            <a:extLst>
              <a:ext uri="{FF2B5EF4-FFF2-40B4-BE49-F238E27FC236}">
                <a16:creationId xmlns:a16="http://schemas.microsoft.com/office/drawing/2014/main" id="{F5FE3E7D-4EFC-4B6C-B858-2A8215E774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892" y="6186991"/>
            <a:ext cx="3009901" cy="30099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6F9444B-8D14-42E6-8256-E03232783ECF}"/>
              </a:ext>
            </a:extLst>
          </p:cNvPr>
          <p:cNvSpPr/>
          <p:nvPr/>
        </p:nvSpPr>
        <p:spPr>
          <a:xfrm>
            <a:off x="1578844" y="9219123"/>
            <a:ext cx="1757212" cy="584775"/>
          </a:xfrm>
          <a:prstGeom prst="rect">
            <a:avLst/>
          </a:prstGeom>
        </p:spPr>
        <p:txBody>
          <a:bodyPr wrap="none">
            <a:spAutoFit/>
          </a:bodyPr>
          <a:lstStyle/>
          <a:p>
            <a:r>
              <a:rPr lang="en-US" sz="3200" dirty="0"/>
              <a:t>Exercise</a:t>
            </a:r>
          </a:p>
        </p:txBody>
      </p:sp>
      <p:sp>
        <p:nvSpPr>
          <p:cNvPr id="9" name="TextBox 8">
            <a:extLst>
              <a:ext uri="{FF2B5EF4-FFF2-40B4-BE49-F238E27FC236}">
                <a16:creationId xmlns:a16="http://schemas.microsoft.com/office/drawing/2014/main" id="{716CF515-9D7D-40CE-8C4D-896C5C8EEE16}"/>
              </a:ext>
            </a:extLst>
          </p:cNvPr>
          <p:cNvSpPr txBox="1"/>
          <p:nvPr/>
        </p:nvSpPr>
        <p:spPr>
          <a:xfrm>
            <a:off x="12227094" y="9256764"/>
            <a:ext cx="4638675" cy="584775"/>
          </a:xfrm>
          <a:prstGeom prst="rect">
            <a:avLst/>
          </a:prstGeom>
          <a:noFill/>
        </p:spPr>
        <p:txBody>
          <a:bodyPr wrap="square" rtlCol="0">
            <a:spAutoFit/>
          </a:bodyPr>
          <a:lstStyle/>
          <a:p>
            <a:pPr algn="ctr"/>
            <a:r>
              <a:rPr lang="en-US" sz="3200" dirty="0"/>
              <a:t>Access to care</a:t>
            </a:r>
            <a:r>
              <a:rPr lang="en-US" dirty="0"/>
              <a:t> </a:t>
            </a:r>
          </a:p>
        </p:txBody>
      </p:sp>
      <p:sp>
        <p:nvSpPr>
          <p:cNvPr id="11" name="TextBox 10">
            <a:extLst>
              <a:ext uri="{FF2B5EF4-FFF2-40B4-BE49-F238E27FC236}">
                <a16:creationId xmlns:a16="http://schemas.microsoft.com/office/drawing/2014/main" id="{E70CDF53-AFAE-43BE-80C9-B50523B31AB3}"/>
              </a:ext>
            </a:extLst>
          </p:cNvPr>
          <p:cNvSpPr txBox="1"/>
          <p:nvPr/>
        </p:nvSpPr>
        <p:spPr>
          <a:xfrm>
            <a:off x="6648415" y="9256765"/>
            <a:ext cx="3888214" cy="584775"/>
          </a:xfrm>
          <a:prstGeom prst="rect">
            <a:avLst/>
          </a:prstGeom>
          <a:noFill/>
        </p:spPr>
        <p:txBody>
          <a:bodyPr wrap="square" rtlCol="0">
            <a:spAutoFit/>
          </a:bodyPr>
          <a:lstStyle/>
          <a:p>
            <a:pPr algn="ctr"/>
            <a:r>
              <a:rPr lang="en-US" sz="3200" dirty="0"/>
              <a:t>Health tracking</a:t>
            </a:r>
          </a:p>
        </p:txBody>
      </p:sp>
      <p:pic>
        <p:nvPicPr>
          <p:cNvPr id="3090" name="Picture 18" descr="Person monitoring heart beat rate and blood pressure app via mobile cell phone vector flat cartoon, man tracking or checking health information on smartphone, pulse healthcare test icon, ecg heartbeat Person monitoring heart beat rate and blood pressure app via mobile cell phone vector flat cartoon, man tracking or checking health info on smartphone, pulse healthcare test icon, ecg heartbeat image health tracking stock illustrations">
            <a:extLst>
              <a:ext uri="{FF2B5EF4-FFF2-40B4-BE49-F238E27FC236}">
                <a16:creationId xmlns:a16="http://schemas.microsoft.com/office/drawing/2014/main" id="{7499E3A9-A5AC-4138-B364-C0B469A0B3F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435" t="7190" r="16917" b="24657"/>
          <a:stretch/>
        </p:blipFill>
        <p:spPr bwMode="auto">
          <a:xfrm>
            <a:off x="7186248" y="6373488"/>
            <a:ext cx="2723892" cy="2744269"/>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149;p18">
            <a:extLst>
              <a:ext uri="{FF2B5EF4-FFF2-40B4-BE49-F238E27FC236}">
                <a16:creationId xmlns:a16="http://schemas.microsoft.com/office/drawing/2014/main" id="{E93E23BD-6217-4507-87FE-20CACB252A0A}"/>
              </a:ext>
            </a:extLst>
          </p:cNvPr>
          <p:cNvSpPr txBox="1"/>
          <p:nvPr/>
        </p:nvSpPr>
        <p:spPr>
          <a:xfrm>
            <a:off x="1078160" y="817923"/>
            <a:ext cx="14622283" cy="1392293"/>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a:solidFill>
                  <a:srgbClr val="034092"/>
                </a:solidFill>
                <a:latin typeface="+mj-lt"/>
                <a:ea typeface="Lora"/>
                <a:cs typeface="Lora"/>
                <a:sym typeface="Lora"/>
              </a:rPr>
              <a:t>How can apps support your health?</a:t>
            </a:r>
            <a:endParaRPr sz="7200" i="0" u="none" strike="noStrike" cap="none" dirty="0">
              <a:solidFill>
                <a:srgbClr val="034092"/>
              </a:solidFill>
              <a:latin typeface="+mj-lt"/>
              <a:ea typeface="Lora"/>
              <a:cs typeface="Lora"/>
              <a:sym typeface="Lora"/>
            </a:endParaRPr>
          </a:p>
        </p:txBody>
      </p:sp>
      <p:pic>
        <p:nvPicPr>
          <p:cNvPr id="4" name="Picture 2" descr="image">
            <a:extLst>
              <a:ext uri="{FF2B5EF4-FFF2-40B4-BE49-F238E27FC236}">
                <a16:creationId xmlns:a16="http://schemas.microsoft.com/office/drawing/2014/main" id="{94239726-8B0D-4877-B593-06F2205826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80314" y="6758912"/>
            <a:ext cx="3932236" cy="224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543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3074" name="Picture 2" descr="Young woman in headphones meditating sitting lotus pose listening audio meditation or relax music Woman meditating in headphones. Young female sitting lotus pose listening audio meditation. Music for relax. Mental health, self care, zen yoga, leisure vector illustration. Harmony, balance concept mindful apps stock illustrations">
            <a:extLst>
              <a:ext uri="{FF2B5EF4-FFF2-40B4-BE49-F238E27FC236}">
                <a16:creationId xmlns:a16="http://schemas.microsoft.com/office/drawing/2014/main" id="{8A64A84A-F79B-41AA-B0D6-D4C5A14B2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160" y="2670048"/>
            <a:ext cx="3099117" cy="24256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301110-3FD5-4AFE-8079-BBA62FA5DE25}"/>
              </a:ext>
            </a:extLst>
          </p:cNvPr>
          <p:cNvSpPr txBox="1"/>
          <p:nvPr/>
        </p:nvSpPr>
        <p:spPr>
          <a:xfrm>
            <a:off x="837018" y="5246054"/>
            <a:ext cx="3581401" cy="584775"/>
          </a:xfrm>
          <a:prstGeom prst="rect">
            <a:avLst/>
          </a:prstGeom>
          <a:noFill/>
        </p:spPr>
        <p:txBody>
          <a:bodyPr wrap="square" rtlCol="0">
            <a:spAutoFit/>
          </a:bodyPr>
          <a:lstStyle/>
          <a:p>
            <a:pPr algn="ctr"/>
            <a:r>
              <a:rPr lang="en-US" sz="3200" dirty="0"/>
              <a:t>Mental health </a:t>
            </a:r>
          </a:p>
        </p:txBody>
      </p:sp>
      <p:pic>
        <p:nvPicPr>
          <p:cNvPr id="3076" name="Picture 4" descr="Capsules flat icon. Medicine pills vector illustration isolated on white. Vitamin gradient style design, designed for web and app. Eps 10. Capsules flat icon. Medicine pills vector illustration isolated on white. Vitamin gradient style design, designed for web and app. Eps 10 pills apps stock illustrations">
            <a:extLst>
              <a:ext uri="{FF2B5EF4-FFF2-40B4-BE49-F238E27FC236}">
                <a16:creationId xmlns:a16="http://schemas.microsoft.com/office/drawing/2014/main" id="{D86A3552-2946-4D70-8AB7-E1FEA7AA1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059" y="6336395"/>
            <a:ext cx="3028950" cy="3028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FBDB1B2-6469-46F0-8757-A775E9276B1C}"/>
              </a:ext>
            </a:extLst>
          </p:cNvPr>
          <p:cNvSpPr txBox="1"/>
          <p:nvPr/>
        </p:nvSpPr>
        <p:spPr>
          <a:xfrm>
            <a:off x="444935" y="9083180"/>
            <a:ext cx="4933951" cy="584775"/>
          </a:xfrm>
          <a:prstGeom prst="rect">
            <a:avLst/>
          </a:prstGeom>
          <a:noFill/>
        </p:spPr>
        <p:txBody>
          <a:bodyPr wrap="square" rtlCol="0">
            <a:spAutoFit/>
          </a:bodyPr>
          <a:lstStyle/>
          <a:p>
            <a:pPr algn="ctr"/>
            <a:r>
              <a:rPr lang="en-US" sz="3200" dirty="0"/>
              <a:t>Medication management</a:t>
            </a:r>
          </a:p>
        </p:txBody>
      </p:sp>
      <p:sp>
        <p:nvSpPr>
          <p:cNvPr id="3" name="TextBox 2">
            <a:extLst>
              <a:ext uri="{FF2B5EF4-FFF2-40B4-BE49-F238E27FC236}">
                <a16:creationId xmlns:a16="http://schemas.microsoft.com/office/drawing/2014/main" id="{CA0412DC-D227-4C23-AF30-D7621D8FA59C}"/>
              </a:ext>
            </a:extLst>
          </p:cNvPr>
          <p:cNvSpPr txBox="1"/>
          <p:nvPr/>
        </p:nvSpPr>
        <p:spPr>
          <a:xfrm>
            <a:off x="5846716" y="2521193"/>
            <a:ext cx="11647242" cy="3618363"/>
          </a:xfrm>
          <a:prstGeom prst="rect">
            <a:avLst/>
          </a:prstGeom>
          <a:noFill/>
        </p:spPr>
        <p:txBody>
          <a:bodyPr wrap="square" rtlCol="0">
            <a:spAutoFit/>
          </a:bodyPr>
          <a:lstStyle/>
          <a:p>
            <a:pPr>
              <a:lnSpc>
                <a:spcPct val="130000"/>
              </a:lnSpc>
            </a:pPr>
            <a:r>
              <a:rPr lang="en-US" sz="3600" dirty="0"/>
              <a:t>Mental health apps allow you to take a more proactive approach to your mental well-being. By giving you access to resources, they can support you to track your mental state, regulate your thoughts and emotions as well as assist in managing mental health issues.</a:t>
            </a:r>
          </a:p>
        </p:txBody>
      </p:sp>
      <p:sp>
        <p:nvSpPr>
          <p:cNvPr id="5" name="Rectangle 4">
            <a:extLst>
              <a:ext uri="{FF2B5EF4-FFF2-40B4-BE49-F238E27FC236}">
                <a16:creationId xmlns:a16="http://schemas.microsoft.com/office/drawing/2014/main" id="{4BADD8C7-1B68-4933-B1A1-AE1D3E75A574}"/>
              </a:ext>
            </a:extLst>
          </p:cNvPr>
          <p:cNvSpPr/>
          <p:nvPr/>
        </p:nvSpPr>
        <p:spPr>
          <a:xfrm>
            <a:off x="5846716" y="7197598"/>
            <a:ext cx="11338560" cy="2177969"/>
          </a:xfrm>
          <a:prstGeom prst="rect">
            <a:avLst/>
          </a:prstGeom>
        </p:spPr>
        <p:txBody>
          <a:bodyPr wrap="square">
            <a:spAutoFit/>
          </a:bodyPr>
          <a:lstStyle/>
          <a:p>
            <a:pPr lvl="0">
              <a:lnSpc>
                <a:spcPct val="130000"/>
              </a:lnSpc>
            </a:pPr>
            <a:r>
              <a:rPr lang="en-US" sz="3600" dirty="0"/>
              <a:t>Medication management apps support you to keep track of your medication and prescriptions by providing reminders to help with medication adherence. </a:t>
            </a:r>
          </a:p>
        </p:txBody>
      </p:sp>
      <p:sp>
        <p:nvSpPr>
          <p:cNvPr id="9" name="Google Shape;149;p18">
            <a:extLst>
              <a:ext uri="{FF2B5EF4-FFF2-40B4-BE49-F238E27FC236}">
                <a16:creationId xmlns:a16="http://schemas.microsoft.com/office/drawing/2014/main" id="{61F37163-A5D2-49C5-8E07-88E906E6630D}"/>
              </a:ext>
            </a:extLst>
          </p:cNvPr>
          <p:cNvSpPr txBox="1"/>
          <p:nvPr/>
        </p:nvSpPr>
        <p:spPr>
          <a:xfrm>
            <a:off x="1078160" y="817923"/>
            <a:ext cx="14622283" cy="1392293"/>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a:solidFill>
                  <a:srgbClr val="034092"/>
                </a:solidFill>
                <a:latin typeface="+mj-lt"/>
                <a:ea typeface="Lora"/>
                <a:cs typeface="Lora"/>
                <a:sym typeface="Lora"/>
              </a:rPr>
              <a:t>How can apps support your health?</a:t>
            </a:r>
            <a:endParaRPr sz="7200" i="0" u="none" strike="noStrike" cap="none" dirty="0">
              <a:solidFill>
                <a:srgbClr val="034092"/>
              </a:solidFill>
              <a:latin typeface="+mj-lt"/>
              <a:ea typeface="Lora"/>
              <a:cs typeface="Lora"/>
              <a:sym typeface="Lora"/>
            </a:endParaRPr>
          </a:p>
        </p:txBody>
      </p:sp>
    </p:spTree>
    <p:extLst>
      <p:ext uri="{BB962C8B-B14F-4D97-AF65-F5344CB8AC3E}">
        <p14:creationId xmlns:p14="http://schemas.microsoft.com/office/powerpoint/2010/main" val="4104604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7" name="Picture 6" descr="Young Woman Sleeping with Smartphone on Bed Vector Illustration of a Young Woman Sleeping with Smartphone on Bed, laying in her pajamas on the bed in her room. She fell asleep with the phone in her hand. Waiting for a call. sleep app stock illustrations">
            <a:extLst>
              <a:ext uri="{FF2B5EF4-FFF2-40B4-BE49-F238E27FC236}">
                <a16:creationId xmlns:a16="http://schemas.microsoft.com/office/drawing/2014/main" id="{0CB97B65-AABA-4FDD-A2C1-1BF6BF1AC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059" y="2660700"/>
            <a:ext cx="4180502" cy="26230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9205FEF-45AB-4A05-9F4C-E9E190D92BAF}"/>
              </a:ext>
            </a:extLst>
          </p:cNvPr>
          <p:cNvSpPr/>
          <p:nvPr/>
        </p:nvSpPr>
        <p:spPr>
          <a:xfrm>
            <a:off x="2089384" y="5364977"/>
            <a:ext cx="1346844" cy="584775"/>
          </a:xfrm>
          <a:prstGeom prst="rect">
            <a:avLst/>
          </a:prstGeom>
        </p:spPr>
        <p:txBody>
          <a:bodyPr wrap="none">
            <a:spAutoFit/>
          </a:bodyPr>
          <a:lstStyle/>
          <a:p>
            <a:pPr algn="ctr"/>
            <a:r>
              <a:rPr lang="en-US" sz="3200" dirty="0"/>
              <a:t>Sleep </a:t>
            </a:r>
            <a:endParaRPr lang="en-US" dirty="0"/>
          </a:p>
        </p:txBody>
      </p:sp>
      <p:pic>
        <p:nvPicPr>
          <p:cNvPr id="10" name="Picture 12" descr="Set of 3d Dumbbells Set, Realistic Detailed Close Up View Isolated on White Background. Sport Element of Fitness Dumbbell Set of 3d Dumbbells Set, Realistic Detailed Close Up View Isolated on White Background. Sport Element. Vector illustration of Fitness Dumbbell weights stock illustrations">
            <a:extLst>
              <a:ext uri="{FF2B5EF4-FFF2-40B4-BE49-F238E27FC236}">
                <a16:creationId xmlns:a16="http://schemas.microsoft.com/office/drawing/2014/main" id="{62F4F9BD-CE6F-4873-92B4-AAACCCB30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920" y="6316780"/>
            <a:ext cx="3009901" cy="30099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838B04D-FF82-4232-A370-8D15340D3256}"/>
              </a:ext>
            </a:extLst>
          </p:cNvPr>
          <p:cNvSpPr/>
          <p:nvPr/>
        </p:nvSpPr>
        <p:spPr>
          <a:xfrm>
            <a:off x="1970299" y="9146141"/>
            <a:ext cx="1757212" cy="584775"/>
          </a:xfrm>
          <a:prstGeom prst="rect">
            <a:avLst/>
          </a:prstGeom>
        </p:spPr>
        <p:txBody>
          <a:bodyPr wrap="none">
            <a:spAutoFit/>
          </a:bodyPr>
          <a:lstStyle/>
          <a:p>
            <a:r>
              <a:rPr lang="en-US" sz="3200" dirty="0"/>
              <a:t>Exercise</a:t>
            </a:r>
          </a:p>
        </p:txBody>
      </p:sp>
      <p:sp>
        <p:nvSpPr>
          <p:cNvPr id="3" name="Rectangle 2">
            <a:extLst>
              <a:ext uri="{FF2B5EF4-FFF2-40B4-BE49-F238E27FC236}">
                <a16:creationId xmlns:a16="http://schemas.microsoft.com/office/drawing/2014/main" id="{D8EB8A35-7C7F-445F-9F86-A7BE330EA082}"/>
              </a:ext>
            </a:extLst>
          </p:cNvPr>
          <p:cNvSpPr/>
          <p:nvPr/>
        </p:nvSpPr>
        <p:spPr>
          <a:xfrm>
            <a:off x="6030785" y="2494480"/>
            <a:ext cx="11265408" cy="2898166"/>
          </a:xfrm>
          <a:prstGeom prst="rect">
            <a:avLst/>
          </a:prstGeom>
        </p:spPr>
        <p:txBody>
          <a:bodyPr wrap="square">
            <a:spAutoFit/>
          </a:bodyPr>
          <a:lstStyle/>
          <a:p>
            <a:pPr lvl="0">
              <a:lnSpc>
                <a:spcPct val="130000"/>
              </a:lnSpc>
            </a:pPr>
            <a:r>
              <a:rPr lang="en-US" sz="3600" dirty="0"/>
              <a:t>Sleep management apps are designed to help you improve the quality and duration of your sleep. These apps enhance your sleep by using features to track and monitor your sleep patterns.</a:t>
            </a:r>
          </a:p>
        </p:txBody>
      </p:sp>
      <p:sp>
        <p:nvSpPr>
          <p:cNvPr id="8" name="Rectangle 7">
            <a:extLst>
              <a:ext uri="{FF2B5EF4-FFF2-40B4-BE49-F238E27FC236}">
                <a16:creationId xmlns:a16="http://schemas.microsoft.com/office/drawing/2014/main" id="{319E9295-2912-47DB-810A-FB7AB1189355}"/>
              </a:ext>
            </a:extLst>
          </p:cNvPr>
          <p:cNvSpPr/>
          <p:nvPr/>
        </p:nvSpPr>
        <p:spPr>
          <a:xfrm>
            <a:off x="6030785" y="6732745"/>
            <a:ext cx="11265408" cy="2177969"/>
          </a:xfrm>
          <a:prstGeom prst="rect">
            <a:avLst/>
          </a:prstGeom>
        </p:spPr>
        <p:txBody>
          <a:bodyPr wrap="square">
            <a:spAutoFit/>
          </a:bodyPr>
          <a:lstStyle/>
          <a:p>
            <a:pPr lvl="1">
              <a:lnSpc>
                <a:spcPct val="130000"/>
              </a:lnSpc>
            </a:pPr>
            <a:r>
              <a:rPr lang="en-US" sz="3600" dirty="0"/>
              <a:t>Exercise apps support you in maintaining an active lifestyle by tracking your progress and improving your physical health. </a:t>
            </a:r>
          </a:p>
        </p:txBody>
      </p:sp>
      <p:sp>
        <p:nvSpPr>
          <p:cNvPr id="12" name="Google Shape;149;p18">
            <a:extLst>
              <a:ext uri="{FF2B5EF4-FFF2-40B4-BE49-F238E27FC236}">
                <a16:creationId xmlns:a16="http://schemas.microsoft.com/office/drawing/2014/main" id="{8291F669-CD91-4FED-9854-F2A8BD6D2263}"/>
              </a:ext>
            </a:extLst>
          </p:cNvPr>
          <p:cNvSpPr txBox="1"/>
          <p:nvPr/>
        </p:nvSpPr>
        <p:spPr>
          <a:xfrm>
            <a:off x="1078160" y="817923"/>
            <a:ext cx="14622283" cy="1392293"/>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a:solidFill>
                  <a:srgbClr val="034092"/>
                </a:solidFill>
                <a:latin typeface="+mj-lt"/>
                <a:ea typeface="Lora"/>
                <a:cs typeface="Lora"/>
                <a:sym typeface="Lora"/>
              </a:rPr>
              <a:t>How can apps support your health?</a:t>
            </a:r>
            <a:endParaRPr sz="7200" i="0" u="none" strike="noStrike" cap="none" dirty="0">
              <a:solidFill>
                <a:srgbClr val="034092"/>
              </a:solidFill>
              <a:latin typeface="+mj-lt"/>
              <a:ea typeface="Lora"/>
              <a:cs typeface="Lora"/>
              <a:sym typeface="Lora"/>
            </a:endParaRPr>
          </a:p>
        </p:txBody>
      </p:sp>
    </p:spTree>
    <p:extLst>
      <p:ext uri="{BB962C8B-B14F-4D97-AF65-F5344CB8AC3E}">
        <p14:creationId xmlns:p14="http://schemas.microsoft.com/office/powerpoint/2010/main" val="796857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8" name="TextBox 7">
            <a:extLst>
              <a:ext uri="{FF2B5EF4-FFF2-40B4-BE49-F238E27FC236}">
                <a16:creationId xmlns:a16="http://schemas.microsoft.com/office/drawing/2014/main" id="{27F9C03C-1255-494B-9C77-88B29C88A3BA}"/>
              </a:ext>
            </a:extLst>
          </p:cNvPr>
          <p:cNvSpPr txBox="1"/>
          <p:nvPr/>
        </p:nvSpPr>
        <p:spPr>
          <a:xfrm>
            <a:off x="613687" y="5790099"/>
            <a:ext cx="3888214" cy="584775"/>
          </a:xfrm>
          <a:prstGeom prst="rect">
            <a:avLst/>
          </a:prstGeom>
          <a:noFill/>
        </p:spPr>
        <p:txBody>
          <a:bodyPr wrap="square" rtlCol="0">
            <a:spAutoFit/>
          </a:bodyPr>
          <a:lstStyle/>
          <a:p>
            <a:pPr algn="ctr"/>
            <a:r>
              <a:rPr lang="en-US" sz="3200" dirty="0"/>
              <a:t>Health tracking</a:t>
            </a:r>
          </a:p>
        </p:txBody>
      </p:sp>
      <p:pic>
        <p:nvPicPr>
          <p:cNvPr id="12" name="Picture 18" descr="Person monitoring heart beat rate and blood pressure app via mobile cell phone vector flat cartoon, man tracking or checking health information on smartphone, pulse healthcare test icon, ecg heartbeat Person monitoring heart beat rate and blood pressure app via mobile cell phone vector flat cartoon, man tracking or checking health info on smartphone, pulse healthcare test icon, ecg heartbeat image health tracking stock illustrations">
            <a:extLst>
              <a:ext uri="{FF2B5EF4-FFF2-40B4-BE49-F238E27FC236}">
                <a16:creationId xmlns:a16="http://schemas.microsoft.com/office/drawing/2014/main" id="{EB5F30F0-3044-49D0-9BB2-40F2CEED40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35" t="7190" r="16917" b="24657"/>
          <a:stretch/>
        </p:blipFill>
        <p:spPr bwMode="auto">
          <a:xfrm>
            <a:off x="1099426" y="2682469"/>
            <a:ext cx="3009901" cy="3032418"/>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49;p18">
            <a:extLst>
              <a:ext uri="{FF2B5EF4-FFF2-40B4-BE49-F238E27FC236}">
                <a16:creationId xmlns:a16="http://schemas.microsoft.com/office/drawing/2014/main" id="{3A7AA13B-0B04-45E6-BF1F-2D3843661994}"/>
              </a:ext>
            </a:extLst>
          </p:cNvPr>
          <p:cNvSpPr txBox="1"/>
          <p:nvPr/>
        </p:nvSpPr>
        <p:spPr>
          <a:xfrm>
            <a:off x="1078160" y="817923"/>
            <a:ext cx="14622283" cy="1392293"/>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a:solidFill>
                  <a:srgbClr val="034092"/>
                </a:solidFill>
                <a:latin typeface="+mj-lt"/>
                <a:ea typeface="Lora"/>
                <a:cs typeface="Lora"/>
                <a:sym typeface="Lora"/>
              </a:rPr>
              <a:t>How can apps support your health?</a:t>
            </a:r>
            <a:endParaRPr sz="7200" i="0" u="none" strike="noStrike" cap="none" dirty="0">
              <a:solidFill>
                <a:srgbClr val="034092"/>
              </a:solidFill>
              <a:latin typeface="+mj-lt"/>
              <a:ea typeface="Lora"/>
              <a:cs typeface="Lora"/>
              <a:sym typeface="Lora"/>
            </a:endParaRPr>
          </a:p>
        </p:txBody>
      </p:sp>
      <p:sp>
        <p:nvSpPr>
          <p:cNvPr id="6" name="Rectangle 5">
            <a:extLst>
              <a:ext uri="{FF2B5EF4-FFF2-40B4-BE49-F238E27FC236}">
                <a16:creationId xmlns:a16="http://schemas.microsoft.com/office/drawing/2014/main" id="{BFD05822-A375-4ADC-A4BB-AEB8344CA1D3}"/>
              </a:ext>
            </a:extLst>
          </p:cNvPr>
          <p:cNvSpPr/>
          <p:nvPr/>
        </p:nvSpPr>
        <p:spPr>
          <a:xfrm>
            <a:off x="5350301" y="2464123"/>
            <a:ext cx="11265408" cy="4338560"/>
          </a:xfrm>
          <a:prstGeom prst="rect">
            <a:avLst/>
          </a:prstGeom>
        </p:spPr>
        <p:txBody>
          <a:bodyPr wrap="square">
            <a:spAutoFit/>
          </a:bodyPr>
          <a:lstStyle/>
          <a:p>
            <a:pPr lvl="0">
              <a:lnSpc>
                <a:spcPct val="130000"/>
              </a:lnSpc>
            </a:pPr>
            <a:r>
              <a:rPr lang="en-US" sz="3600" dirty="0"/>
              <a:t>Health tracking apps are designed to help you monitor and manage your chronic conditions. They encourage you to practice preventative care by assisting you in maintaining your health and wellness and by fostering positive self-management skills.</a:t>
            </a:r>
            <a:br>
              <a:rPr lang="en-US" sz="3600" dirty="0"/>
            </a:br>
            <a:endParaRPr lang="en-US" sz="3600" dirty="0"/>
          </a:p>
        </p:txBody>
      </p:sp>
      <p:grpSp>
        <p:nvGrpSpPr>
          <p:cNvPr id="3" name="Group 2">
            <a:extLst>
              <a:ext uri="{FF2B5EF4-FFF2-40B4-BE49-F238E27FC236}">
                <a16:creationId xmlns:a16="http://schemas.microsoft.com/office/drawing/2014/main" id="{7E38DE4F-DD96-4679-BBD2-D65F51EFBEEB}"/>
              </a:ext>
            </a:extLst>
          </p:cNvPr>
          <p:cNvGrpSpPr/>
          <p:nvPr/>
        </p:nvGrpSpPr>
        <p:grpSpPr>
          <a:xfrm>
            <a:off x="13391580" y="6519651"/>
            <a:ext cx="1975480" cy="3283701"/>
            <a:chOff x="1582729" y="6399770"/>
            <a:chExt cx="1975480" cy="3283701"/>
          </a:xfrm>
        </p:grpSpPr>
        <p:pic>
          <p:nvPicPr>
            <p:cNvPr id="1026" name="Picture 2" descr="Black Smart Phone symbol for banner, general design print and websites. Illustration vector. Black Smart Phone symbol for banner, general design print and websites. Illustration vector. cellphone clipart stock illustrations">
              <a:extLst>
                <a:ext uri="{FF2B5EF4-FFF2-40B4-BE49-F238E27FC236}">
                  <a16:creationId xmlns:a16="http://schemas.microsoft.com/office/drawing/2014/main" id="{C237AAE3-3C67-4448-8AE5-DE76CE0DB3E6}"/>
                </a:ext>
              </a:extLst>
            </p:cNvPr>
            <p:cNvPicPr>
              <a:picLocks noChangeAspect="1" noChangeArrowheads="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31926" t="15303" r="30563" b="16495"/>
            <a:stretch/>
          </p:blipFill>
          <p:spPr bwMode="auto">
            <a:xfrm>
              <a:off x="1582729" y="6399770"/>
              <a:ext cx="1975480" cy="3283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8C8FCE1-8ED2-4ECE-8067-9A206890856D}"/>
                </a:ext>
              </a:extLst>
            </p:cNvPr>
            <p:cNvSpPr txBox="1"/>
            <p:nvPr/>
          </p:nvSpPr>
          <p:spPr>
            <a:xfrm>
              <a:off x="1672291" y="7494104"/>
              <a:ext cx="1731588" cy="1138773"/>
            </a:xfrm>
            <a:prstGeom prst="rect">
              <a:avLst/>
            </a:prstGeom>
            <a:noFill/>
          </p:spPr>
          <p:txBody>
            <a:bodyPr wrap="square" rtlCol="0">
              <a:spAutoFit/>
            </a:bodyPr>
            <a:lstStyle/>
            <a:p>
              <a:pPr algn="ctr"/>
              <a:r>
                <a:rPr lang="en-US" sz="4000" dirty="0"/>
                <a:t>6.8</a:t>
              </a:r>
              <a:r>
                <a:rPr lang="en-US" sz="3600" dirty="0"/>
                <a:t> </a:t>
              </a:r>
              <a:r>
                <a:rPr lang="en-US" sz="2800" dirty="0"/>
                <a:t>mmol/L</a:t>
              </a:r>
              <a:endParaRPr lang="en-US" sz="3600" dirty="0"/>
            </a:p>
          </p:txBody>
        </p:sp>
      </p:grpSp>
      <p:sp>
        <p:nvSpPr>
          <p:cNvPr id="4" name="Rectangle 3">
            <a:extLst>
              <a:ext uri="{FF2B5EF4-FFF2-40B4-BE49-F238E27FC236}">
                <a16:creationId xmlns:a16="http://schemas.microsoft.com/office/drawing/2014/main" id="{7F0B56E0-7A46-4BB8-900E-E21C5C6F31E8}"/>
              </a:ext>
            </a:extLst>
          </p:cNvPr>
          <p:cNvSpPr/>
          <p:nvPr/>
        </p:nvSpPr>
        <p:spPr>
          <a:xfrm>
            <a:off x="1099426" y="7072518"/>
            <a:ext cx="11723913" cy="2177969"/>
          </a:xfrm>
          <a:prstGeom prst="rect">
            <a:avLst/>
          </a:prstGeom>
        </p:spPr>
        <p:txBody>
          <a:bodyPr wrap="square">
            <a:spAutoFit/>
          </a:bodyPr>
          <a:lstStyle/>
          <a:p>
            <a:pPr lvl="0">
              <a:lnSpc>
                <a:spcPct val="130000"/>
              </a:lnSpc>
            </a:pPr>
            <a:r>
              <a:rPr lang="en-US" sz="3600" dirty="0"/>
              <a:t>For example, individuals living with diabetes may use apps that monitor their blood glucose, such as apps for continuous glucose monitoring (CGM).</a:t>
            </a:r>
          </a:p>
        </p:txBody>
      </p:sp>
    </p:spTree>
    <p:extLst>
      <p:ext uri="{BB962C8B-B14F-4D97-AF65-F5344CB8AC3E}">
        <p14:creationId xmlns:p14="http://schemas.microsoft.com/office/powerpoint/2010/main" val="232916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203239"/>
            <a:ext cx="15443721" cy="924000"/>
          </a:xfrm>
          <a:prstGeom prst="rect">
            <a:avLst/>
          </a:prstGeom>
          <a:noFill/>
          <a:ln>
            <a:noFill/>
          </a:ln>
        </p:spPr>
        <p:txBody>
          <a:bodyPr spcFirstLastPara="1" wrap="square" lIns="0" tIns="0" rIns="0" bIns="0" anchor="t" anchorCtr="0">
            <a:noAutofit/>
          </a:bodyPr>
          <a:lstStyle/>
          <a:p>
            <a:pPr lvl="0">
              <a:lnSpc>
                <a:spcPct val="110030"/>
              </a:lnSpc>
            </a:pPr>
            <a:r>
              <a:rPr lang="en-US" sz="7200" dirty="0">
                <a:solidFill>
                  <a:srgbClr val="034092"/>
                </a:solidFill>
                <a:ea typeface="Lora"/>
                <a:cs typeface="Lora"/>
                <a:sym typeface="Lora"/>
              </a:rPr>
              <a:t>How apps can support your health</a:t>
            </a:r>
          </a:p>
        </p:txBody>
      </p:sp>
      <p:sp>
        <p:nvSpPr>
          <p:cNvPr id="174" name="Google Shape;174;p19"/>
          <p:cNvSpPr txBox="1"/>
          <p:nvPr/>
        </p:nvSpPr>
        <p:spPr>
          <a:xfrm>
            <a:off x="1182749" y="2899871"/>
            <a:ext cx="15957387" cy="6198328"/>
          </a:xfrm>
          <a:prstGeom prst="rect">
            <a:avLst/>
          </a:prstGeom>
          <a:noFill/>
          <a:ln>
            <a:noFill/>
          </a:ln>
        </p:spPr>
        <p:txBody>
          <a:bodyPr spcFirstLastPara="1" wrap="square" lIns="0" tIns="0" rIns="0" bIns="0" anchor="t" anchorCtr="0">
            <a:noAutofit/>
          </a:bodyPr>
          <a:lstStyle/>
          <a:p>
            <a:pPr marL="57214" lvl="0">
              <a:buClr>
                <a:schemeClr val="dk2"/>
              </a:buClr>
              <a:buSzPct val="110000"/>
            </a:pPr>
            <a:r>
              <a:rPr lang="en-US" sz="3600" dirty="0">
                <a:solidFill>
                  <a:schemeClr val="tx1"/>
                </a:solidFill>
                <a:latin typeface="Arial" panose="020B0604020202020204" pitchFamily="34" charset="0"/>
                <a:ea typeface="Lora"/>
                <a:cs typeface="Arial" panose="020B0604020202020204" pitchFamily="34" charset="0"/>
                <a:sym typeface="Lora"/>
              </a:rPr>
              <a:t>Health apps provide a wide range of services. There are two main types of apps that can support your health:</a:t>
            </a:r>
            <a:br>
              <a:rPr lang="en-US" sz="3600" dirty="0">
                <a:solidFill>
                  <a:schemeClr val="tx1"/>
                </a:solidFill>
                <a:latin typeface="Arial" panose="020B0604020202020204" pitchFamily="34" charset="0"/>
                <a:ea typeface="Lora"/>
                <a:cs typeface="Arial" panose="020B0604020202020204" pitchFamily="34" charset="0"/>
                <a:sym typeface="Lora"/>
              </a:rPr>
            </a:br>
            <a:endParaRPr lang="en-US" sz="3600" dirty="0">
              <a:solidFill>
                <a:schemeClr val="tx1"/>
              </a:solidFill>
              <a:latin typeface="Arial" panose="020B0604020202020204" pitchFamily="34" charset="0"/>
              <a:ea typeface="Lora"/>
              <a:cs typeface="Arial" panose="020B0604020202020204" pitchFamily="34" charset="0"/>
              <a:sym typeface="Lora"/>
            </a:endParaRPr>
          </a:p>
          <a:p>
            <a:pPr marL="628714" indent="-571500">
              <a:buClr>
                <a:schemeClr val="dk2"/>
              </a:buClr>
              <a:buSzPct val="110000"/>
              <a:buFont typeface="Arial" panose="020B0604020202020204" pitchFamily="34" charset="0"/>
              <a:buChar char="•"/>
            </a:pPr>
            <a:endParaRPr lang="en-US" sz="3600" dirty="0">
              <a:solidFill>
                <a:schemeClr val="tx1"/>
              </a:solidFill>
              <a:latin typeface="Arial" panose="020B0604020202020204" pitchFamily="34" charset="0"/>
              <a:ea typeface="Lora"/>
              <a:cs typeface="Arial" panose="020B0604020202020204" pitchFamily="34" charset="0"/>
              <a:sym typeface="Lora"/>
            </a:endParaRPr>
          </a:p>
          <a:p>
            <a:pPr marL="628714" indent="-571500">
              <a:buClr>
                <a:schemeClr val="dk2"/>
              </a:buClr>
              <a:buSzPct val="110000"/>
              <a:buFont typeface="Arial" panose="020B0604020202020204" pitchFamily="34" charset="0"/>
              <a:buChar char="•"/>
            </a:pPr>
            <a:r>
              <a:rPr lang="en-US" sz="3600" dirty="0">
                <a:solidFill>
                  <a:schemeClr val="tx1"/>
                </a:solidFill>
                <a:latin typeface="Arial" panose="020B0604020202020204" pitchFamily="34" charset="0"/>
                <a:ea typeface="Lora"/>
                <a:cs typeface="Arial" panose="020B0604020202020204" pitchFamily="34" charset="0"/>
                <a:sym typeface="Lora"/>
              </a:rPr>
              <a:t>Apps to help you to self-manage your health and wellness</a:t>
            </a:r>
          </a:p>
          <a:p>
            <a:pPr marL="628714" indent="-571500">
              <a:buClr>
                <a:schemeClr val="dk2"/>
              </a:buClr>
              <a:buSzPct val="110000"/>
              <a:buFont typeface="Arial" panose="020B0604020202020204" pitchFamily="34" charset="0"/>
              <a:buChar char="•"/>
            </a:pPr>
            <a:endParaRPr lang="en-US" sz="3600" dirty="0">
              <a:solidFill>
                <a:schemeClr val="tx1"/>
              </a:solidFill>
              <a:latin typeface="Arial" panose="020B0604020202020204" pitchFamily="34" charset="0"/>
              <a:ea typeface="Lora"/>
              <a:cs typeface="Arial" panose="020B0604020202020204" pitchFamily="34" charset="0"/>
              <a:sym typeface="Lora"/>
            </a:endParaRPr>
          </a:p>
          <a:p>
            <a:pPr marL="628714" indent="-571500">
              <a:buClr>
                <a:schemeClr val="dk2"/>
              </a:buClr>
              <a:buSzPct val="110000"/>
              <a:buFont typeface="Arial" panose="020B0604020202020204" pitchFamily="34" charset="0"/>
              <a:buChar char="•"/>
            </a:pPr>
            <a:r>
              <a:rPr lang="en-US" sz="3600" dirty="0">
                <a:solidFill>
                  <a:schemeClr val="tx1"/>
                </a:solidFill>
                <a:latin typeface="Arial" panose="020B0604020202020204" pitchFamily="34" charset="0"/>
                <a:ea typeface="Lora"/>
                <a:cs typeface="Arial" panose="020B0604020202020204" pitchFamily="34" charset="0"/>
                <a:sym typeface="Lora"/>
              </a:rPr>
              <a:t>Apps to access health care and view your personal health information</a:t>
            </a:r>
          </a:p>
          <a:p>
            <a:pPr marL="628714" indent="-571500">
              <a:buClr>
                <a:schemeClr val="dk2"/>
              </a:buClr>
              <a:buSzPct val="110000"/>
              <a:buFont typeface="Arial" panose="020B0604020202020204" pitchFamily="34" charset="0"/>
              <a:buChar char="•"/>
            </a:pPr>
            <a:endParaRPr lang="en-US" sz="3600" dirty="0">
              <a:solidFill>
                <a:schemeClr val="tx1"/>
              </a:solidFill>
              <a:latin typeface="Arial" panose="020B0604020202020204" pitchFamily="34" charset="0"/>
              <a:ea typeface="Lora"/>
              <a:cs typeface="Arial" panose="020B0604020202020204" pitchFamily="34" charset="0"/>
              <a:sym typeface="Lora"/>
            </a:endParaRPr>
          </a:p>
        </p:txBody>
      </p:sp>
      <p:sp>
        <p:nvSpPr>
          <p:cNvPr id="4" name="Rectangle 3">
            <a:extLst>
              <a:ext uri="{FF2B5EF4-FFF2-40B4-BE49-F238E27FC236}">
                <a16:creationId xmlns:a16="http://schemas.microsoft.com/office/drawing/2014/main" id="{01676436-4DFC-4DCF-9CFE-61E10F39172D}"/>
              </a:ext>
            </a:extLst>
          </p:cNvPr>
          <p:cNvSpPr/>
          <p:nvPr/>
        </p:nvSpPr>
        <p:spPr>
          <a:xfrm>
            <a:off x="1678657" y="6147942"/>
            <a:ext cx="14355241" cy="678160"/>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631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3BF104-312A-9344-840F-EF60D577FA27}"/>
              </a:ext>
            </a:extLst>
          </p:cNvPr>
          <p:cNvSpPr>
            <a:spLocks noGrp="1"/>
          </p:cNvSpPr>
          <p:nvPr>
            <p:ph type="subTitle" idx="1"/>
          </p:nvPr>
        </p:nvSpPr>
        <p:spPr>
          <a:xfrm>
            <a:off x="1535185" y="2611408"/>
            <a:ext cx="15079211" cy="4580388"/>
          </a:xfrm>
        </p:spPr>
        <p:txBody>
          <a:bodyPr>
            <a:normAutofit/>
          </a:bodyPr>
          <a:lstStyle/>
          <a:p>
            <a:pPr algn="l">
              <a:lnSpc>
                <a:spcPct val="100000"/>
              </a:lnSpc>
            </a:pPr>
            <a:r>
              <a:rPr lang="en-CA" sz="3000">
                <a:latin typeface="Arial" panose="020B0604020202020204" pitchFamily="34" charset="0"/>
                <a:cs typeface="Arial" panose="020B0604020202020204" pitchFamily="34" charset="0"/>
              </a:rPr>
              <a:t>This digital health literacy curriculum was developed by The University of British Columbia’s interCultural Online health Network (</a:t>
            </a:r>
            <a:r>
              <a:rPr lang="en-CA" sz="3000">
                <a:solidFill>
                  <a:srgbClr val="FFC000"/>
                </a:solidFill>
                <a:latin typeface="Arial" panose="020B0604020202020204" pitchFamily="34" charset="0"/>
                <a:cs typeface="Arial" panose="020B0604020202020204" pitchFamily="34" charset="0"/>
              </a:rPr>
              <a:t>i</a:t>
            </a:r>
            <a:r>
              <a:rPr lang="en-CA" sz="3000">
                <a:solidFill>
                  <a:srgbClr val="034092"/>
                </a:solidFill>
                <a:latin typeface="Arial" panose="020B0604020202020204" pitchFamily="34" charset="0"/>
                <a:cs typeface="Arial" panose="020B0604020202020204" pitchFamily="34" charset="0"/>
              </a:rPr>
              <a:t>CON</a:t>
            </a:r>
            <a:r>
              <a:rPr lang="en-CA" sz="3000">
                <a:latin typeface="Arial" panose="020B0604020202020204" pitchFamily="34" charset="0"/>
                <a:cs typeface="Arial" panose="020B0604020202020204" pitchFamily="34" charset="0"/>
              </a:rPr>
              <a:t>).  </a:t>
            </a:r>
          </a:p>
          <a:p>
            <a:pPr algn="l">
              <a:lnSpc>
                <a:spcPct val="100000"/>
              </a:lnSpc>
            </a:pPr>
            <a:r>
              <a:rPr lang="en-CA" sz="3000">
                <a:solidFill>
                  <a:srgbClr val="FFC000"/>
                </a:solidFill>
                <a:latin typeface="Arial" panose="020B0604020202020204" pitchFamily="34" charset="0"/>
                <a:cs typeface="Arial" panose="020B0604020202020204" pitchFamily="34" charset="0"/>
              </a:rPr>
              <a:t>i</a:t>
            </a:r>
            <a:r>
              <a:rPr lang="en-CA" sz="3000">
                <a:solidFill>
                  <a:srgbClr val="034092"/>
                </a:solidFill>
                <a:latin typeface="Arial" panose="020B0604020202020204" pitchFamily="34" charset="0"/>
                <a:cs typeface="Arial" panose="020B0604020202020204" pitchFamily="34" charset="0"/>
              </a:rPr>
              <a:t>CON </a:t>
            </a:r>
            <a:r>
              <a:rPr lang="en-CA" sz="3000">
                <a:latin typeface="Arial" panose="020B0604020202020204" pitchFamily="34" charset="0"/>
                <a:cs typeface="Arial" panose="020B0604020202020204" pitchFamily="34" charset="0"/>
              </a:rPr>
              <a:t>is supported by the B.C. Ministry of Health’s </a:t>
            </a:r>
            <a:r>
              <a:rPr lang="en-CA" sz="3000" i="1">
                <a:solidFill>
                  <a:srgbClr val="034092"/>
                </a:solidFill>
                <a:latin typeface="Arial" panose="020B0604020202020204" pitchFamily="34" charset="0"/>
                <a:cs typeface="Arial" panose="020B0604020202020204" pitchFamily="34" charset="0"/>
              </a:rPr>
              <a:t>Patients as Partners</a:t>
            </a:r>
            <a:r>
              <a:rPr lang="en-CA" sz="3000">
                <a:latin typeface="Arial" panose="020B0604020202020204" pitchFamily="34" charset="0"/>
                <a:cs typeface="Arial" panose="020B0604020202020204" pitchFamily="34" charset="0"/>
              </a:rPr>
              <a:t> initiative.</a:t>
            </a:r>
          </a:p>
          <a:p>
            <a:pPr algn="l">
              <a:lnSpc>
                <a:spcPct val="100000"/>
              </a:lnSpc>
            </a:pPr>
            <a:r>
              <a:rPr lang="en-CA" sz="3000">
                <a:solidFill>
                  <a:srgbClr val="FFC000"/>
                </a:solidFill>
                <a:latin typeface="Arial" panose="020B0604020202020204" pitchFamily="34" charset="0"/>
                <a:cs typeface="Arial" panose="020B0604020202020204" pitchFamily="34" charset="0"/>
              </a:rPr>
              <a:t>i</a:t>
            </a:r>
            <a:r>
              <a:rPr lang="en-CA" sz="3000">
                <a:solidFill>
                  <a:srgbClr val="034092"/>
                </a:solidFill>
                <a:latin typeface="Arial" panose="020B0604020202020204" pitchFamily="34" charset="0"/>
                <a:cs typeface="Arial" panose="020B0604020202020204" pitchFamily="34" charset="0"/>
              </a:rPr>
              <a:t>CON </a:t>
            </a:r>
            <a:r>
              <a:rPr lang="en-CA" sz="3000">
                <a:latin typeface="Arial" panose="020B0604020202020204" pitchFamily="34" charset="0"/>
                <a:cs typeface="Arial" panose="020B0604020202020204" pitchFamily="34" charset="0"/>
              </a:rPr>
              <a:t>has been working with multicultural communities for over 10 years.</a:t>
            </a:r>
          </a:p>
          <a:p>
            <a:pPr algn="l">
              <a:lnSpc>
                <a:spcPct val="100000"/>
              </a:lnSpc>
            </a:pPr>
            <a:r>
              <a:rPr lang="en-CA" sz="3000">
                <a:solidFill>
                  <a:srgbClr val="FFC000"/>
                </a:solidFill>
                <a:latin typeface="Arial" panose="020B0604020202020204" pitchFamily="34" charset="0"/>
                <a:cs typeface="Arial" panose="020B0604020202020204" pitchFamily="34" charset="0"/>
              </a:rPr>
              <a:t>i</a:t>
            </a:r>
            <a:r>
              <a:rPr lang="en-CA" sz="3000">
                <a:solidFill>
                  <a:srgbClr val="034092"/>
                </a:solidFill>
                <a:latin typeface="Arial" panose="020B0604020202020204" pitchFamily="34" charset="0"/>
                <a:cs typeface="Arial" panose="020B0604020202020204" pitchFamily="34" charset="0"/>
              </a:rPr>
              <a:t>CON </a:t>
            </a:r>
            <a:r>
              <a:rPr lang="en-CA" sz="3000">
                <a:latin typeface="Arial" panose="020B0604020202020204" pitchFamily="34" charset="0"/>
                <a:cs typeface="Arial" panose="020B0604020202020204" pitchFamily="34" charset="0"/>
              </a:rPr>
              <a:t>helps people with chronic disease self-management. </a:t>
            </a:r>
          </a:p>
          <a:p>
            <a:pPr algn="l">
              <a:lnSpc>
                <a:spcPct val="100000"/>
              </a:lnSpc>
            </a:pPr>
            <a:r>
              <a:rPr lang="en-CA" sz="3000">
                <a:solidFill>
                  <a:srgbClr val="FFC000"/>
                </a:solidFill>
                <a:latin typeface="Arial" panose="020B0604020202020204" pitchFamily="34" charset="0"/>
                <a:cs typeface="Arial" panose="020B0604020202020204" pitchFamily="34" charset="0"/>
              </a:rPr>
              <a:t>i</a:t>
            </a:r>
            <a:r>
              <a:rPr lang="en-CA" sz="3000">
                <a:solidFill>
                  <a:srgbClr val="034092"/>
                </a:solidFill>
                <a:latin typeface="Arial" panose="020B0604020202020204" pitchFamily="34" charset="0"/>
                <a:cs typeface="Arial" panose="020B0604020202020204" pitchFamily="34" charset="0"/>
              </a:rPr>
              <a:t>CON </a:t>
            </a:r>
            <a:r>
              <a:rPr lang="en-CA" sz="3000">
                <a:latin typeface="Arial" panose="020B0604020202020204" pitchFamily="34" charset="0"/>
                <a:cs typeface="Arial" panose="020B0604020202020204" pitchFamily="34" charset="0"/>
              </a:rPr>
              <a:t>also helps people develop digital literacy in order to access, assess, and use health resources online.</a:t>
            </a:r>
            <a:endParaRPr lang="en-US" sz="300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D751FE22-17D1-46D6-9A9F-075A99051472}"/>
              </a:ext>
            </a:extLst>
          </p:cNvPr>
          <p:cNvGrpSpPr/>
          <p:nvPr/>
        </p:nvGrpSpPr>
        <p:grpSpPr>
          <a:xfrm>
            <a:off x="2138502" y="7222826"/>
            <a:ext cx="13992468" cy="1825553"/>
            <a:chOff x="1139800" y="5469144"/>
            <a:chExt cx="9328312" cy="1217035"/>
          </a:xfrm>
        </p:grpSpPr>
        <p:pic>
          <p:nvPicPr>
            <p:cNvPr id="12" name="Picture 11">
              <a:extLst>
                <a:ext uri="{FF2B5EF4-FFF2-40B4-BE49-F238E27FC236}">
                  <a16:creationId xmlns:a16="http://schemas.microsoft.com/office/drawing/2014/main" id="{8DAE97B6-925A-4FC8-804A-F923CD630A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3" name="Picture 12">
              <a:extLst>
                <a:ext uri="{FF2B5EF4-FFF2-40B4-BE49-F238E27FC236}">
                  <a16:creationId xmlns:a16="http://schemas.microsoft.com/office/drawing/2014/main" id="{1792B930-45E1-4291-93DB-6F1945CA96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4" name="Picture 13">
              <a:extLst>
                <a:ext uri="{FF2B5EF4-FFF2-40B4-BE49-F238E27FC236}">
                  <a16:creationId xmlns:a16="http://schemas.microsoft.com/office/drawing/2014/main" id="{C8631C4D-93C8-4997-9BD5-3A075D9F74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
        <p:nvSpPr>
          <p:cNvPr id="9" name="TextBox 8">
            <a:extLst>
              <a:ext uri="{FF2B5EF4-FFF2-40B4-BE49-F238E27FC236}">
                <a16:creationId xmlns:a16="http://schemas.microsoft.com/office/drawing/2014/main" id="{9413195C-04A0-48CF-82DE-2DDC5AD01EB4}"/>
              </a:ext>
            </a:extLst>
          </p:cNvPr>
          <p:cNvSpPr txBox="1"/>
          <p:nvPr/>
        </p:nvSpPr>
        <p:spPr>
          <a:xfrm>
            <a:off x="0" y="9783433"/>
            <a:ext cx="18288000" cy="507831"/>
          </a:xfrm>
          <a:prstGeom prst="rect">
            <a:avLst/>
          </a:prstGeom>
          <a:solidFill>
            <a:srgbClr val="002060"/>
          </a:solid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 typeface="Arial"/>
              <a:buNone/>
              <a:tabLst/>
              <a:defRPr/>
            </a:pPr>
            <a:r>
              <a:rPr kumimoji="0" lang="en-US" sz="2700" b="1" i="0" u="none" strike="noStrike" kern="1200" cap="none" spc="0" normalizeH="0" baseline="0" noProof="0">
                <a:ln>
                  <a:noFill/>
                </a:ln>
                <a:solidFill>
                  <a:prstClr val="white"/>
                </a:solidFill>
                <a:effectLst/>
                <a:uLnTx/>
                <a:uFillTx/>
                <a:latin typeface="Calibri" panose="020F0502020204030204"/>
                <a:ea typeface="+mn-ea"/>
                <a:cs typeface="Arial"/>
                <a:sym typeface="Arial"/>
              </a:rPr>
              <a:t>Thank you to the BC Ministry of Health Patients as Partners Initiative for their support.</a:t>
            </a:r>
          </a:p>
        </p:txBody>
      </p:sp>
      <p:sp>
        <p:nvSpPr>
          <p:cNvPr id="10" name="Google Shape;149;p18">
            <a:extLst>
              <a:ext uri="{FF2B5EF4-FFF2-40B4-BE49-F238E27FC236}">
                <a16:creationId xmlns:a16="http://schemas.microsoft.com/office/drawing/2014/main" id="{F35DDA19-0DCD-41D9-99E4-36FFE27B054C}"/>
              </a:ext>
            </a:extLst>
          </p:cNvPr>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lvl="0">
              <a:lnSpc>
                <a:spcPct val="110030"/>
              </a:lnSpc>
            </a:pPr>
            <a:r>
              <a:rPr lang="en-US" sz="7200">
                <a:solidFill>
                  <a:srgbClr val="034092"/>
                </a:solidFill>
                <a:latin typeface="Arial" panose="020B0604020202020204" pitchFamily="34" charset="0"/>
                <a:cs typeface="Arial" panose="020B0604020202020204" pitchFamily="34" charset="0"/>
              </a:rPr>
              <a:t>Acknowledgements</a:t>
            </a:r>
            <a:endParaRPr sz="7200" i="0" u="none" strike="noStrike" cap="none">
              <a:solidFill>
                <a:srgbClr val="034092"/>
              </a:solidFill>
              <a:latin typeface="+mj-lt"/>
              <a:ea typeface="Lora"/>
              <a:cs typeface="Lora"/>
              <a:sym typeface="Lora"/>
            </a:endParaRPr>
          </a:p>
        </p:txBody>
      </p:sp>
    </p:spTree>
    <p:extLst>
      <p:ext uri="{BB962C8B-B14F-4D97-AF65-F5344CB8AC3E}">
        <p14:creationId xmlns:p14="http://schemas.microsoft.com/office/powerpoint/2010/main" val="4003414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974638"/>
            <a:ext cx="16126683" cy="1513751"/>
          </a:xfrm>
          <a:prstGeom prst="rect">
            <a:avLst/>
          </a:prstGeom>
          <a:noFill/>
          <a:ln>
            <a:noFill/>
          </a:ln>
        </p:spPr>
        <p:txBody>
          <a:bodyPr spcFirstLastPara="1" wrap="square" lIns="0" tIns="0" rIns="0" bIns="0" anchor="t" anchorCtr="0">
            <a:noAutofit/>
          </a:bodyPr>
          <a:lstStyle/>
          <a:p>
            <a:pPr lvl="0">
              <a:lnSpc>
                <a:spcPct val="110030"/>
              </a:lnSpc>
            </a:pPr>
            <a:r>
              <a:rPr lang="en-US" sz="6600" dirty="0">
                <a:solidFill>
                  <a:schemeClr val="bg2"/>
                </a:solidFill>
                <a:ea typeface="Lora"/>
                <a:cs typeface="Lora"/>
                <a:sym typeface="Lora"/>
              </a:rPr>
              <a:t>How do health apps help you access care?</a:t>
            </a:r>
            <a:endParaRPr sz="6600" i="0" u="none" strike="noStrike" cap="none" dirty="0">
              <a:solidFill>
                <a:srgbClr val="034092"/>
              </a:solidFill>
              <a:latin typeface="+mj-lt"/>
              <a:ea typeface="Lora"/>
              <a:cs typeface="Lora"/>
              <a:sym typeface="Lora"/>
            </a:endParaRPr>
          </a:p>
        </p:txBody>
      </p:sp>
      <p:sp>
        <p:nvSpPr>
          <p:cNvPr id="174" name="Google Shape;174;p19"/>
          <p:cNvSpPr txBox="1"/>
          <p:nvPr/>
        </p:nvSpPr>
        <p:spPr>
          <a:xfrm>
            <a:off x="5893690" y="2807367"/>
            <a:ext cx="11692189" cy="6703735"/>
          </a:xfrm>
          <a:prstGeom prst="rect">
            <a:avLst/>
          </a:prstGeom>
          <a:noFill/>
          <a:ln>
            <a:noFill/>
          </a:ln>
        </p:spPr>
        <p:txBody>
          <a:bodyPr spcFirstLastPara="1" wrap="square" lIns="0" tIns="0" rIns="0" bIns="0" anchor="t" anchorCtr="0">
            <a:noAutofit/>
          </a:bodyPr>
          <a:lstStyle/>
          <a:p>
            <a:pPr marL="57214" lvl="0">
              <a:lnSpc>
                <a:spcPct val="130000"/>
              </a:lnSpc>
              <a:buClr>
                <a:schemeClr val="dk2"/>
              </a:buClr>
              <a:buSzPct val="110000"/>
            </a:pPr>
            <a:r>
              <a:rPr lang="en-US" sz="3600" dirty="0">
                <a:solidFill>
                  <a:schemeClr val="tx1"/>
                </a:solidFill>
                <a:latin typeface="+mj-lt"/>
                <a:ea typeface="Lora"/>
                <a:cs typeface="Lora"/>
                <a:sym typeface="Lora"/>
              </a:rPr>
              <a:t>Health apps may allow you to access care as some healthcare providers:</a:t>
            </a:r>
            <a:br>
              <a:rPr lang="en-US" sz="3600" dirty="0">
                <a:solidFill>
                  <a:schemeClr val="tx1"/>
                </a:solidFill>
                <a:highlight>
                  <a:srgbClr val="FFFF00"/>
                </a:highlight>
                <a:latin typeface="+mj-lt"/>
                <a:ea typeface="Lora"/>
                <a:cs typeface="Lora"/>
                <a:sym typeface="Lora"/>
              </a:rPr>
            </a:br>
            <a:endParaRPr lang="en-US" sz="3600" dirty="0">
              <a:solidFill>
                <a:schemeClr val="tx1"/>
              </a:solidFill>
              <a:highlight>
                <a:srgbClr val="FFFF00"/>
              </a:highlight>
              <a:latin typeface="+mj-lt"/>
              <a:ea typeface="Lora"/>
              <a:cs typeface="Lora"/>
              <a:sym typeface="Lora"/>
            </a:endParaRPr>
          </a:p>
          <a:p>
            <a:pPr marL="628714" lvl="0" indent="-571500">
              <a:lnSpc>
                <a:spcPct val="130000"/>
              </a:lnSpc>
              <a:buClr>
                <a:schemeClr val="dk2"/>
              </a:buClr>
              <a:buSzPct val="110000"/>
              <a:buFont typeface="Arial" panose="020B0604020202020204" pitchFamily="34" charset="0"/>
              <a:buChar char="•"/>
            </a:pPr>
            <a:r>
              <a:rPr lang="en-US" sz="3600" dirty="0">
                <a:solidFill>
                  <a:schemeClr val="tx1"/>
                </a:solidFill>
                <a:latin typeface="+mj-lt"/>
                <a:ea typeface="Lora"/>
                <a:cs typeface="Lora"/>
                <a:sym typeface="Lora"/>
              </a:rPr>
              <a:t>Use secure portal apps as a confidential messaging system with their patients. </a:t>
            </a:r>
          </a:p>
          <a:p>
            <a:pPr marL="628714" lvl="0" indent="-571500">
              <a:lnSpc>
                <a:spcPct val="130000"/>
              </a:lnSpc>
              <a:buClr>
                <a:schemeClr val="dk2"/>
              </a:buClr>
              <a:buSzPct val="110000"/>
              <a:buFont typeface="Arial" panose="020B0604020202020204" pitchFamily="34" charset="0"/>
              <a:buChar char="•"/>
            </a:pPr>
            <a:r>
              <a:rPr lang="en-US" sz="3600" dirty="0">
                <a:solidFill>
                  <a:schemeClr val="tx1"/>
                </a:solidFill>
                <a:latin typeface="+mj-lt"/>
                <a:ea typeface="Lora"/>
                <a:cs typeface="Lora"/>
                <a:sym typeface="Lora"/>
              </a:rPr>
              <a:t>Facilitate virtual care by allowing you to schedule and access some types of healthcare appointments. </a:t>
            </a:r>
          </a:p>
          <a:p>
            <a:pPr marL="628714" lvl="0" indent="-571500">
              <a:lnSpc>
                <a:spcPct val="130000"/>
              </a:lnSpc>
              <a:buClr>
                <a:schemeClr val="dk2"/>
              </a:buClr>
              <a:buSzPct val="110000"/>
              <a:buFont typeface="Arial" panose="020B0604020202020204" pitchFamily="34" charset="0"/>
              <a:buChar char="•"/>
            </a:pPr>
            <a:r>
              <a:rPr lang="en-US" sz="3600" dirty="0">
                <a:solidFill>
                  <a:schemeClr val="tx1"/>
                </a:solidFill>
                <a:latin typeface="+mj-lt"/>
                <a:ea typeface="Lora"/>
                <a:cs typeface="Lora"/>
                <a:sym typeface="Lora"/>
              </a:rPr>
              <a:t>May share information on health services near your location that you can access.</a:t>
            </a:r>
          </a:p>
          <a:p>
            <a:pPr marL="628714" lvl="0" indent="-571500">
              <a:lnSpc>
                <a:spcPct val="130000"/>
              </a:lnSpc>
              <a:buClr>
                <a:schemeClr val="dk2"/>
              </a:buClr>
              <a:buSzPct val="110000"/>
              <a:buFont typeface="Arial" panose="020B0604020202020204" pitchFamily="34" charset="0"/>
              <a:buChar char="•"/>
            </a:pPr>
            <a:endParaRPr lang="en-US" sz="3600" dirty="0">
              <a:solidFill>
                <a:schemeClr val="tx1"/>
              </a:solidFill>
              <a:latin typeface="+mj-lt"/>
              <a:ea typeface="Lora"/>
              <a:cs typeface="Lora"/>
              <a:sym typeface="Lora"/>
            </a:endParaRPr>
          </a:p>
          <a:p>
            <a:pPr marL="628714" lvl="0" indent="-571500">
              <a:lnSpc>
                <a:spcPct val="130000"/>
              </a:lnSpc>
              <a:buClr>
                <a:schemeClr val="dk2"/>
              </a:buClr>
              <a:buSzPct val="110000"/>
              <a:buFont typeface="Arial" panose="020B0604020202020204" pitchFamily="34" charset="0"/>
              <a:buChar char="•"/>
            </a:pPr>
            <a:endParaRPr lang="en-US" sz="3600" dirty="0">
              <a:solidFill>
                <a:schemeClr val="tx1"/>
              </a:solidFill>
              <a:latin typeface="+mj-lt"/>
              <a:ea typeface="Lora"/>
              <a:cs typeface="Lora"/>
              <a:sym typeface="Lora"/>
            </a:endParaRPr>
          </a:p>
          <a:p>
            <a:pPr marL="628714" lvl="0" indent="-571500">
              <a:lnSpc>
                <a:spcPct val="130000"/>
              </a:lnSpc>
              <a:buClr>
                <a:schemeClr val="dk2"/>
              </a:buClr>
              <a:buSzPct val="110000"/>
              <a:buFont typeface="Arial" panose="020B0604020202020204" pitchFamily="34" charset="0"/>
              <a:buChar char="•"/>
            </a:pPr>
            <a:endParaRPr lang="en-US" sz="3600" dirty="0">
              <a:solidFill>
                <a:schemeClr val="tx1"/>
              </a:solidFill>
              <a:latin typeface="+mj-lt"/>
              <a:ea typeface="Lora"/>
              <a:cs typeface="Lora"/>
              <a:sym typeface="Lora"/>
            </a:endParaRPr>
          </a:p>
          <a:p>
            <a:pPr marL="628714" lvl="0" indent="-571500">
              <a:lnSpc>
                <a:spcPct val="130000"/>
              </a:lnSpc>
              <a:buClr>
                <a:schemeClr val="dk2"/>
              </a:buClr>
              <a:buSzPct val="110000"/>
              <a:buFont typeface="Arial" panose="020B0604020202020204" pitchFamily="34" charset="0"/>
              <a:buChar char="•"/>
            </a:pPr>
            <a:endParaRPr lang="en-US" sz="3600" dirty="0">
              <a:solidFill>
                <a:schemeClr val="tx1"/>
              </a:solidFill>
              <a:latin typeface="+mj-lt"/>
              <a:ea typeface="Lora"/>
              <a:cs typeface="Lora"/>
              <a:sym typeface="Lora"/>
            </a:endParaRPr>
          </a:p>
          <a:p>
            <a:pPr marL="628714" lvl="0" indent="-571500">
              <a:lnSpc>
                <a:spcPct val="130000"/>
              </a:lnSpc>
              <a:buClr>
                <a:schemeClr val="dk2"/>
              </a:buClr>
              <a:buSzPct val="110000"/>
              <a:buFont typeface="Arial" panose="020B0604020202020204" pitchFamily="34" charset="0"/>
              <a:buChar char="•"/>
            </a:pPr>
            <a:endParaRPr lang="en-US" sz="3600" dirty="0">
              <a:solidFill>
                <a:schemeClr val="tx1"/>
              </a:solidFill>
              <a:latin typeface="+mj-lt"/>
              <a:ea typeface="Lora"/>
              <a:cs typeface="Lora"/>
              <a:sym typeface="Lora"/>
            </a:endParaRPr>
          </a:p>
          <a:p>
            <a:pPr marL="628714" lvl="0" indent="-571500">
              <a:lnSpc>
                <a:spcPct val="130000"/>
              </a:lnSpc>
              <a:buClr>
                <a:schemeClr val="dk2"/>
              </a:buClr>
              <a:buSzPct val="110000"/>
              <a:buFont typeface="Arial" panose="020B0604020202020204" pitchFamily="34" charset="0"/>
              <a:buChar char="•"/>
            </a:pPr>
            <a:endParaRPr lang="en-US" sz="3600" dirty="0">
              <a:solidFill>
                <a:schemeClr val="tx1"/>
              </a:solidFill>
              <a:latin typeface="+mj-lt"/>
              <a:ea typeface="Lora"/>
              <a:cs typeface="Lora"/>
              <a:sym typeface="Lora"/>
            </a:endParaRPr>
          </a:p>
          <a:p>
            <a:pPr marL="57214" lvl="0">
              <a:buClr>
                <a:schemeClr val="dk2"/>
              </a:buClr>
              <a:buSzPct val="110000"/>
            </a:pPr>
            <a:endParaRPr lang="en-US" sz="3600" dirty="0">
              <a:solidFill>
                <a:schemeClr val="tx1"/>
              </a:solidFill>
              <a:latin typeface="+mj-lt"/>
              <a:ea typeface="Lora"/>
              <a:cs typeface="Lora"/>
              <a:sym typeface="Lora"/>
            </a:endParaRPr>
          </a:p>
        </p:txBody>
      </p:sp>
      <p:sp>
        <p:nvSpPr>
          <p:cNvPr id="5" name="TextBox 4">
            <a:extLst>
              <a:ext uri="{FF2B5EF4-FFF2-40B4-BE49-F238E27FC236}">
                <a16:creationId xmlns:a16="http://schemas.microsoft.com/office/drawing/2014/main" id="{2373B489-610A-4DF6-857E-640C5C9C1C53}"/>
              </a:ext>
            </a:extLst>
          </p:cNvPr>
          <p:cNvSpPr txBox="1"/>
          <p:nvPr/>
        </p:nvSpPr>
        <p:spPr>
          <a:xfrm>
            <a:off x="680858" y="6556095"/>
            <a:ext cx="4638675" cy="584775"/>
          </a:xfrm>
          <a:prstGeom prst="rect">
            <a:avLst/>
          </a:prstGeom>
          <a:noFill/>
        </p:spPr>
        <p:txBody>
          <a:bodyPr wrap="square" rtlCol="0">
            <a:spAutoFit/>
          </a:bodyPr>
          <a:lstStyle/>
          <a:p>
            <a:pPr algn="ctr"/>
            <a:r>
              <a:rPr lang="en-US" sz="3200" dirty="0"/>
              <a:t>Access to care</a:t>
            </a:r>
            <a:r>
              <a:rPr lang="en-US" dirty="0"/>
              <a:t> </a:t>
            </a:r>
          </a:p>
        </p:txBody>
      </p:sp>
      <p:pic>
        <p:nvPicPr>
          <p:cNvPr id="6" name="Picture 2" descr="image">
            <a:extLst>
              <a:ext uri="{FF2B5EF4-FFF2-40B4-BE49-F238E27FC236}">
                <a16:creationId xmlns:a16="http://schemas.microsoft.com/office/drawing/2014/main" id="{0178A73C-27CD-492B-A295-E6B124D63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78" y="4185833"/>
            <a:ext cx="3932236" cy="224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588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136093"/>
            <a:ext cx="16568538" cy="2238858"/>
          </a:xfrm>
          <a:prstGeom prst="rect">
            <a:avLst/>
          </a:prstGeom>
          <a:noFill/>
          <a:ln>
            <a:noFill/>
          </a:ln>
        </p:spPr>
        <p:txBody>
          <a:bodyPr spcFirstLastPara="1" wrap="square" lIns="0" tIns="0" rIns="0" bIns="0" anchor="t" anchorCtr="0">
            <a:noAutofit/>
          </a:bodyPr>
          <a:lstStyle/>
          <a:p>
            <a:pPr lvl="0">
              <a:lnSpc>
                <a:spcPct val="110030"/>
              </a:lnSpc>
            </a:pPr>
            <a:r>
              <a:rPr lang="en-US" sz="6600" dirty="0">
                <a:solidFill>
                  <a:srgbClr val="034092"/>
                </a:solidFill>
                <a:ea typeface="Lora"/>
                <a:cs typeface="Lora"/>
                <a:sym typeface="Lora"/>
              </a:rPr>
              <a:t>How apps can support your health</a:t>
            </a:r>
          </a:p>
        </p:txBody>
      </p:sp>
      <p:sp>
        <p:nvSpPr>
          <p:cNvPr id="174" name="Google Shape;174;p19"/>
          <p:cNvSpPr txBox="1"/>
          <p:nvPr/>
        </p:nvSpPr>
        <p:spPr>
          <a:xfrm>
            <a:off x="1182749" y="2682905"/>
            <a:ext cx="15822603" cy="7604095"/>
          </a:xfrm>
          <a:prstGeom prst="rect">
            <a:avLst/>
          </a:prstGeom>
          <a:noFill/>
          <a:ln>
            <a:noFill/>
          </a:ln>
        </p:spPr>
        <p:txBody>
          <a:bodyPr spcFirstLastPara="1" wrap="square" lIns="0" tIns="0" rIns="0" bIns="0" anchor="t" anchorCtr="0">
            <a:noAutofit/>
          </a:bodyPr>
          <a:lstStyle/>
          <a:p>
            <a:pPr marL="57214">
              <a:lnSpc>
                <a:spcPct val="130000"/>
              </a:lnSpc>
              <a:spcAft>
                <a:spcPts val="1800"/>
              </a:spcAft>
              <a:buClr>
                <a:schemeClr val="dk2"/>
              </a:buClr>
              <a:buSzPct val="110000"/>
            </a:pPr>
            <a:r>
              <a:rPr lang="en-US" sz="3600" dirty="0">
                <a:solidFill>
                  <a:schemeClr val="tx1"/>
                </a:solidFill>
                <a:ea typeface="Lora"/>
                <a:cs typeface="Lora"/>
                <a:sym typeface="Lora"/>
              </a:rPr>
              <a:t>An example of an app that allows you to </a:t>
            </a:r>
            <a:r>
              <a:rPr lang="en-US" sz="3600" dirty="0">
                <a:solidFill>
                  <a:schemeClr val="tx1"/>
                </a:solidFill>
                <a:latin typeface="Arial" panose="020B0604020202020204" pitchFamily="34" charset="0"/>
                <a:ea typeface="Lora"/>
                <a:cs typeface="Arial" panose="020B0604020202020204" pitchFamily="34" charset="0"/>
                <a:sym typeface="Lora"/>
              </a:rPr>
              <a:t>view your personal health information is </a:t>
            </a:r>
            <a:r>
              <a:rPr lang="en-US" sz="3600" dirty="0">
                <a:solidFill>
                  <a:schemeClr val="tx1"/>
                </a:solidFill>
                <a:ea typeface="Lora"/>
                <a:cs typeface="Lora"/>
                <a:sym typeface="Lora"/>
              </a:rPr>
              <a:t>Health Gateway, which is developed by the B.C. provincial government. Through Health Gateway, you can access your: </a:t>
            </a:r>
          </a:p>
          <a:p>
            <a:pPr marL="628714"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Health and hospital visits </a:t>
            </a:r>
          </a:p>
          <a:p>
            <a:pPr marL="628714"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Medications</a:t>
            </a:r>
          </a:p>
          <a:p>
            <a:pPr marL="628714"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Lab results</a:t>
            </a:r>
          </a:p>
          <a:p>
            <a:pPr marL="628714"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Immunization history</a:t>
            </a:r>
          </a:p>
          <a:p>
            <a:pPr marL="628714"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COVID-19 proof of vaccination </a:t>
            </a:r>
          </a:p>
          <a:p>
            <a:pPr marL="628714"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And more…</a:t>
            </a:r>
          </a:p>
        </p:txBody>
      </p:sp>
    </p:spTree>
    <p:extLst>
      <p:ext uri="{BB962C8B-B14F-4D97-AF65-F5344CB8AC3E}">
        <p14:creationId xmlns:p14="http://schemas.microsoft.com/office/powerpoint/2010/main" val="1812813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6012805" cy="1007785"/>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a:solidFill>
                  <a:srgbClr val="034092"/>
                </a:solidFill>
                <a:latin typeface="+mj-lt"/>
                <a:ea typeface="Lora"/>
                <a:cs typeface="Lora"/>
                <a:sym typeface="Lora"/>
              </a:rPr>
              <a:t>Precautions when using health apps</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61" y="2654262"/>
            <a:ext cx="16012805" cy="6495839"/>
          </a:xfrm>
          <a:prstGeom prst="rect">
            <a:avLst/>
          </a:prstGeom>
          <a:noFill/>
          <a:ln>
            <a:noFill/>
          </a:ln>
        </p:spPr>
        <p:txBody>
          <a:bodyPr spcFirstLastPara="1" wrap="square" lIns="0" tIns="0" rIns="0" bIns="0" anchor="t" anchorCtr="0">
            <a:noAutofit/>
          </a:bodyPr>
          <a:lstStyle/>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a:solidFill>
                  <a:schemeClr val="tx1"/>
                </a:solidFill>
                <a:latin typeface="+mj-lt"/>
                <a:ea typeface="Lora"/>
                <a:cs typeface="Lora"/>
                <a:sym typeface="Lora"/>
              </a:rPr>
              <a:t>Often apps access your location or other data to track your progress to function optimally. You should be cautious when sharing any sensitive information while using apps.</a:t>
            </a:r>
            <a:br>
              <a:rPr lang="en-US" sz="3600" dirty="0">
                <a:solidFill>
                  <a:schemeClr val="tx1"/>
                </a:solidFill>
                <a:latin typeface="+mj-lt"/>
                <a:ea typeface="Lora"/>
                <a:cs typeface="Lora"/>
                <a:sym typeface="Lora"/>
              </a:rPr>
            </a:br>
            <a:endParaRPr lang="en-US" sz="3600" dirty="0">
              <a:solidFill>
                <a:schemeClr val="tx1"/>
              </a:solidFill>
              <a:latin typeface="+mj-lt"/>
              <a:ea typeface="Lora"/>
              <a:cs typeface="Lora"/>
              <a:sym typeface="Lora"/>
            </a:endParaRPr>
          </a:p>
          <a:p>
            <a:pPr marL="628714" indent="-571500">
              <a:lnSpc>
                <a:spcPct val="150000"/>
              </a:lnSpc>
              <a:buClr>
                <a:schemeClr val="dk2"/>
              </a:buClr>
              <a:buSzPct val="110000"/>
              <a:buFont typeface="Arial" panose="020B0604020202020204" pitchFamily="34" charset="0"/>
              <a:buChar char="•"/>
            </a:pPr>
            <a:r>
              <a:rPr lang="en-US" sz="3600" dirty="0">
                <a:solidFill>
                  <a:schemeClr val="tx1"/>
                </a:solidFill>
                <a:latin typeface="+mj-lt"/>
                <a:ea typeface="Lora"/>
                <a:cs typeface="Lora"/>
                <a:sym typeface="Lora"/>
              </a:rPr>
              <a:t>Continual learning is helpful as apps gain new features and/or are updated.</a:t>
            </a:r>
          </a:p>
          <a:p>
            <a:pPr marL="628714" indent="-571500">
              <a:lnSpc>
                <a:spcPct val="150000"/>
              </a:lnSpc>
              <a:buClr>
                <a:schemeClr val="dk2"/>
              </a:buClr>
              <a:buSzPct val="110000"/>
              <a:buFont typeface="Arial" panose="020B0604020202020204" pitchFamily="34" charset="0"/>
              <a:buChar char="•"/>
            </a:pPr>
            <a:endParaRPr lang="en-US" sz="3600" dirty="0">
              <a:solidFill>
                <a:schemeClr val="tx1"/>
              </a:solidFill>
              <a:latin typeface="+mj-lt"/>
              <a:ea typeface="Lora"/>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endParaRPr lang="en-US" sz="3600" dirty="0">
              <a:solidFill>
                <a:schemeClr val="tx1"/>
              </a:solidFill>
              <a:latin typeface="+mj-lt"/>
              <a:ea typeface="Lora"/>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endParaRPr lang="en-US" sz="3600" dirty="0">
              <a:solidFill>
                <a:schemeClr val="tx1"/>
              </a:solidFill>
              <a:latin typeface="+mj-lt"/>
              <a:ea typeface="Lora"/>
              <a:cs typeface="Lora"/>
              <a:sym typeface="Lora"/>
            </a:endParaRPr>
          </a:p>
        </p:txBody>
      </p:sp>
    </p:spTree>
    <p:extLst>
      <p:ext uri="{BB962C8B-B14F-4D97-AF65-F5344CB8AC3E}">
        <p14:creationId xmlns:p14="http://schemas.microsoft.com/office/powerpoint/2010/main" val="1604182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5148042" cy="3460918"/>
          </a:xfrm>
          <a:prstGeom prst="rect">
            <a:avLst/>
          </a:prstGeom>
          <a:noFill/>
          <a:ln>
            <a:noFill/>
          </a:ln>
        </p:spPr>
        <p:txBody>
          <a:bodyPr spcFirstLastPara="1" wrap="square" lIns="0" tIns="0" rIns="0" bIns="0" anchor="t" anchorCtr="0">
            <a:noAutofit/>
          </a:bodyPr>
          <a:lstStyle/>
          <a:p>
            <a:pPr lvl="0">
              <a:lnSpc>
                <a:spcPct val="140011"/>
              </a:lnSpc>
            </a:pPr>
            <a:r>
              <a:rPr lang="en-US" sz="7000" b="1" dirty="0">
                <a:solidFill>
                  <a:schemeClr val="bg1"/>
                </a:solidFill>
                <a:latin typeface="+mj-lt"/>
                <a:ea typeface="Lora"/>
                <a:cs typeface="Lora"/>
                <a:sym typeface="Lora"/>
              </a:rPr>
              <a:t>Tips for choosing a quality app</a:t>
            </a:r>
          </a:p>
        </p:txBody>
      </p:sp>
    </p:spTree>
    <p:extLst>
      <p:ext uri="{BB962C8B-B14F-4D97-AF65-F5344CB8AC3E}">
        <p14:creationId xmlns:p14="http://schemas.microsoft.com/office/powerpoint/2010/main" val="4172925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7"/>
            <a:ext cx="15672870" cy="1703579"/>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a:solidFill>
                  <a:srgbClr val="034092"/>
                </a:solidFill>
                <a:latin typeface="+mj-lt"/>
                <a:ea typeface="Lora"/>
                <a:cs typeface="Lora"/>
                <a:sym typeface="Lora"/>
              </a:rPr>
              <a:t>Choosing a quality app</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137597" y="3117561"/>
            <a:ext cx="16012805" cy="6142032"/>
          </a:xfrm>
          <a:prstGeom prst="rect">
            <a:avLst/>
          </a:prstGeom>
          <a:noFill/>
          <a:ln>
            <a:noFill/>
          </a:ln>
        </p:spPr>
        <p:txBody>
          <a:bodyPr spcFirstLastPara="1" wrap="square" lIns="0" tIns="0" rIns="0" bIns="0" anchor="t" anchorCtr="0">
            <a:noAutofit/>
          </a:bodyPr>
          <a:lstStyle/>
          <a:p>
            <a:pPr marL="57214" lvl="0">
              <a:lnSpc>
                <a:spcPct val="150000"/>
              </a:lnSpc>
              <a:buClr>
                <a:schemeClr val="dk2"/>
              </a:buClr>
              <a:buSzPct val="110000"/>
            </a:pPr>
            <a:r>
              <a:rPr lang="en-US" sz="3600" dirty="0">
                <a:solidFill>
                  <a:schemeClr val="tx1"/>
                </a:solidFill>
                <a:ea typeface="Lora"/>
                <a:cs typeface="Lora"/>
                <a:sym typeface="Lora"/>
              </a:rPr>
              <a:t>There are a wide variety of apps available, with varying levels of trustworthiness, quality, and functions. </a:t>
            </a:r>
            <a:r>
              <a:rPr lang="en-CA" sz="3600" dirty="0">
                <a:solidFill>
                  <a:schemeClr val="tx1"/>
                </a:solidFill>
                <a:latin typeface="+mj-lt"/>
                <a:ea typeface="Lora"/>
                <a:cs typeface="Lora"/>
                <a:sym typeface="Lora"/>
              </a:rPr>
              <a:t>Y</a:t>
            </a:r>
            <a:r>
              <a:rPr lang="en-US" sz="3600" dirty="0" err="1">
                <a:solidFill>
                  <a:schemeClr val="tx1"/>
                </a:solidFill>
                <a:latin typeface="+mj-lt"/>
                <a:ea typeface="Lora"/>
                <a:cs typeface="Lora"/>
                <a:sym typeface="Lora"/>
              </a:rPr>
              <a:t>ou</a:t>
            </a:r>
            <a:r>
              <a:rPr lang="en-US" sz="3600" dirty="0">
                <a:solidFill>
                  <a:schemeClr val="tx1"/>
                </a:solidFill>
                <a:latin typeface="+mj-lt"/>
                <a:ea typeface="Lora"/>
                <a:cs typeface="Lora"/>
                <a:sym typeface="Lora"/>
              </a:rPr>
              <a:t> can make an informed decision about which app to use by taking these measures: </a:t>
            </a:r>
            <a:br>
              <a:rPr lang="en-US" sz="3600" dirty="0">
                <a:solidFill>
                  <a:schemeClr val="tx1"/>
                </a:solidFill>
                <a:latin typeface="+mj-lt"/>
                <a:ea typeface="Lora"/>
                <a:cs typeface="Lora"/>
                <a:sym typeface="Lora"/>
              </a:rPr>
            </a:br>
            <a:endParaRPr lang="en-US" sz="3600" dirty="0">
              <a:solidFill>
                <a:schemeClr val="tx1"/>
              </a:solidFill>
              <a:latin typeface="+mj-lt"/>
              <a:ea typeface="Lora"/>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a:solidFill>
                  <a:schemeClr val="tx1"/>
                </a:solidFill>
                <a:latin typeface="+mj-lt"/>
                <a:ea typeface="Lora"/>
                <a:cs typeface="Lora"/>
                <a:sym typeface="Lora"/>
              </a:rPr>
              <a:t>Choosing trusted apps</a:t>
            </a:r>
          </a:p>
          <a:p>
            <a:pPr marL="628714" lvl="2" indent="-571500">
              <a:lnSpc>
                <a:spcPct val="150000"/>
              </a:lnSpc>
              <a:buClr>
                <a:schemeClr val="dk2"/>
              </a:buClr>
              <a:buSzPct val="110000"/>
              <a:buFont typeface="Arial" panose="020B0604020202020204" pitchFamily="34" charset="0"/>
              <a:buChar char="•"/>
            </a:pPr>
            <a:r>
              <a:rPr lang="en-US" sz="3530" dirty="0">
                <a:solidFill>
                  <a:schemeClr val="tx1"/>
                </a:solidFill>
                <a:ea typeface="Lora"/>
                <a:cs typeface="Lora"/>
                <a:sym typeface="Lora"/>
              </a:rPr>
              <a:t>Being careful about sharing sensitive information</a:t>
            </a:r>
          </a:p>
          <a:p>
            <a:pPr marL="628714" lvl="2" indent="-571500">
              <a:lnSpc>
                <a:spcPct val="150000"/>
              </a:lnSpc>
              <a:buClr>
                <a:schemeClr val="dk2"/>
              </a:buClr>
              <a:buSzPct val="110000"/>
              <a:buFont typeface="Arial" panose="020B0604020202020204" pitchFamily="34" charset="0"/>
              <a:buChar char="•"/>
            </a:pPr>
            <a:r>
              <a:rPr lang="en-CA" sz="3530" dirty="0">
                <a:solidFill>
                  <a:schemeClr val="tx1"/>
                </a:solidFill>
                <a:latin typeface="+mj-lt"/>
                <a:ea typeface="Lora"/>
                <a:cs typeface="Lora"/>
                <a:sym typeface="Lora"/>
              </a:rPr>
              <a:t>Selecting apps that meet your goals</a:t>
            </a:r>
            <a:endParaRPr lang="en-US" sz="3600" dirty="0">
              <a:solidFill>
                <a:schemeClr val="tx1"/>
              </a:solidFill>
              <a:latin typeface="+mj-lt"/>
              <a:ea typeface="Lora"/>
              <a:cs typeface="Lora"/>
              <a:sym typeface="Lora"/>
            </a:endParaRPr>
          </a:p>
          <a:p>
            <a:pPr marL="57214" marR="0" lvl="0" algn="l" rtl="0">
              <a:lnSpc>
                <a:spcPct val="150000"/>
              </a:lnSpc>
              <a:spcBef>
                <a:spcPts val="0"/>
              </a:spcBef>
              <a:spcAft>
                <a:spcPts val="0"/>
              </a:spcAft>
              <a:buClr>
                <a:schemeClr val="dk2"/>
              </a:buClr>
              <a:buSzPct val="110000"/>
            </a:pPr>
            <a:endParaRPr lang="en-CA" sz="3600" dirty="0">
              <a:solidFill>
                <a:schemeClr val="tx1"/>
              </a:solidFill>
              <a:latin typeface="+mj-lt"/>
              <a:ea typeface="Lora"/>
              <a:cs typeface="Lora"/>
              <a:sym typeface="Lora"/>
            </a:endParaRPr>
          </a:p>
        </p:txBody>
      </p:sp>
    </p:spTree>
    <p:extLst>
      <p:ext uri="{BB962C8B-B14F-4D97-AF65-F5344CB8AC3E}">
        <p14:creationId xmlns:p14="http://schemas.microsoft.com/office/powerpoint/2010/main" val="3885908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7"/>
            <a:ext cx="15672870" cy="1703579"/>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a:solidFill>
                  <a:srgbClr val="034092"/>
                </a:solidFill>
                <a:latin typeface="+mj-lt"/>
                <a:ea typeface="Lora"/>
                <a:cs typeface="Lora"/>
                <a:sym typeface="Lora"/>
              </a:rPr>
              <a:t>Choosing a quality app</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137597" y="3117561"/>
            <a:ext cx="16012805" cy="6142032"/>
          </a:xfrm>
          <a:prstGeom prst="rect">
            <a:avLst/>
          </a:prstGeom>
          <a:noFill/>
          <a:ln>
            <a:noFill/>
          </a:ln>
        </p:spPr>
        <p:txBody>
          <a:bodyPr spcFirstLastPara="1" wrap="square" lIns="0" tIns="0" rIns="0" bIns="0" anchor="t" anchorCtr="0">
            <a:noAutofit/>
          </a:bodyPr>
          <a:lstStyle/>
          <a:p>
            <a:pPr marL="57214" lvl="0">
              <a:lnSpc>
                <a:spcPct val="150000"/>
              </a:lnSpc>
              <a:buClr>
                <a:schemeClr val="dk2"/>
              </a:buClr>
              <a:buSzPct val="110000"/>
            </a:pPr>
            <a:r>
              <a:rPr lang="en-US" sz="3600" dirty="0">
                <a:solidFill>
                  <a:schemeClr val="tx1"/>
                </a:solidFill>
                <a:ea typeface="Lora"/>
                <a:cs typeface="Lora"/>
                <a:sym typeface="Lora"/>
              </a:rPr>
              <a:t>There are a wide variety of apps available, with varying levels of trustworthiness, quality, and functions. </a:t>
            </a:r>
            <a:r>
              <a:rPr lang="en-CA" sz="3600" dirty="0">
                <a:solidFill>
                  <a:schemeClr val="tx1"/>
                </a:solidFill>
                <a:latin typeface="+mj-lt"/>
                <a:ea typeface="Lora"/>
                <a:cs typeface="Lora"/>
                <a:sym typeface="Lora"/>
              </a:rPr>
              <a:t>Y</a:t>
            </a:r>
            <a:r>
              <a:rPr lang="en-US" sz="3600" dirty="0" err="1">
                <a:solidFill>
                  <a:schemeClr val="tx1"/>
                </a:solidFill>
                <a:latin typeface="+mj-lt"/>
                <a:ea typeface="Lora"/>
                <a:cs typeface="Lora"/>
                <a:sym typeface="Lora"/>
              </a:rPr>
              <a:t>ou</a:t>
            </a:r>
            <a:r>
              <a:rPr lang="en-US" sz="3600" dirty="0">
                <a:solidFill>
                  <a:schemeClr val="tx1"/>
                </a:solidFill>
                <a:latin typeface="+mj-lt"/>
                <a:ea typeface="Lora"/>
                <a:cs typeface="Lora"/>
                <a:sym typeface="Lora"/>
              </a:rPr>
              <a:t> can make an informed decision about which app to use by taking these measures: </a:t>
            </a:r>
            <a:br>
              <a:rPr lang="en-US" sz="3600" dirty="0">
                <a:solidFill>
                  <a:schemeClr val="tx1"/>
                </a:solidFill>
                <a:latin typeface="+mj-lt"/>
                <a:ea typeface="Lora"/>
                <a:cs typeface="Lora"/>
                <a:sym typeface="Lora"/>
              </a:rPr>
            </a:br>
            <a:endParaRPr lang="en-US" sz="3600" dirty="0">
              <a:solidFill>
                <a:schemeClr val="tx1"/>
              </a:solidFill>
              <a:latin typeface="+mj-lt"/>
              <a:ea typeface="Lora"/>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a:solidFill>
                  <a:schemeClr val="tx1"/>
                </a:solidFill>
                <a:latin typeface="+mj-lt"/>
                <a:ea typeface="Lora"/>
                <a:cs typeface="Lora"/>
                <a:sym typeface="Lora"/>
              </a:rPr>
              <a:t>Choosing trusted apps</a:t>
            </a:r>
          </a:p>
          <a:p>
            <a:pPr marL="628714" lvl="2" indent="-571500">
              <a:lnSpc>
                <a:spcPct val="150000"/>
              </a:lnSpc>
              <a:buClr>
                <a:schemeClr val="dk2"/>
              </a:buClr>
              <a:buSzPct val="110000"/>
              <a:buFont typeface="Arial" panose="020B0604020202020204" pitchFamily="34" charset="0"/>
              <a:buChar char="•"/>
            </a:pPr>
            <a:r>
              <a:rPr lang="en-US" sz="3530" dirty="0">
                <a:solidFill>
                  <a:schemeClr val="tx1"/>
                </a:solidFill>
                <a:ea typeface="Lora"/>
                <a:cs typeface="Lora"/>
                <a:sym typeface="Lora"/>
              </a:rPr>
              <a:t>Being careful about sharing sensitive information</a:t>
            </a:r>
          </a:p>
          <a:p>
            <a:pPr marL="628714" lvl="2" indent="-571500">
              <a:lnSpc>
                <a:spcPct val="150000"/>
              </a:lnSpc>
              <a:buClr>
                <a:schemeClr val="dk2"/>
              </a:buClr>
              <a:buSzPct val="110000"/>
              <a:buFont typeface="Arial" panose="020B0604020202020204" pitchFamily="34" charset="0"/>
              <a:buChar char="•"/>
            </a:pPr>
            <a:r>
              <a:rPr lang="en-CA" sz="3530" dirty="0">
                <a:solidFill>
                  <a:schemeClr val="tx1"/>
                </a:solidFill>
                <a:latin typeface="+mj-lt"/>
                <a:ea typeface="Lora"/>
                <a:cs typeface="Lora"/>
                <a:sym typeface="Lora"/>
              </a:rPr>
              <a:t>Selecting apps that meet your goals</a:t>
            </a:r>
            <a:endParaRPr lang="en-US" sz="3600" dirty="0">
              <a:solidFill>
                <a:schemeClr val="tx1"/>
              </a:solidFill>
              <a:latin typeface="+mj-lt"/>
              <a:ea typeface="Lora"/>
              <a:cs typeface="Lora"/>
              <a:sym typeface="Lora"/>
            </a:endParaRPr>
          </a:p>
          <a:p>
            <a:pPr marL="57214" marR="0" lvl="0" algn="l" rtl="0">
              <a:lnSpc>
                <a:spcPct val="150000"/>
              </a:lnSpc>
              <a:spcBef>
                <a:spcPts val="0"/>
              </a:spcBef>
              <a:spcAft>
                <a:spcPts val="0"/>
              </a:spcAft>
              <a:buClr>
                <a:schemeClr val="dk2"/>
              </a:buClr>
              <a:buSzPct val="110000"/>
            </a:pPr>
            <a:endParaRPr lang="en-CA" sz="3600" dirty="0">
              <a:solidFill>
                <a:schemeClr val="tx1"/>
              </a:solidFill>
              <a:latin typeface="+mj-lt"/>
              <a:ea typeface="Lora"/>
              <a:cs typeface="Lora"/>
              <a:sym typeface="Lora"/>
            </a:endParaRPr>
          </a:p>
        </p:txBody>
      </p:sp>
      <p:sp>
        <p:nvSpPr>
          <p:cNvPr id="4" name="Rectangle 3">
            <a:extLst>
              <a:ext uri="{FF2B5EF4-FFF2-40B4-BE49-F238E27FC236}">
                <a16:creationId xmlns:a16="http://schemas.microsoft.com/office/drawing/2014/main" id="{14343712-F672-4F29-85E9-9ABD5FF7F16B}"/>
              </a:ext>
            </a:extLst>
          </p:cNvPr>
          <p:cNvSpPr/>
          <p:nvPr/>
        </p:nvSpPr>
        <p:spPr>
          <a:xfrm>
            <a:off x="1614861" y="6506897"/>
            <a:ext cx="5243139" cy="749922"/>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604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82C4A8-BDC8-40E2-A0DE-13CBF77986AE}"/>
              </a:ext>
            </a:extLst>
          </p:cNvPr>
          <p:cNvSpPr txBox="1"/>
          <p:nvPr/>
        </p:nvSpPr>
        <p:spPr>
          <a:xfrm>
            <a:off x="1122769" y="5263536"/>
            <a:ext cx="7159924" cy="707886"/>
          </a:xfrm>
          <a:prstGeom prst="rect">
            <a:avLst/>
          </a:prstGeom>
          <a:noFill/>
          <a:ln>
            <a:noFill/>
          </a:ln>
        </p:spPr>
        <p:txBody>
          <a:bodyPr wrap="square" rtlCol="0">
            <a:spAutoFit/>
          </a:bodyPr>
          <a:lstStyle/>
          <a:p>
            <a:r>
              <a:rPr lang="en-US" sz="4000" dirty="0"/>
              <a:t>More trustworthy:</a:t>
            </a:r>
          </a:p>
        </p:txBody>
      </p:sp>
      <p:sp>
        <p:nvSpPr>
          <p:cNvPr id="27" name="TextBox 26">
            <a:extLst>
              <a:ext uri="{FF2B5EF4-FFF2-40B4-BE49-F238E27FC236}">
                <a16:creationId xmlns:a16="http://schemas.microsoft.com/office/drawing/2014/main" id="{10D5B122-92F3-4DD7-B43F-A8C4D6E364EF}"/>
              </a:ext>
            </a:extLst>
          </p:cNvPr>
          <p:cNvSpPr txBox="1"/>
          <p:nvPr/>
        </p:nvSpPr>
        <p:spPr>
          <a:xfrm>
            <a:off x="9933064" y="5263536"/>
            <a:ext cx="7588307" cy="1200329"/>
          </a:xfrm>
          <a:prstGeom prst="rect">
            <a:avLst/>
          </a:prstGeom>
          <a:noFill/>
          <a:ln>
            <a:noFill/>
          </a:ln>
        </p:spPr>
        <p:txBody>
          <a:bodyPr wrap="square" rtlCol="0">
            <a:spAutoFit/>
          </a:bodyPr>
          <a:lstStyle/>
          <a:p>
            <a:r>
              <a:rPr lang="en-US" sz="4000" dirty="0"/>
              <a:t>Less trustworthy:</a:t>
            </a:r>
          </a:p>
          <a:p>
            <a:pPr marL="457200" indent="-457200">
              <a:buFont typeface="Arial" panose="020B0604020202020204" pitchFamily="34" charset="0"/>
              <a:buChar char="•"/>
            </a:pPr>
            <a:endParaRPr lang="en-US" sz="3200" dirty="0"/>
          </a:p>
        </p:txBody>
      </p:sp>
      <p:grpSp>
        <p:nvGrpSpPr>
          <p:cNvPr id="12" name="Group 11">
            <a:extLst>
              <a:ext uri="{FF2B5EF4-FFF2-40B4-BE49-F238E27FC236}">
                <a16:creationId xmlns:a16="http://schemas.microsoft.com/office/drawing/2014/main" id="{D8B982AD-D70A-498E-AFAB-58B6E082F3ED}"/>
              </a:ext>
            </a:extLst>
          </p:cNvPr>
          <p:cNvGrpSpPr/>
          <p:nvPr/>
        </p:nvGrpSpPr>
        <p:grpSpPr>
          <a:xfrm>
            <a:off x="5252421" y="4707937"/>
            <a:ext cx="2039753" cy="1656783"/>
            <a:chOff x="5931055" y="2909429"/>
            <a:chExt cx="2191788" cy="1569660"/>
          </a:xfrm>
        </p:grpSpPr>
        <p:sp>
          <p:nvSpPr>
            <p:cNvPr id="3" name="Rectangle 2">
              <a:extLst>
                <a:ext uri="{FF2B5EF4-FFF2-40B4-BE49-F238E27FC236}">
                  <a16:creationId xmlns:a16="http://schemas.microsoft.com/office/drawing/2014/main" id="{9E1E35A5-DF04-402C-A5DA-4AA4BE9EAECF}"/>
                </a:ext>
              </a:extLst>
            </p:cNvPr>
            <p:cNvSpPr/>
            <p:nvPr/>
          </p:nvSpPr>
          <p:spPr>
            <a:xfrm>
              <a:off x="6899431" y="2909429"/>
              <a:ext cx="1223412" cy="1569660"/>
            </a:xfrm>
            <a:prstGeom prst="rect">
              <a:avLst/>
            </a:prstGeom>
          </p:spPr>
          <p:txBody>
            <a:bodyPr wrap="none">
              <a:spAutoFit/>
            </a:bodyPr>
            <a:lstStyle/>
            <a:p>
              <a:r>
                <a:rPr lang="en-US" sz="9600" dirty="0">
                  <a:solidFill>
                    <a:srgbClr val="00FF00"/>
                  </a:solidFill>
                  <a:sym typeface="Wingdings" panose="05000000000000000000" pitchFamily="2" charset="2"/>
                </a:rPr>
                <a:t></a:t>
              </a:r>
            </a:p>
          </p:txBody>
        </p:sp>
        <p:pic>
          <p:nvPicPr>
            <p:cNvPr id="8" name="Graphic 7" descr="Flag">
              <a:extLst>
                <a:ext uri="{FF2B5EF4-FFF2-40B4-BE49-F238E27FC236}">
                  <a16:creationId xmlns:a16="http://schemas.microsoft.com/office/drawing/2014/main" id="{3313DED6-B314-4BC0-8D76-E3DCCB1CFA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31055" y="3141204"/>
              <a:ext cx="1106111" cy="1106111"/>
            </a:xfrm>
            <a:prstGeom prst="rect">
              <a:avLst/>
            </a:prstGeom>
          </p:spPr>
        </p:pic>
      </p:grpSp>
      <p:grpSp>
        <p:nvGrpSpPr>
          <p:cNvPr id="11" name="Group 10">
            <a:extLst>
              <a:ext uri="{FF2B5EF4-FFF2-40B4-BE49-F238E27FC236}">
                <a16:creationId xmlns:a16="http://schemas.microsoft.com/office/drawing/2014/main" id="{93223A95-E09E-4ADF-9024-81DF8B571DE3}"/>
              </a:ext>
            </a:extLst>
          </p:cNvPr>
          <p:cNvGrpSpPr/>
          <p:nvPr/>
        </p:nvGrpSpPr>
        <p:grpSpPr>
          <a:xfrm>
            <a:off x="13812277" y="4904336"/>
            <a:ext cx="2054053" cy="1220311"/>
            <a:chOff x="14902848" y="3544089"/>
            <a:chExt cx="2054053" cy="1220311"/>
          </a:xfrm>
        </p:grpSpPr>
        <p:pic>
          <p:nvPicPr>
            <p:cNvPr id="17" name="Graphic 16" descr="Confused face with no fill">
              <a:extLst>
                <a:ext uri="{FF2B5EF4-FFF2-40B4-BE49-F238E27FC236}">
                  <a16:creationId xmlns:a16="http://schemas.microsoft.com/office/drawing/2014/main" id="{31A2A6F0-5E4F-4C5B-BF5C-6398F5EF75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808829" y="3544089"/>
              <a:ext cx="1148072" cy="1148072"/>
            </a:xfrm>
            <a:prstGeom prst="rect">
              <a:avLst/>
            </a:prstGeom>
          </p:spPr>
        </p:pic>
        <p:pic>
          <p:nvPicPr>
            <p:cNvPr id="24" name="Graphic 23" descr="Flag">
              <a:extLst>
                <a:ext uri="{FF2B5EF4-FFF2-40B4-BE49-F238E27FC236}">
                  <a16:creationId xmlns:a16="http://schemas.microsoft.com/office/drawing/2014/main" id="{C436F338-D8C8-4F87-8447-81B735F935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902848" y="3658289"/>
              <a:ext cx="1106111" cy="1106111"/>
            </a:xfrm>
            <a:prstGeom prst="rect">
              <a:avLst/>
            </a:prstGeom>
          </p:spPr>
        </p:pic>
      </p:grpSp>
      <p:sp>
        <p:nvSpPr>
          <p:cNvPr id="5" name="Rectangle 4">
            <a:extLst>
              <a:ext uri="{FF2B5EF4-FFF2-40B4-BE49-F238E27FC236}">
                <a16:creationId xmlns:a16="http://schemas.microsoft.com/office/drawing/2014/main" id="{46274191-C877-4FAC-9EC5-C8349E7740C1}"/>
              </a:ext>
            </a:extLst>
          </p:cNvPr>
          <p:cNvSpPr/>
          <p:nvPr/>
        </p:nvSpPr>
        <p:spPr>
          <a:xfrm>
            <a:off x="810884" y="576440"/>
            <a:ext cx="16787910" cy="1200329"/>
          </a:xfrm>
          <a:prstGeom prst="rect">
            <a:avLst/>
          </a:prstGeom>
        </p:spPr>
        <p:txBody>
          <a:bodyPr wrap="square">
            <a:spAutoFit/>
          </a:bodyPr>
          <a:lstStyle/>
          <a:p>
            <a:r>
              <a:rPr lang="en-US" sz="7200" dirty="0">
                <a:solidFill>
                  <a:srgbClr val="034092"/>
                </a:solidFill>
                <a:ea typeface="Lora"/>
                <a:cs typeface="Lora"/>
                <a:sym typeface="Lora"/>
              </a:rPr>
              <a:t>Choosing trusted apps</a:t>
            </a:r>
            <a:endParaRPr lang="en-US" sz="7200" dirty="0"/>
          </a:p>
        </p:txBody>
      </p:sp>
    </p:spTree>
    <p:extLst>
      <p:ext uri="{BB962C8B-B14F-4D97-AF65-F5344CB8AC3E}">
        <p14:creationId xmlns:p14="http://schemas.microsoft.com/office/powerpoint/2010/main" val="1632493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82C4A8-BDC8-40E2-A0DE-13CBF77986AE}"/>
              </a:ext>
            </a:extLst>
          </p:cNvPr>
          <p:cNvSpPr txBox="1"/>
          <p:nvPr/>
        </p:nvSpPr>
        <p:spPr>
          <a:xfrm>
            <a:off x="891923" y="2939518"/>
            <a:ext cx="7632645" cy="6494085"/>
          </a:xfrm>
          <a:prstGeom prst="rect">
            <a:avLst/>
          </a:prstGeom>
          <a:noFill/>
          <a:ln>
            <a:noFill/>
          </a:ln>
        </p:spPr>
        <p:txBody>
          <a:bodyPr wrap="square" rtlCol="0">
            <a:spAutoFit/>
          </a:bodyPr>
          <a:lstStyle/>
          <a:p>
            <a:r>
              <a:rPr lang="en-US" sz="3200" dirty="0"/>
              <a:t>More trustworthy:</a:t>
            </a:r>
          </a:p>
          <a:p>
            <a:endParaRPr lang="en-US" sz="3200" dirty="0"/>
          </a:p>
          <a:p>
            <a:pPr marL="457200" indent="-457200">
              <a:buFont typeface="Arial" panose="020B0604020202020204" pitchFamily="34" charset="0"/>
              <a:buChar char="•"/>
            </a:pPr>
            <a:r>
              <a:rPr lang="en-US" sz="3200" dirty="0"/>
              <a:t>Designed by a reputable organization.</a:t>
            </a:r>
            <a:br>
              <a:rPr lang="en-US" sz="3200" dirty="0"/>
            </a:br>
            <a:endParaRPr lang="en-US" sz="3200" dirty="0"/>
          </a:p>
          <a:p>
            <a:pPr marL="457200" indent="-457200">
              <a:buFont typeface="Arial" panose="020B0604020202020204" pitchFamily="34" charset="0"/>
              <a:buChar char="•"/>
            </a:pPr>
            <a:r>
              <a:rPr lang="en-US" sz="3200" dirty="0"/>
              <a:t>Has been downloaded by many users and has many positive reviews.</a:t>
            </a:r>
            <a:br>
              <a:rPr lang="en-US" sz="3200" dirty="0"/>
            </a:br>
            <a:endParaRPr lang="en-US" sz="3200" dirty="0"/>
          </a:p>
          <a:p>
            <a:pPr marL="457200" indent="-457200">
              <a:buFont typeface="Arial" panose="020B0604020202020204" pitchFamily="34" charset="0"/>
              <a:buChar char="•"/>
            </a:pPr>
            <a:r>
              <a:rPr lang="en-US" sz="3200" dirty="0"/>
              <a:t>Does not try to sell you a product or service.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solidFill>
                  <a:schemeClr val="tx1"/>
                </a:solidFill>
                <a:ea typeface="Lora"/>
                <a:cs typeface="Lora"/>
                <a:sym typeface="Lora"/>
              </a:rPr>
              <a:t>Clearly explains how your information will be protected through a privacy policy. </a:t>
            </a:r>
          </a:p>
        </p:txBody>
      </p:sp>
      <p:sp>
        <p:nvSpPr>
          <p:cNvPr id="27" name="TextBox 26">
            <a:extLst>
              <a:ext uri="{FF2B5EF4-FFF2-40B4-BE49-F238E27FC236}">
                <a16:creationId xmlns:a16="http://schemas.microsoft.com/office/drawing/2014/main" id="{10D5B122-92F3-4DD7-B43F-A8C4D6E364EF}"/>
              </a:ext>
            </a:extLst>
          </p:cNvPr>
          <p:cNvSpPr txBox="1"/>
          <p:nvPr/>
        </p:nvSpPr>
        <p:spPr>
          <a:xfrm>
            <a:off x="9263484" y="2939518"/>
            <a:ext cx="8500766" cy="6001643"/>
          </a:xfrm>
          <a:prstGeom prst="rect">
            <a:avLst/>
          </a:prstGeom>
          <a:noFill/>
          <a:ln>
            <a:noFill/>
          </a:ln>
        </p:spPr>
        <p:txBody>
          <a:bodyPr wrap="square" rtlCol="0">
            <a:spAutoFit/>
          </a:bodyPr>
          <a:lstStyle/>
          <a:p>
            <a:r>
              <a:rPr lang="en-US" sz="3200" dirty="0"/>
              <a:t>Less trustworthy:</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Not designed by a reputable organization.</a:t>
            </a:r>
          </a:p>
          <a:p>
            <a:endParaRPr lang="en-US" sz="3200" dirty="0"/>
          </a:p>
          <a:p>
            <a:pPr marL="457200" indent="-457200">
              <a:buFont typeface="Arial" panose="020B0604020202020204" pitchFamily="34" charset="0"/>
              <a:buChar char="•"/>
            </a:pPr>
            <a:r>
              <a:rPr lang="en-US" sz="3200" dirty="0"/>
              <a:t>Has been downloaded by a small number of users and has many negative reviews.</a:t>
            </a:r>
            <a:br>
              <a:rPr lang="en-US" sz="3200" kern="1200" dirty="0">
                <a:solidFill>
                  <a:schemeClr val="tx1"/>
                </a:solidFill>
              </a:rPr>
            </a:br>
            <a:endParaRPr lang="en-US" sz="3200" kern="1200" dirty="0">
              <a:solidFill>
                <a:schemeClr val="tx1"/>
              </a:solidFill>
            </a:endParaRPr>
          </a:p>
          <a:p>
            <a:pPr marL="457200" indent="-457200">
              <a:buFont typeface="Arial" panose="020B0604020202020204" pitchFamily="34" charset="0"/>
              <a:buChar char="•"/>
            </a:pPr>
            <a:r>
              <a:rPr lang="en-US" sz="3200" dirty="0"/>
              <a:t>Tries to sell you a product or service.</a:t>
            </a:r>
            <a:endParaRPr lang="en-US" sz="3200" kern="1200" dirty="0">
              <a:solidFill>
                <a:schemeClr val="tx1"/>
              </a:solidFill>
            </a:endParaRPr>
          </a:p>
          <a:p>
            <a:endParaRPr lang="en-US" sz="3200" kern="1200" dirty="0">
              <a:solidFill>
                <a:schemeClr val="tx1"/>
              </a:solidFill>
            </a:endParaRPr>
          </a:p>
          <a:p>
            <a:pPr marL="457200" indent="-457200">
              <a:buFont typeface="Arial" panose="020B0604020202020204" pitchFamily="34" charset="0"/>
              <a:buChar char="•"/>
            </a:pPr>
            <a:r>
              <a:rPr lang="en-US" sz="3200" dirty="0"/>
              <a:t>Is not clear about how your information will be protected, and may not have a privacy policy. </a:t>
            </a:r>
          </a:p>
        </p:txBody>
      </p:sp>
      <p:grpSp>
        <p:nvGrpSpPr>
          <p:cNvPr id="12" name="Group 11">
            <a:extLst>
              <a:ext uri="{FF2B5EF4-FFF2-40B4-BE49-F238E27FC236}">
                <a16:creationId xmlns:a16="http://schemas.microsoft.com/office/drawing/2014/main" id="{D8B982AD-D70A-498E-AFAB-58B6E082F3ED}"/>
              </a:ext>
            </a:extLst>
          </p:cNvPr>
          <p:cNvGrpSpPr/>
          <p:nvPr/>
        </p:nvGrpSpPr>
        <p:grpSpPr>
          <a:xfrm>
            <a:off x="5256374" y="2111126"/>
            <a:ext cx="2434419" cy="1656783"/>
            <a:chOff x="6135759" y="2100063"/>
            <a:chExt cx="2615871" cy="1569660"/>
          </a:xfrm>
        </p:grpSpPr>
        <p:sp>
          <p:nvSpPr>
            <p:cNvPr id="3" name="Rectangle 2">
              <a:extLst>
                <a:ext uri="{FF2B5EF4-FFF2-40B4-BE49-F238E27FC236}">
                  <a16:creationId xmlns:a16="http://schemas.microsoft.com/office/drawing/2014/main" id="{9E1E35A5-DF04-402C-A5DA-4AA4BE9EAECF}"/>
                </a:ext>
              </a:extLst>
            </p:cNvPr>
            <p:cNvSpPr/>
            <p:nvPr/>
          </p:nvSpPr>
          <p:spPr>
            <a:xfrm>
              <a:off x="7528218" y="2100063"/>
              <a:ext cx="1223412" cy="1569660"/>
            </a:xfrm>
            <a:prstGeom prst="rect">
              <a:avLst/>
            </a:prstGeom>
          </p:spPr>
          <p:txBody>
            <a:bodyPr wrap="none">
              <a:spAutoFit/>
            </a:bodyPr>
            <a:lstStyle/>
            <a:p>
              <a:r>
                <a:rPr lang="en-US" sz="9600" dirty="0">
                  <a:solidFill>
                    <a:srgbClr val="00FF00"/>
                  </a:solidFill>
                  <a:sym typeface="Wingdings" panose="05000000000000000000" pitchFamily="2" charset="2"/>
                </a:rPr>
                <a:t></a:t>
              </a:r>
            </a:p>
          </p:txBody>
        </p:sp>
        <p:pic>
          <p:nvPicPr>
            <p:cNvPr id="8" name="Graphic 7" descr="Flag">
              <a:extLst>
                <a:ext uri="{FF2B5EF4-FFF2-40B4-BE49-F238E27FC236}">
                  <a16:creationId xmlns:a16="http://schemas.microsoft.com/office/drawing/2014/main" id="{3313DED6-B314-4BC0-8D76-E3DCCB1CFA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35759" y="2367530"/>
              <a:ext cx="1106111" cy="1164107"/>
            </a:xfrm>
            <a:prstGeom prst="rect">
              <a:avLst/>
            </a:prstGeom>
          </p:spPr>
        </p:pic>
      </p:grpSp>
      <p:grpSp>
        <p:nvGrpSpPr>
          <p:cNvPr id="11" name="Group 10">
            <a:extLst>
              <a:ext uri="{FF2B5EF4-FFF2-40B4-BE49-F238E27FC236}">
                <a16:creationId xmlns:a16="http://schemas.microsoft.com/office/drawing/2014/main" id="{93223A95-E09E-4ADF-9024-81DF8B571DE3}"/>
              </a:ext>
            </a:extLst>
          </p:cNvPr>
          <p:cNvGrpSpPr/>
          <p:nvPr/>
        </p:nvGrpSpPr>
        <p:grpSpPr>
          <a:xfrm>
            <a:off x="14184889" y="2393439"/>
            <a:ext cx="2383237" cy="1220311"/>
            <a:chOff x="14902848" y="3544089"/>
            <a:chExt cx="2383237" cy="1220311"/>
          </a:xfrm>
        </p:grpSpPr>
        <p:pic>
          <p:nvPicPr>
            <p:cNvPr id="17" name="Graphic 16" descr="Confused face with no fill">
              <a:extLst>
                <a:ext uri="{FF2B5EF4-FFF2-40B4-BE49-F238E27FC236}">
                  <a16:creationId xmlns:a16="http://schemas.microsoft.com/office/drawing/2014/main" id="{31A2A6F0-5E4F-4C5B-BF5C-6398F5EF75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38013" y="3544089"/>
              <a:ext cx="1148072" cy="1148072"/>
            </a:xfrm>
            <a:prstGeom prst="rect">
              <a:avLst/>
            </a:prstGeom>
          </p:spPr>
        </p:pic>
        <p:pic>
          <p:nvPicPr>
            <p:cNvPr id="24" name="Graphic 23" descr="Flag">
              <a:extLst>
                <a:ext uri="{FF2B5EF4-FFF2-40B4-BE49-F238E27FC236}">
                  <a16:creationId xmlns:a16="http://schemas.microsoft.com/office/drawing/2014/main" id="{C436F338-D8C8-4F87-8447-81B735F935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902848" y="3658289"/>
              <a:ext cx="1106111" cy="1106111"/>
            </a:xfrm>
            <a:prstGeom prst="rect">
              <a:avLst/>
            </a:prstGeom>
          </p:spPr>
        </p:pic>
      </p:grpSp>
      <p:sp>
        <p:nvSpPr>
          <p:cNvPr id="5" name="Rectangle 4">
            <a:extLst>
              <a:ext uri="{FF2B5EF4-FFF2-40B4-BE49-F238E27FC236}">
                <a16:creationId xmlns:a16="http://schemas.microsoft.com/office/drawing/2014/main" id="{46274191-C877-4FAC-9EC5-C8349E7740C1}"/>
              </a:ext>
            </a:extLst>
          </p:cNvPr>
          <p:cNvSpPr/>
          <p:nvPr/>
        </p:nvSpPr>
        <p:spPr>
          <a:xfrm>
            <a:off x="810884" y="576440"/>
            <a:ext cx="16787910" cy="1200329"/>
          </a:xfrm>
          <a:prstGeom prst="rect">
            <a:avLst/>
          </a:prstGeom>
        </p:spPr>
        <p:txBody>
          <a:bodyPr wrap="square">
            <a:spAutoFit/>
          </a:bodyPr>
          <a:lstStyle/>
          <a:p>
            <a:r>
              <a:rPr lang="en-US" sz="7200" dirty="0">
                <a:solidFill>
                  <a:srgbClr val="034092"/>
                </a:solidFill>
                <a:ea typeface="Lora"/>
                <a:cs typeface="Lora"/>
                <a:sym typeface="Lora"/>
              </a:rPr>
              <a:t>Choosing trusted apps</a:t>
            </a:r>
            <a:endParaRPr lang="en-US" sz="7200" dirty="0"/>
          </a:p>
        </p:txBody>
      </p:sp>
    </p:spTree>
    <p:extLst>
      <p:ext uri="{BB962C8B-B14F-4D97-AF65-F5344CB8AC3E}">
        <p14:creationId xmlns:p14="http://schemas.microsoft.com/office/powerpoint/2010/main" val="3163063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D8A77E3E-08A2-46BF-AA9B-0BC384E2730F}"/>
              </a:ext>
            </a:extLst>
          </p:cNvPr>
          <p:cNvGrpSpPr/>
          <p:nvPr/>
        </p:nvGrpSpPr>
        <p:grpSpPr>
          <a:xfrm>
            <a:off x="959317" y="2889390"/>
            <a:ext cx="4106118" cy="3715060"/>
            <a:chOff x="916454" y="5810872"/>
            <a:chExt cx="4106118" cy="3715060"/>
          </a:xfrm>
        </p:grpSpPr>
        <p:grpSp>
          <p:nvGrpSpPr>
            <p:cNvPr id="59" name="Group 58">
              <a:extLst>
                <a:ext uri="{FF2B5EF4-FFF2-40B4-BE49-F238E27FC236}">
                  <a16:creationId xmlns:a16="http://schemas.microsoft.com/office/drawing/2014/main" id="{9981420D-C77E-4C61-B9FF-F39453C98946}"/>
                </a:ext>
              </a:extLst>
            </p:cNvPr>
            <p:cNvGrpSpPr/>
            <p:nvPr/>
          </p:nvGrpSpPr>
          <p:grpSpPr>
            <a:xfrm>
              <a:off x="916454" y="5810872"/>
              <a:ext cx="4106118" cy="3715060"/>
              <a:chOff x="12897134" y="6023780"/>
              <a:chExt cx="4106118" cy="3715060"/>
            </a:xfrm>
          </p:grpSpPr>
          <p:grpSp>
            <p:nvGrpSpPr>
              <p:cNvPr id="60" name="Group 59">
                <a:extLst>
                  <a:ext uri="{FF2B5EF4-FFF2-40B4-BE49-F238E27FC236}">
                    <a16:creationId xmlns:a16="http://schemas.microsoft.com/office/drawing/2014/main" id="{B782D73B-6387-40B2-8310-638324BD0801}"/>
                  </a:ext>
                </a:extLst>
              </p:cNvPr>
              <p:cNvGrpSpPr/>
              <p:nvPr/>
            </p:nvGrpSpPr>
            <p:grpSpPr>
              <a:xfrm>
                <a:off x="12897134" y="6023780"/>
                <a:ext cx="4106118" cy="3715060"/>
                <a:chOff x="12897134" y="6023780"/>
                <a:chExt cx="4106118" cy="3715060"/>
              </a:xfrm>
            </p:grpSpPr>
            <p:pic>
              <p:nvPicPr>
                <p:cNvPr id="71" name="Graphic 70" descr="Scales of justice">
                  <a:extLst>
                    <a:ext uri="{FF2B5EF4-FFF2-40B4-BE49-F238E27FC236}">
                      <a16:creationId xmlns:a16="http://schemas.microsoft.com/office/drawing/2014/main" id="{2594CADB-54C3-40A9-81E2-FE86F0C806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1852" y="6023780"/>
                  <a:ext cx="3715060" cy="3715060"/>
                </a:xfrm>
                <a:prstGeom prst="rect">
                  <a:avLst/>
                </a:prstGeom>
              </p:spPr>
            </p:pic>
            <p:sp>
              <p:nvSpPr>
                <p:cNvPr id="72" name="Rectangle 71">
                  <a:extLst>
                    <a:ext uri="{FF2B5EF4-FFF2-40B4-BE49-F238E27FC236}">
                      <a16:creationId xmlns:a16="http://schemas.microsoft.com/office/drawing/2014/main" id="{E1A3B700-9075-4087-BAEE-B804C713E256}"/>
                    </a:ext>
                  </a:extLst>
                </p:cNvPr>
                <p:cNvSpPr/>
                <p:nvPr/>
              </p:nvSpPr>
              <p:spPr>
                <a:xfrm>
                  <a:off x="12897134" y="6987654"/>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C6AA181-DA28-49BC-87B4-85365CCF1E43}"/>
                    </a:ext>
                  </a:extLst>
                </p:cNvPr>
                <p:cNvSpPr/>
                <p:nvPr/>
              </p:nvSpPr>
              <p:spPr>
                <a:xfrm>
                  <a:off x="15219534" y="6989926"/>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3A4EB288-D78E-41FE-9FA8-89392787B7BA}"/>
                  </a:ext>
                </a:extLst>
              </p:cNvPr>
              <p:cNvGrpSpPr/>
              <p:nvPr/>
            </p:nvGrpSpPr>
            <p:grpSpPr>
              <a:xfrm>
                <a:off x="13761748" y="6965969"/>
                <a:ext cx="155790" cy="1300452"/>
                <a:chOff x="13761748" y="6965969"/>
                <a:chExt cx="155790" cy="1300452"/>
              </a:xfrm>
            </p:grpSpPr>
            <p:sp>
              <p:nvSpPr>
                <p:cNvPr id="69" name="Rectangle 68">
                  <a:extLst>
                    <a:ext uri="{FF2B5EF4-FFF2-40B4-BE49-F238E27FC236}">
                      <a16:creationId xmlns:a16="http://schemas.microsoft.com/office/drawing/2014/main" id="{9B1AD558-C71E-4F54-B217-2402D001636E}"/>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25B906FE-0415-4A4A-8E46-EF1FAF087912}"/>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E33C0382-ACBC-459C-BD0A-EB312A0599B2}"/>
                  </a:ext>
                </a:extLst>
              </p:cNvPr>
              <p:cNvGrpSpPr/>
              <p:nvPr/>
            </p:nvGrpSpPr>
            <p:grpSpPr>
              <a:xfrm>
                <a:off x="15967143" y="6955823"/>
                <a:ext cx="155790" cy="1300452"/>
                <a:chOff x="13761748" y="6965969"/>
                <a:chExt cx="155790" cy="1300452"/>
              </a:xfrm>
            </p:grpSpPr>
            <p:sp>
              <p:nvSpPr>
                <p:cNvPr id="67" name="Rectangle 66">
                  <a:extLst>
                    <a:ext uri="{FF2B5EF4-FFF2-40B4-BE49-F238E27FC236}">
                      <a16:creationId xmlns:a16="http://schemas.microsoft.com/office/drawing/2014/main" id="{1EDB98B4-045C-4F68-934A-3A23BD22313A}"/>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03721F4-CC92-4283-8362-A4CD43390F1B}"/>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0" name="Graphic 19" descr="Flag">
              <a:extLst>
                <a:ext uri="{FF2B5EF4-FFF2-40B4-BE49-F238E27FC236}">
                  <a16:creationId xmlns:a16="http://schemas.microsoft.com/office/drawing/2014/main" id="{4DB14118-587B-4234-BBB4-FEA3B792C5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4580" y="6992684"/>
              <a:ext cx="697558" cy="697558"/>
            </a:xfrm>
            <a:prstGeom prst="rect">
              <a:avLst/>
            </a:prstGeom>
          </p:spPr>
        </p:pic>
        <p:pic>
          <p:nvPicPr>
            <p:cNvPr id="40" name="Graphic 39" descr="Flag">
              <a:extLst>
                <a:ext uri="{FF2B5EF4-FFF2-40B4-BE49-F238E27FC236}">
                  <a16:creationId xmlns:a16="http://schemas.microsoft.com/office/drawing/2014/main" id="{0D1CF37E-A82C-471D-AC34-93962CBF38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52868" y="7359529"/>
              <a:ext cx="697558" cy="697558"/>
            </a:xfrm>
            <a:prstGeom prst="rect">
              <a:avLst/>
            </a:prstGeom>
          </p:spPr>
        </p:pic>
        <p:pic>
          <p:nvPicPr>
            <p:cNvPr id="41" name="Graphic 40" descr="Flag">
              <a:extLst>
                <a:ext uri="{FF2B5EF4-FFF2-40B4-BE49-F238E27FC236}">
                  <a16:creationId xmlns:a16="http://schemas.microsoft.com/office/drawing/2014/main" id="{A8D2D136-2BA5-44E6-A644-B353A6064E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77207" y="7357518"/>
              <a:ext cx="697558" cy="697558"/>
            </a:xfrm>
            <a:prstGeom prst="rect">
              <a:avLst/>
            </a:prstGeom>
          </p:spPr>
        </p:pic>
        <p:pic>
          <p:nvPicPr>
            <p:cNvPr id="42" name="Graphic 41" descr="Flag">
              <a:extLst>
                <a:ext uri="{FF2B5EF4-FFF2-40B4-BE49-F238E27FC236}">
                  <a16:creationId xmlns:a16="http://schemas.microsoft.com/office/drawing/2014/main" id="{2CB7C3FC-77C7-40F7-89E7-67F78DBD6A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7357" y="6984492"/>
              <a:ext cx="697558" cy="697558"/>
            </a:xfrm>
            <a:prstGeom prst="rect">
              <a:avLst/>
            </a:prstGeom>
          </p:spPr>
        </p:pic>
      </p:grpSp>
      <p:grpSp>
        <p:nvGrpSpPr>
          <p:cNvPr id="44" name="Group 43">
            <a:extLst>
              <a:ext uri="{FF2B5EF4-FFF2-40B4-BE49-F238E27FC236}">
                <a16:creationId xmlns:a16="http://schemas.microsoft.com/office/drawing/2014/main" id="{BE3C365E-3D77-4706-9814-7E37DCF15DB4}"/>
              </a:ext>
            </a:extLst>
          </p:cNvPr>
          <p:cNvGrpSpPr/>
          <p:nvPr/>
        </p:nvGrpSpPr>
        <p:grpSpPr>
          <a:xfrm>
            <a:off x="6854036" y="2867550"/>
            <a:ext cx="4106118" cy="3715060"/>
            <a:chOff x="12897134" y="6023780"/>
            <a:chExt cx="4106118" cy="3715060"/>
          </a:xfrm>
        </p:grpSpPr>
        <p:grpSp>
          <p:nvGrpSpPr>
            <p:cNvPr id="45" name="Group 44">
              <a:extLst>
                <a:ext uri="{FF2B5EF4-FFF2-40B4-BE49-F238E27FC236}">
                  <a16:creationId xmlns:a16="http://schemas.microsoft.com/office/drawing/2014/main" id="{08205E39-BDF3-4971-8493-FF32BE5449C4}"/>
                </a:ext>
              </a:extLst>
            </p:cNvPr>
            <p:cNvGrpSpPr/>
            <p:nvPr/>
          </p:nvGrpSpPr>
          <p:grpSpPr>
            <a:xfrm>
              <a:off x="12897134" y="6023780"/>
              <a:ext cx="4106118" cy="3715060"/>
              <a:chOff x="12897134" y="6023780"/>
              <a:chExt cx="4106118" cy="3715060"/>
            </a:xfrm>
          </p:grpSpPr>
          <p:pic>
            <p:nvPicPr>
              <p:cNvPr id="56" name="Graphic 55" descr="Scales of justice">
                <a:extLst>
                  <a:ext uri="{FF2B5EF4-FFF2-40B4-BE49-F238E27FC236}">
                    <a16:creationId xmlns:a16="http://schemas.microsoft.com/office/drawing/2014/main" id="{84F3D34C-196D-4475-8D50-7E52024BB4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1852" y="6023780"/>
                <a:ext cx="3715060" cy="3715060"/>
              </a:xfrm>
              <a:prstGeom prst="rect">
                <a:avLst/>
              </a:prstGeom>
            </p:spPr>
          </p:pic>
          <p:sp>
            <p:nvSpPr>
              <p:cNvPr id="57" name="Rectangle 56">
                <a:extLst>
                  <a:ext uri="{FF2B5EF4-FFF2-40B4-BE49-F238E27FC236}">
                    <a16:creationId xmlns:a16="http://schemas.microsoft.com/office/drawing/2014/main" id="{861283C9-D1BC-4CE4-BCE3-161BA3AAF3E1}"/>
                  </a:ext>
                </a:extLst>
              </p:cNvPr>
              <p:cNvSpPr/>
              <p:nvPr/>
            </p:nvSpPr>
            <p:spPr>
              <a:xfrm>
                <a:off x="12897134" y="6987654"/>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E687AB7-B24A-4B91-BFBA-CCFA14DA5E05}"/>
                  </a:ext>
                </a:extLst>
              </p:cNvPr>
              <p:cNvSpPr/>
              <p:nvPr/>
            </p:nvSpPr>
            <p:spPr>
              <a:xfrm>
                <a:off x="15219534" y="6989926"/>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DF2B9F79-66CE-47E4-89F2-187B9D0818AA}"/>
                </a:ext>
              </a:extLst>
            </p:cNvPr>
            <p:cNvGrpSpPr/>
            <p:nvPr/>
          </p:nvGrpSpPr>
          <p:grpSpPr>
            <a:xfrm>
              <a:off x="13761748" y="6965969"/>
              <a:ext cx="155790" cy="1300452"/>
              <a:chOff x="13761748" y="6965969"/>
              <a:chExt cx="155790" cy="1300452"/>
            </a:xfrm>
          </p:grpSpPr>
          <p:sp>
            <p:nvSpPr>
              <p:cNvPr id="54" name="Rectangle 53">
                <a:extLst>
                  <a:ext uri="{FF2B5EF4-FFF2-40B4-BE49-F238E27FC236}">
                    <a16:creationId xmlns:a16="http://schemas.microsoft.com/office/drawing/2014/main" id="{EAD069E9-ECD2-440D-965F-F4EA154C1B01}"/>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D316B13-6FB5-489A-BB88-4699B6C7776F}"/>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F267168E-97D8-4085-A05F-BC39878E303D}"/>
                </a:ext>
              </a:extLst>
            </p:cNvPr>
            <p:cNvGrpSpPr/>
            <p:nvPr/>
          </p:nvGrpSpPr>
          <p:grpSpPr>
            <a:xfrm>
              <a:off x="15967143" y="6955823"/>
              <a:ext cx="155790" cy="1300452"/>
              <a:chOff x="13761748" y="6965969"/>
              <a:chExt cx="155790" cy="1300452"/>
            </a:xfrm>
          </p:grpSpPr>
          <p:sp>
            <p:nvSpPr>
              <p:cNvPr id="52" name="Rectangle 51">
                <a:extLst>
                  <a:ext uri="{FF2B5EF4-FFF2-40B4-BE49-F238E27FC236}">
                    <a16:creationId xmlns:a16="http://schemas.microsoft.com/office/drawing/2014/main" id="{C27ECAD9-CA2E-483E-B6C6-41395136D541}"/>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7144855-40F4-486B-B374-C15FE89016B4}"/>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8" name="Graphic 47" descr="Flag">
              <a:extLst>
                <a:ext uri="{FF2B5EF4-FFF2-40B4-BE49-F238E27FC236}">
                  <a16:creationId xmlns:a16="http://schemas.microsoft.com/office/drawing/2014/main" id="{0B785CA7-7E81-4EB9-B4F9-A5ED876591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82404" y="7443064"/>
              <a:ext cx="697558" cy="697558"/>
            </a:xfrm>
            <a:prstGeom prst="rect">
              <a:avLst/>
            </a:prstGeom>
          </p:spPr>
        </p:pic>
        <p:pic>
          <p:nvPicPr>
            <p:cNvPr id="49" name="Graphic 48" descr="Flag">
              <a:extLst>
                <a:ext uri="{FF2B5EF4-FFF2-40B4-BE49-F238E27FC236}">
                  <a16:creationId xmlns:a16="http://schemas.microsoft.com/office/drawing/2014/main" id="{A5F9F0A4-73C6-4C53-9E24-A9D252413E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485156" y="7427765"/>
              <a:ext cx="697558" cy="697558"/>
            </a:xfrm>
            <a:prstGeom prst="rect">
              <a:avLst/>
            </a:prstGeom>
          </p:spPr>
        </p:pic>
        <p:pic>
          <p:nvPicPr>
            <p:cNvPr id="50" name="Graphic 49" descr="Flag">
              <a:extLst>
                <a:ext uri="{FF2B5EF4-FFF2-40B4-BE49-F238E27FC236}">
                  <a16:creationId xmlns:a16="http://schemas.microsoft.com/office/drawing/2014/main" id="{D18094E8-E8F8-4967-AA63-DBB8F9A3E1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109495" y="7425754"/>
              <a:ext cx="697558" cy="697558"/>
            </a:xfrm>
            <a:prstGeom prst="rect">
              <a:avLst/>
            </a:prstGeom>
          </p:spPr>
        </p:pic>
        <p:pic>
          <p:nvPicPr>
            <p:cNvPr id="51" name="Graphic 50" descr="Flag">
              <a:extLst>
                <a:ext uri="{FF2B5EF4-FFF2-40B4-BE49-F238E27FC236}">
                  <a16:creationId xmlns:a16="http://schemas.microsoft.com/office/drawing/2014/main" id="{00C071EE-1EAB-433F-899F-8430A9CD7C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85181" y="7434872"/>
              <a:ext cx="697558" cy="697558"/>
            </a:xfrm>
            <a:prstGeom prst="rect">
              <a:avLst/>
            </a:prstGeom>
          </p:spPr>
        </p:pic>
      </p:grpSp>
      <p:grpSp>
        <p:nvGrpSpPr>
          <p:cNvPr id="80" name="Group 79">
            <a:extLst>
              <a:ext uri="{FF2B5EF4-FFF2-40B4-BE49-F238E27FC236}">
                <a16:creationId xmlns:a16="http://schemas.microsoft.com/office/drawing/2014/main" id="{A8DFD4A5-A3B7-45FA-854A-101CF1364D22}"/>
              </a:ext>
            </a:extLst>
          </p:cNvPr>
          <p:cNvGrpSpPr/>
          <p:nvPr/>
        </p:nvGrpSpPr>
        <p:grpSpPr>
          <a:xfrm>
            <a:off x="12730377" y="2897582"/>
            <a:ext cx="4106118" cy="3715060"/>
            <a:chOff x="12687514" y="5819064"/>
            <a:chExt cx="4106118" cy="3715060"/>
          </a:xfrm>
        </p:grpSpPr>
        <p:grpSp>
          <p:nvGrpSpPr>
            <p:cNvPr id="17" name="Group 16">
              <a:extLst>
                <a:ext uri="{FF2B5EF4-FFF2-40B4-BE49-F238E27FC236}">
                  <a16:creationId xmlns:a16="http://schemas.microsoft.com/office/drawing/2014/main" id="{A111F645-14D0-460A-9CBB-ED3BD4AEF0F2}"/>
                </a:ext>
              </a:extLst>
            </p:cNvPr>
            <p:cNvGrpSpPr/>
            <p:nvPr/>
          </p:nvGrpSpPr>
          <p:grpSpPr>
            <a:xfrm>
              <a:off x="12687514" y="5819064"/>
              <a:ext cx="4106118" cy="3715060"/>
              <a:chOff x="12897134" y="6023780"/>
              <a:chExt cx="4106118" cy="3715060"/>
            </a:xfrm>
          </p:grpSpPr>
          <p:pic>
            <p:nvPicPr>
              <p:cNvPr id="14" name="Graphic 13" descr="Scales of justice">
                <a:extLst>
                  <a:ext uri="{FF2B5EF4-FFF2-40B4-BE49-F238E27FC236}">
                    <a16:creationId xmlns:a16="http://schemas.microsoft.com/office/drawing/2014/main" id="{7BC8B740-EF38-4A6E-A507-61A3A7E4FA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1852" y="6023780"/>
                <a:ext cx="3715060" cy="3715060"/>
              </a:xfrm>
              <a:prstGeom prst="rect">
                <a:avLst/>
              </a:prstGeom>
            </p:spPr>
          </p:pic>
          <p:sp>
            <p:nvSpPr>
              <p:cNvPr id="15" name="Rectangle 14">
                <a:extLst>
                  <a:ext uri="{FF2B5EF4-FFF2-40B4-BE49-F238E27FC236}">
                    <a16:creationId xmlns:a16="http://schemas.microsoft.com/office/drawing/2014/main" id="{6BC305D0-12FC-4285-80D7-9FFA335EED9F}"/>
                  </a:ext>
                </a:extLst>
              </p:cNvPr>
              <p:cNvSpPr/>
              <p:nvPr/>
            </p:nvSpPr>
            <p:spPr>
              <a:xfrm>
                <a:off x="12897134" y="6987654"/>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E715DB9-A6F3-482C-980B-E9A360CB216E}"/>
                  </a:ext>
                </a:extLst>
              </p:cNvPr>
              <p:cNvSpPr/>
              <p:nvPr/>
            </p:nvSpPr>
            <p:spPr>
              <a:xfrm>
                <a:off x="15219534" y="6989926"/>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C5BA23D0-4A20-4A29-9615-1AF0C10C1E25}"/>
                </a:ext>
              </a:extLst>
            </p:cNvPr>
            <p:cNvGrpSpPr/>
            <p:nvPr/>
          </p:nvGrpSpPr>
          <p:grpSpPr>
            <a:xfrm>
              <a:off x="13552128" y="6761253"/>
              <a:ext cx="155790" cy="1300452"/>
              <a:chOff x="13761748" y="6965969"/>
              <a:chExt cx="155790" cy="1300452"/>
            </a:xfrm>
          </p:grpSpPr>
          <p:sp>
            <p:nvSpPr>
              <p:cNvPr id="28" name="Rectangle 27">
                <a:extLst>
                  <a:ext uri="{FF2B5EF4-FFF2-40B4-BE49-F238E27FC236}">
                    <a16:creationId xmlns:a16="http://schemas.microsoft.com/office/drawing/2014/main" id="{2EEAECF9-C7C9-4A0E-89EF-D0F32F235FFC}"/>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0BF6C2A-AF7C-4E57-AE3F-90B054629B2A}"/>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9741F363-8DC5-4DC5-AF77-FBD3762EA4DA}"/>
                </a:ext>
              </a:extLst>
            </p:cNvPr>
            <p:cNvGrpSpPr/>
            <p:nvPr/>
          </p:nvGrpSpPr>
          <p:grpSpPr>
            <a:xfrm>
              <a:off x="15757523" y="6751107"/>
              <a:ext cx="155790" cy="1300452"/>
              <a:chOff x="13761748" y="6965969"/>
              <a:chExt cx="155790" cy="1300452"/>
            </a:xfrm>
          </p:grpSpPr>
          <p:sp>
            <p:nvSpPr>
              <p:cNvPr id="38" name="Rectangle 37">
                <a:extLst>
                  <a:ext uri="{FF2B5EF4-FFF2-40B4-BE49-F238E27FC236}">
                    <a16:creationId xmlns:a16="http://schemas.microsoft.com/office/drawing/2014/main" id="{1DE98E87-DBB1-4CF1-A9C8-DD8C97C14979}"/>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15C3F54-E20F-4FDB-B470-F8651A8DCDE9}"/>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4" name="Graphic 73" descr="Flag">
              <a:extLst>
                <a:ext uri="{FF2B5EF4-FFF2-40B4-BE49-F238E27FC236}">
                  <a16:creationId xmlns:a16="http://schemas.microsoft.com/office/drawing/2014/main" id="{BD76F071-C7DF-4241-B465-6A9F0B7FD1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12976" y="6973116"/>
              <a:ext cx="697558" cy="697558"/>
            </a:xfrm>
            <a:prstGeom prst="rect">
              <a:avLst/>
            </a:prstGeom>
          </p:spPr>
        </p:pic>
        <p:pic>
          <p:nvPicPr>
            <p:cNvPr id="75" name="Graphic 74" descr="Flag">
              <a:extLst>
                <a:ext uri="{FF2B5EF4-FFF2-40B4-BE49-F238E27FC236}">
                  <a16:creationId xmlns:a16="http://schemas.microsoft.com/office/drawing/2014/main" id="{E9046901-0646-439D-A13B-E395A3E621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313968" y="7339961"/>
              <a:ext cx="697558" cy="697558"/>
            </a:xfrm>
            <a:prstGeom prst="rect">
              <a:avLst/>
            </a:prstGeom>
          </p:spPr>
        </p:pic>
        <p:pic>
          <p:nvPicPr>
            <p:cNvPr id="76" name="Graphic 75" descr="Flag">
              <a:extLst>
                <a:ext uri="{FF2B5EF4-FFF2-40B4-BE49-F238E27FC236}">
                  <a16:creationId xmlns:a16="http://schemas.microsoft.com/office/drawing/2014/main" id="{E27F741C-E68D-4661-BF52-0260B0A418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951955" y="7337950"/>
              <a:ext cx="697558" cy="697558"/>
            </a:xfrm>
            <a:prstGeom prst="rect">
              <a:avLst/>
            </a:prstGeom>
          </p:spPr>
        </p:pic>
        <p:pic>
          <p:nvPicPr>
            <p:cNvPr id="77" name="Graphic 76" descr="Flag">
              <a:extLst>
                <a:ext uri="{FF2B5EF4-FFF2-40B4-BE49-F238E27FC236}">
                  <a16:creationId xmlns:a16="http://schemas.microsoft.com/office/drawing/2014/main" id="{3028C29E-EC30-4FE0-8477-623E6EC44C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815753" y="6964924"/>
              <a:ext cx="697558" cy="697558"/>
            </a:xfrm>
            <a:prstGeom prst="rect">
              <a:avLst/>
            </a:prstGeom>
          </p:spPr>
        </p:pic>
      </p:grpSp>
      <p:sp>
        <p:nvSpPr>
          <p:cNvPr id="82" name="TextBox 81">
            <a:extLst>
              <a:ext uri="{FF2B5EF4-FFF2-40B4-BE49-F238E27FC236}">
                <a16:creationId xmlns:a16="http://schemas.microsoft.com/office/drawing/2014/main" id="{442CC2EC-8126-4F97-90EC-48496EDBFB82}"/>
              </a:ext>
            </a:extLst>
          </p:cNvPr>
          <p:cNvSpPr txBox="1"/>
          <p:nvPr/>
        </p:nvSpPr>
        <p:spPr>
          <a:xfrm>
            <a:off x="13206015" y="6672208"/>
            <a:ext cx="3154842" cy="1184940"/>
          </a:xfrm>
          <a:prstGeom prst="rect">
            <a:avLst/>
          </a:prstGeom>
          <a:noFill/>
        </p:spPr>
        <p:txBody>
          <a:bodyPr wrap="square" rtlCol="0">
            <a:spAutoFit/>
          </a:bodyPr>
          <a:lstStyle/>
          <a:p>
            <a:pPr lvl="0" algn="ctr">
              <a:defRPr/>
            </a:pPr>
            <a:r>
              <a:rPr kumimoji="0" lang="en-US" sz="3500" b="1" i="0" u="sng"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More</a:t>
            </a:r>
            <a:r>
              <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lang="en-US" sz="3600" dirty="0">
                <a:latin typeface="Arial" panose="020B0604020202020204" pitchFamily="34" charset="0"/>
                <a:cs typeface="Arial" panose="020B0604020202020204" pitchFamily="34" charset="0"/>
              </a:rPr>
              <a:t>trustworthy</a:t>
            </a:r>
            <a:endPar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83" name="TextBox 82">
            <a:extLst>
              <a:ext uri="{FF2B5EF4-FFF2-40B4-BE49-F238E27FC236}">
                <a16:creationId xmlns:a16="http://schemas.microsoft.com/office/drawing/2014/main" id="{EBBC2D45-0578-4438-A17A-F6DBCF3379BB}"/>
              </a:ext>
            </a:extLst>
          </p:cNvPr>
          <p:cNvSpPr txBox="1"/>
          <p:nvPr/>
        </p:nvSpPr>
        <p:spPr>
          <a:xfrm>
            <a:off x="1378676" y="6672208"/>
            <a:ext cx="3267401" cy="1184940"/>
          </a:xfrm>
          <a:prstGeom prst="rect">
            <a:avLst/>
          </a:prstGeom>
          <a:noFill/>
        </p:spPr>
        <p:txBody>
          <a:bodyPr wrap="square" rtlCol="0">
            <a:spAutoFit/>
          </a:bodyPr>
          <a:lstStyle/>
          <a:p>
            <a:pPr lvl="0" algn="ctr">
              <a:defRPr/>
            </a:pPr>
            <a:r>
              <a:rPr lang="en-US" sz="3500" b="1" u="sng" dirty="0"/>
              <a:t>Less</a:t>
            </a:r>
            <a:r>
              <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lang="en-US" sz="3600" dirty="0">
                <a:latin typeface="Arial" panose="020B0604020202020204" pitchFamily="34" charset="0"/>
                <a:cs typeface="Arial" panose="020B0604020202020204" pitchFamily="34" charset="0"/>
              </a:rPr>
              <a:t>trustworthy</a:t>
            </a:r>
            <a:endPar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84" name="TextBox 83">
            <a:extLst>
              <a:ext uri="{FF2B5EF4-FFF2-40B4-BE49-F238E27FC236}">
                <a16:creationId xmlns:a16="http://schemas.microsoft.com/office/drawing/2014/main" id="{08287292-9483-4597-9817-124D136DDA85}"/>
              </a:ext>
            </a:extLst>
          </p:cNvPr>
          <p:cNvSpPr txBox="1"/>
          <p:nvPr/>
        </p:nvSpPr>
        <p:spPr>
          <a:xfrm>
            <a:off x="7179641" y="6672208"/>
            <a:ext cx="3454908" cy="1184940"/>
          </a:xfrm>
          <a:prstGeom prst="rect">
            <a:avLst/>
          </a:prstGeom>
          <a:noFill/>
        </p:spPr>
        <p:txBody>
          <a:bodyPr wrap="square" rtlCol="0">
            <a:spAutoFit/>
          </a:bodyPr>
          <a:lstStyle/>
          <a:p>
            <a:pPr lvl="0" algn="ctr">
              <a:defRPr/>
            </a:pPr>
            <a:r>
              <a:rPr kumimoji="0" lang="en-US" sz="3500" b="1" i="0" u="sng"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May or may not </a:t>
            </a:r>
            <a:r>
              <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be </a:t>
            </a:r>
            <a:r>
              <a:rPr lang="en-US" sz="3600" dirty="0">
                <a:latin typeface="Arial" panose="020B0604020202020204" pitchFamily="34" charset="0"/>
                <a:cs typeface="Arial" panose="020B0604020202020204" pitchFamily="34" charset="0"/>
              </a:rPr>
              <a:t>trustworthy</a:t>
            </a:r>
            <a:endPar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Rectangle 85">
            <a:extLst>
              <a:ext uri="{FF2B5EF4-FFF2-40B4-BE49-F238E27FC236}">
                <a16:creationId xmlns:a16="http://schemas.microsoft.com/office/drawing/2014/main" id="{05542580-E22B-48B3-A402-580980CA109D}"/>
              </a:ext>
            </a:extLst>
          </p:cNvPr>
          <p:cNvSpPr/>
          <p:nvPr/>
        </p:nvSpPr>
        <p:spPr>
          <a:xfrm>
            <a:off x="15588366" y="5184365"/>
            <a:ext cx="1045276" cy="1107996"/>
          </a:xfrm>
          <a:prstGeom prst="rect">
            <a:avLst/>
          </a:prstGeom>
        </p:spPr>
        <p:txBody>
          <a:bodyPr wrap="square">
            <a:spAutoFit/>
          </a:bodyPr>
          <a:lstStyle/>
          <a:p>
            <a:r>
              <a:rPr lang="en-US" sz="6600" dirty="0">
                <a:solidFill>
                  <a:srgbClr val="00FF00"/>
                </a:solidFill>
                <a:sym typeface="Wingdings" panose="05000000000000000000" pitchFamily="2" charset="2"/>
              </a:rPr>
              <a:t></a:t>
            </a:r>
          </a:p>
        </p:txBody>
      </p:sp>
      <p:pic>
        <p:nvPicPr>
          <p:cNvPr id="88" name="Graphic 87" descr="Confused face with no fill">
            <a:extLst>
              <a:ext uri="{FF2B5EF4-FFF2-40B4-BE49-F238E27FC236}">
                <a16:creationId xmlns:a16="http://schemas.microsoft.com/office/drawing/2014/main" id="{25BA9346-8A3E-4F2B-82E2-DA4D1122D1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61761" y="5397923"/>
            <a:ext cx="771111" cy="771111"/>
          </a:xfrm>
          <a:prstGeom prst="rect">
            <a:avLst/>
          </a:prstGeom>
        </p:spPr>
      </p:pic>
      <p:pic>
        <p:nvPicPr>
          <p:cNvPr id="89" name="Graphic 88" descr="Confused face with no fill">
            <a:extLst>
              <a:ext uri="{FF2B5EF4-FFF2-40B4-BE49-F238E27FC236}">
                <a16:creationId xmlns:a16="http://schemas.microsoft.com/office/drawing/2014/main" id="{A386779D-1E6C-44E1-BA80-079BE552AC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38015" y="5415695"/>
            <a:ext cx="771111" cy="771111"/>
          </a:xfrm>
          <a:prstGeom prst="rect">
            <a:avLst/>
          </a:prstGeom>
        </p:spPr>
      </p:pic>
      <p:sp>
        <p:nvSpPr>
          <p:cNvPr id="90" name="Rectangle 89">
            <a:extLst>
              <a:ext uri="{FF2B5EF4-FFF2-40B4-BE49-F238E27FC236}">
                <a16:creationId xmlns:a16="http://schemas.microsoft.com/office/drawing/2014/main" id="{F8069BF8-5C84-4273-BA7B-B6A12C9A6CE9}"/>
              </a:ext>
            </a:extLst>
          </p:cNvPr>
          <p:cNvSpPr/>
          <p:nvPr/>
        </p:nvSpPr>
        <p:spPr>
          <a:xfrm>
            <a:off x="9718679" y="5215562"/>
            <a:ext cx="1045276" cy="1107996"/>
          </a:xfrm>
          <a:prstGeom prst="rect">
            <a:avLst/>
          </a:prstGeom>
        </p:spPr>
        <p:txBody>
          <a:bodyPr wrap="square">
            <a:spAutoFit/>
          </a:bodyPr>
          <a:lstStyle/>
          <a:p>
            <a:r>
              <a:rPr lang="en-US" sz="6600" dirty="0">
                <a:solidFill>
                  <a:srgbClr val="00FF00"/>
                </a:solidFill>
                <a:sym typeface="Wingdings" panose="05000000000000000000" pitchFamily="2" charset="2"/>
              </a:rPr>
              <a:t></a:t>
            </a:r>
          </a:p>
        </p:txBody>
      </p:sp>
      <p:sp>
        <p:nvSpPr>
          <p:cNvPr id="85" name="Content Placeholder 2">
            <a:extLst>
              <a:ext uri="{FF2B5EF4-FFF2-40B4-BE49-F238E27FC236}">
                <a16:creationId xmlns:a16="http://schemas.microsoft.com/office/drawing/2014/main" id="{48A34C0B-86BB-40C1-9F41-669124700F5A}"/>
              </a:ext>
            </a:extLst>
          </p:cNvPr>
          <p:cNvSpPr>
            <a:spLocks noGrp="1"/>
          </p:cNvSpPr>
          <p:nvPr>
            <p:ph idx="1"/>
          </p:nvPr>
        </p:nvSpPr>
        <p:spPr>
          <a:xfrm>
            <a:off x="1613653" y="8570518"/>
            <a:ext cx="15222842" cy="967168"/>
          </a:xfrm>
        </p:spPr>
        <p:txBody>
          <a:bodyPr>
            <a:normAutofit fontScale="92500" lnSpcReduction="10000"/>
          </a:bodyPr>
          <a:lstStyle/>
          <a:p>
            <a:pPr marL="0" indent="0">
              <a:lnSpc>
                <a:spcPct val="150000"/>
              </a:lnSpc>
              <a:spcAft>
                <a:spcPts val="1200"/>
              </a:spcAft>
              <a:buNone/>
            </a:pPr>
            <a:r>
              <a:rPr lang="en-US" sz="3200" dirty="0">
                <a:latin typeface="Arial" panose="020B0604020202020204" pitchFamily="34" charset="0"/>
                <a:cs typeface="Arial" panose="020B0604020202020204" pitchFamily="34" charset="0"/>
              </a:rPr>
              <a:t>Green Flags     : </a:t>
            </a:r>
            <a:r>
              <a:rPr lang="en-US" sz="3200" b="1" u="sng" dirty="0">
                <a:latin typeface="Arial" panose="020B0604020202020204" pitchFamily="34" charset="0"/>
                <a:cs typeface="Arial" panose="020B0604020202020204" pitchFamily="34" charset="0"/>
              </a:rPr>
              <a:t>more</a:t>
            </a:r>
            <a:r>
              <a:rPr lang="en-US" sz="32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trustworthy</a:t>
            </a:r>
            <a:r>
              <a:rPr lang="en-US" sz="3200" dirty="0">
                <a:latin typeface="Arial" panose="020B0604020202020204" pitchFamily="34" charset="0"/>
                <a:cs typeface="Arial" panose="020B0604020202020204" pitchFamily="34" charset="0"/>
              </a:rPr>
              <a:t>.                          Red Flags     : </a:t>
            </a:r>
            <a:r>
              <a:rPr lang="en-US" sz="3200" b="1" u="sng" dirty="0">
                <a:latin typeface="Arial" panose="020B0604020202020204" pitchFamily="34" charset="0"/>
                <a:cs typeface="Arial" panose="020B0604020202020204" pitchFamily="34" charset="0"/>
              </a:rPr>
              <a:t>less</a:t>
            </a:r>
            <a:r>
              <a:rPr lang="en-US" sz="32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trustworthy.</a:t>
            </a:r>
            <a:endParaRPr lang="en-US" sz="3200" dirty="0">
              <a:latin typeface="Arial" panose="020B0604020202020204" pitchFamily="34" charset="0"/>
              <a:cs typeface="Arial" panose="020B0604020202020204" pitchFamily="34" charset="0"/>
            </a:endParaRPr>
          </a:p>
        </p:txBody>
      </p:sp>
      <p:pic>
        <p:nvPicPr>
          <p:cNvPr id="87" name="Graphic 86" descr="Flag">
            <a:extLst>
              <a:ext uri="{FF2B5EF4-FFF2-40B4-BE49-F238E27FC236}">
                <a16:creationId xmlns:a16="http://schemas.microsoft.com/office/drawing/2014/main" id="{39B2DE7C-C40E-4526-AC97-6F1B3D7E2C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41418" y="8659809"/>
            <a:ext cx="697558" cy="697558"/>
          </a:xfrm>
          <a:prstGeom prst="rect">
            <a:avLst/>
          </a:prstGeom>
        </p:spPr>
      </p:pic>
      <p:pic>
        <p:nvPicPr>
          <p:cNvPr id="91" name="Graphic 90" descr="Flag">
            <a:extLst>
              <a:ext uri="{FF2B5EF4-FFF2-40B4-BE49-F238E27FC236}">
                <a16:creationId xmlns:a16="http://schemas.microsoft.com/office/drawing/2014/main" id="{8298C2DE-1944-497C-B818-EAF632358D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007529" y="8634908"/>
            <a:ext cx="697558" cy="697558"/>
          </a:xfrm>
          <a:prstGeom prst="rect">
            <a:avLst/>
          </a:prstGeom>
        </p:spPr>
      </p:pic>
      <p:pic>
        <p:nvPicPr>
          <p:cNvPr id="92" name="Graphic 91" descr="Confused face with no fill">
            <a:extLst>
              <a:ext uri="{FF2B5EF4-FFF2-40B4-BE49-F238E27FC236}">
                <a16:creationId xmlns:a16="http://schemas.microsoft.com/office/drawing/2014/main" id="{1ADE037B-ACD9-4B7F-80F5-7A57466A45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875378" y="8576438"/>
            <a:ext cx="771111" cy="771111"/>
          </a:xfrm>
          <a:prstGeom prst="rect">
            <a:avLst/>
          </a:prstGeom>
        </p:spPr>
      </p:pic>
      <p:sp>
        <p:nvSpPr>
          <p:cNvPr id="93" name="Rectangle 92">
            <a:extLst>
              <a:ext uri="{FF2B5EF4-FFF2-40B4-BE49-F238E27FC236}">
                <a16:creationId xmlns:a16="http://schemas.microsoft.com/office/drawing/2014/main" id="{E1D2E2F7-830D-4014-95AF-3C045A102320}"/>
              </a:ext>
            </a:extLst>
          </p:cNvPr>
          <p:cNvSpPr/>
          <p:nvPr/>
        </p:nvSpPr>
        <p:spPr>
          <a:xfrm>
            <a:off x="7590453" y="8429689"/>
            <a:ext cx="1045276" cy="1107996"/>
          </a:xfrm>
          <a:prstGeom prst="rect">
            <a:avLst/>
          </a:prstGeom>
        </p:spPr>
        <p:txBody>
          <a:bodyPr wrap="square">
            <a:spAutoFit/>
          </a:bodyPr>
          <a:lstStyle/>
          <a:p>
            <a:r>
              <a:rPr lang="en-US" sz="6600" dirty="0">
                <a:solidFill>
                  <a:srgbClr val="00FF00"/>
                </a:solidFill>
                <a:sym typeface="Wingdings" panose="05000000000000000000" pitchFamily="2" charset="2"/>
              </a:rPr>
              <a:t></a:t>
            </a:r>
          </a:p>
        </p:txBody>
      </p:sp>
      <p:sp>
        <p:nvSpPr>
          <p:cNvPr id="64" name="Rectangle 63">
            <a:extLst>
              <a:ext uri="{FF2B5EF4-FFF2-40B4-BE49-F238E27FC236}">
                <a16:creationId xmlns:a16="http://schemas.microsoft.com/office/drawing/2014/main" id="{7AFCA24E-CCEB-4F7E-B625-588E70F9E95C}"/>
              </a:ext>
            </a:extLst>
          </p:cNvPr>
          <p:cNvSpPr/>
          <p:nvPr/>
        </p:nvSpPr>
        <p:spPr>
          <a:xfrm>
            <a:off x="810884" y="576440"/>
            <a:ext cx="16787910" cy="1200329"/>
          </a:xfrm>
          <a:prstGeom prst="rect">
            <a:avLst/>
          </a:prstGeom>
        </p:spPr>
        <p:txBody>
          <a:bodyPr wrap="square">
            <a:spAutoFit/>
          </a:bodyPr>
          <a:lstStyle/>
          <a:p>
            <a:r>
              <a:rPr lang="en-US" sz="7200" dirty="0">
                <a:solidFill>
                  <a:srgbClr val="034092"/>
                </a:solidFill>
                <a:ea typeface="Lora"/>
                <a:cs typeface="Lora"/>
                <a:sym typeface="Lora"/>
              </a:rPr>
              <a:t>Choosing trusted apps</a:t>
            </a:r>
            <a:endParaRPr lang="en-US" sz="7200" dirty="0"/>
          </a:p>
        </p:txBody>
      </p:sp>
    </p:spTree>
    <p:extLst>
      <p:ext uri="{BB962C8B-B14F-4D97-AF65-F5344CB8AC3E}">
        <p14:creationId xmlns:p14="http://schemas.microsoft.com/office/powerpoint/2010/main" val="1864687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6" name="Group 5">
            <a:extLst>
              <a:ext uri="{FF2B5EF4-FFF2-40B4-BE49-F238E27FC236}">
                <a16:creationId xmlns:a16="http://schemas.microsoft.com/office/drawing/2014/main" id="{6901A0C1-426C-4EC9-B326-A0F2142D6486}"/>
              </a:ext>
            </a:extLst>
          </p:cNvPr>
          <p:cNvGrpSpPr/>
          <p:nvPr/>
        </p:nvGrpSpPr>
        <p:grpSpPr>
          <a:xfrm>
            <a:off x="6151997" y="2581983"/>
            <a:ext cx="5135670" cy="6696850"/>
            <a:chOff x="704507" y="2331788"/>
            <a:chExt cx="5135670" cy="6696850"/>
          </a:xfrm>
        </p:grpSpPr>
        <p:pic>
          <p:nvPicPr>
            <p:cNvPr id="13" name="Picture 6" descr="Image">
              <a:extLst>
                <a:ext uri="{FF2B5EF4-FFF2-40B4-BE49-F238E27FC236}">
                  <a16:creationId xmlns:a16="http://schemas.microsoft.com/office/drawing/2014/main" id="{640759F1-0E74-47B0-8CFA-CF085DC9B4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826" r="809" b="70452"/>
            <a:stretch/>
          </p:blipFill>
          <p:spPr bwMode="auto">
            <a:xfrm>
              <a:off x="704507" y="7056074"/>
              <a:ext cx="5099537" cy="19725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a:extLst>
                <a:ext uri="{FF2B5EF4-FFF2-40B4-BE49-F238E27FC236}">
                  <a16:creationId xmlns:a16="http://schemas.microsoft.com/office/drawing/2014/main" id="{81988590-18B5-4B7E-8982-39D8BF7B8B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38369" r="810" b="27053"/>
            <a:stretch/>
          </p:blipFill>
          <p:spPr bwMode="auto">
            <a:xfrm>
              <a:off x="704507" y="3291054"/>
              <a:ext cx="5099536" cy="38488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a:extLst>
                <a:ext uri="{FF2B5EF4-FFF2-40B4-BE49-F238E27FC236}">
                  <a16:creationId xmlns:a16="http://schemas.microsoft.com/office/drawing/2014/main" id="{48783FA9-37DB-41DA-BAFB-F47A8608C19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212" r="-2421" b="85979"/>
            <a:stretch/>
          </p:blipFill>
          <p:spPr bwMode="auto">
            <a:xfrm>
              <a:off x="704507" y="2331788"/>
              <a:ext cx="5135670" cy="106490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E6609F13-AF49-40AC-8458-17B055AB9C65}"/>
              </a:ext>
            </a:extLst>
          </p:cNvPr>
          <p:cNvSpPr txBox="1"/>
          <p:nvPr/>
        </p:nvSpPr>
        <p:spPr>
          <a:xfrm>
            <a:off x="6233305" y="3519254"/>
            <a:ext cx="4973053" cy="1788549"/>
          </a:xfrm>
          <a:prstGeom prst="rect">
            <a:avLst/>
          </a:prstGeom>
          <a:noFill/>
          <a:ln w="76200">
            <a:solidFill>
              <a:srgbClr val="00FF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6E452D1A-B670-4A3F-B4A5-C258C45E0C7C}"/>
              </a:ext>
            </a:extLst>
          </p:cNvPr>
          <p:cNvSpPr txBox="1"/>
          <p:nvPr/>
        </p:nvSpPr>
        <p:spPr>
          <a:xfrm>
            <a:off x="6314614" y="7341182"/>
            <a:ext cx="4973053" cy="2083979"/>
          </a:xfrm>
          <a:prstGeom prst="rect">
            <a:avLst/>
          </a:prstGeom>
          <a:noFill/>
          <a:ln w="76200">
            <a:solidFill>
              <a:srgbClr val="00FF00"/>
            </a:solidFill>
          </a:ln>
        </p:spPr>
        <p:txBody>
          <a:bodyPr wrap="square" rtlCol="0">
            <a:spAutoFit/>
          </a:bodyPr>
          <a:lstStyle/>
          <a:p>
            <a:endParaRPr lang="en-US" dirty="0"/>
          </a:p>
        </p:txBody>
      </p:sp>
      <p:sp>
        <p:nvSpPr>
          <p:cNvPr id="18" name="Rectangle 17">
            <a:extLst>
              <a:ext uri="{FF2B5EF4-FFF2-40B4-BE49-F238E27FC236}">
                <a16:creationId xmlns:a16="http://schemas.microsoft.com/office/drawing/2014/main" id="{890A0F68-18C4-4288-9ADF-2A0C0EFE008E}"/>
              </a:ext>
            </a:extLst>
          </p:cNvPr>
          <p:cNvSpPr/>
          <p:nvPr/>
        </p:nvSpPr>
        <p:spPr>
          <a:xfrm>
            <a:off x="11689693" y="5411983"/>
            <a:ext cx="1223412" cy="1569660"/>
          </a:xfrm>
          <a:prstGeom prst="rect">
            <a:avLst/>
          </a:prstGeom>
        </p:spPr>
        <p:txBody>
          <a:bodyPr wrap="none">
            <a:spAutoFit/>
          </a:bodyPr>
          <a:lstStyle/>
          <a:p>
            <a:r>
              <a:rPr lang="en-US" sz="9600" dirty="0">
                <a:solidFill>
                  <a:srgbClr val="00FF00"/>
                </a:solidFill>
                <a:sym typeface="Wingdings" panose="05000000000000000000" pitchFamily="2" charset="2"/>
              </a:rPr>
              <a:t></a:t>
            </a:r>
          </a:p>
        </p:txBody>
      </p:sp>
      <p:pic>
        <p:nvPicPr>
          <p:cNvPr id="19" name="Graphic 18" descr="Flag">
            <a:extLst>
              <a:ext uri="{FF2B5EF4-FFF2-40B4-BE49-F238E27FC236}">
                <a16:creationId xmlns:a16="http://schemas.microsoft.com/office/drawing/2014/main" id="{43B0D1DB-1F72-4577-BD57-BB9E3CC5C1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67109" y="3309201"/>
            <a:ext cx="868581" cy="868581"/>
          </a:xfrm>
          <a:prstGeom prst="rect">
            <a:avLst/>
          </a:prstGeom>
        </p:spPr>
      </p:pic>
      <p:pic>
        <p:nvPicPr>
          <p:cNvPr id="22" name="Graphic 21" descr="Flag">
            <a:extLst>
              <a:ext uri="{FF2B5EF4-FFF2-40B4-BE49-F238E27FC236}">
                <a16:creationId xmlns:a16="http://schemas.microsoft.com/office/drawing/2014/main" id="{3DD5F547-8D43-41ED-8D8A-EA11C65BDB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67109" y="8513718"/>
            <a:ext cx="868581" cy="868581"/>
          </a:xfrm>
          <a:prstGeom prst="rect">
            <a:avLst/>
          </a:prstGeom>
        </p:spPr>
      </p:pic>
      <p:sp>
        <p:nvSpPr>
          <p:cNvPr id="8" name="Rectangle 7">
            <a:extLst>
              <a:ext uri="{FF2B5EF4-FFF2-40B4-BE49-F238E27FC236}">
                <a16:creationId xmlns:a16="http://schemas.microsoft.com/office/drawing/2014/main" id="{00EE9A6E-C0D6-4750-BF5B-832184314CC9}"/>
              </a:ext>
            </a:extLst>
          </p:cNvPr>
          <p:cNvSpPr/>
          <p:nvPr/>
        </p:nvSpPr>
        <p:spPr>
          <a:xfrm>
            <a:off x="5992238" y="2351369"/>
            <a:ext cx="5544766" cy="733465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7D0646F-F628-48B2-8FE2-0E8C92C00719}"/>
              </a:ext>
            </a:extLst>
          </p:cNvPr>
          <p:cNvSpPr/>
          <p:nvPr/>
        </p:nvSpPr>
        <p:spPr>
          <a:xfrm>
            <a:off x="810884" y="576440"/>
            <a:ext cx="16787910" cy="1200329"/>
          </a:xfrm>
          <a:prstGeom prst="rect">
            <a:avLst/>
          </a:prstGeom>
        </p:spPr>
        <p:txBody>
          <a:bodyPr wrap="square">
            <a:spAutoFit/>
          </a:bodyPr>
          <a:lstStyle/>
          <a:p>
            <a:r>
              <a:rPr lang="en-US" sz="7200" dirty="0">
                <a:solidFill>
                  <a:srgbClr val="034092"/>
                </a:solidFill>
                <a:ea typeface="Lora"/>
                <a:cs typeface="Lora"/>
                <a:sym typeface="Lora"/>
              </a:rPr>
              <a:t>Choosing trusted apps</a:t>
            </a:r>
            <a:endParaRPr lang="en-US" sz="7200" dirty="0"/>
          </a:p>
        </p:txBody>
      </p:sp>
    </p:spTree>
    <p:extLst>
      <p:ext uri="{BB962C8B-B14F-4D97-AF65-F5344CB8AC3E}">
        <p14:creationId xmlns:p14="http://schemas.microsoft.com/office/powerpoint/2010/main" val="3419481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a:solidFill>
                  <a:srgbClr val="034092"/>
                </a:solidFill>
                <a:latin typeface="+mj-lt"/>
                <a:ea typeface="Lora"/>
                <a:cs typeface="Lora"/>
                <a:sym typeface="Lora"/>
              </a:rPr>
              <a:t>Learning Objectives</a:t>
            </a:r>
            <a:endParaRPr sz="7200" i="0" u="none" strike="noStrike" cap="none">
              <a:solidFill>
                <a:srgbClr val="034092"/>
              </a:solidFill>
              <a:latin typeface="+mj-lt"/>
              <a:ea typeface="Lora"/>
              <a:cs typeface="Lora"/>
              <a:sym typeface="Lora"/>
            </a:endParaRPr>
          </a:p>
        </p:txBody>
      </p:sp>
      <p:sp>
        <p:nvSpPr>
          <p:cNvPr id="157" name="Google Shape;157;p18"/>
          <p:cNvSpPr txBox="1"/>
          <p:nvPr/>
        </p:nvSpPr>
        <p:spPr>
          <a:xfrm>
            <a:off x="1078162" y="3296845"/>
            <a:ext cx="11006262" cy="4950684"/>
          </a:xfrm>
          <a:prstGeom prst="rect">
            <a:avLst/>
          </a:prstGeom>
          <a:noFill/>
          <a:ln>
            <a:noFill/>
          </a:ln>
        </p:spPr>
        <p:txBody>
          <a:bodyPr spcFirstLastPara="1" wrap="square" lIns="0" tIns="0" rIns="0" bIns="0" anchor="t" anchorCtr="0">
            <a:noAutofit/>
          </a:bodyPr>
          <a:lstStyle/>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a:solidFill>
                  <a:schemeClr val="tx1"/>
                </a:solidFill>
                <a:latin typeface="Arial" panose="020B0604020202020204" pitchFamily="34" charset="0"/>
                <a:ea typeface="Lora"/>
                <a:cs typeface="Arial" panose="020B0604020202020204" pitchFamily="34" charset="0"/>
                <a:sym typeface="Lora"/>
              </a:rPr>
              <a:t>Understand what apps are and how they can be used to manage your health.</a:t>
            </a: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a:solidFill>
                  <a:schemeClr val="tx1"/>
                </a:solidFill>
                <a:latin typeface="Arial" panose="020B0604020202020204" pitchFamily="34" charset="0"/>
                <a:ea typeface="Lora"/>
                <a:cs typeface="Arial" panose="020B0604020202020204" pitchFamily="34" charset="0"/>
                <a:sym typeface="Lora"/>
              </a:rPr>
              <a:t>Understand how to choose good quality apps.</a:t>
            </a: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a:solidFill>
                  <a:schemeClr val="tx1"/>
                </a:solidFill>
                <a:latin typeface="Arial" panose="020B0604020202020204" pitchFamily="34" charset="0"/>
                <a:ea typeface="Lora"/>
                <a:cs typeface="Arial" panose="020B0604020202020204" pitchFamily="34" charset="0"/>
                <a:sym typeface="Lora"/>
              </a:rPr>
              <a:t>Learn how to install and set up apps.</a:t>
            </a:r>
            <a:endParaRPr sz="3600" dirty="0">
              <a:solidFill>
                <a:schemeClr val="tx1"/>
              </a:solidFill>
              <a:highlight>
                <a:srgbClr val="FFFF00"/>
              </a:highlight>
              <a:latin typeface="Arial" panose="020B0604020202020204" pitchFamily="34" charset="0"/>
              <a:ea typeface="Lora"/>
              <a:cs typeface="Arial" panose="020B0604020202020204" pitchFamily="34" charset="0"/>
              <a:sym typeface="Lora"/>
            </a:endParaRPr>
          </a:p>
        </p:txBody>
      </p:sp>
      <p:pic>
        <p:nvPicPr>
          <p:cNvPr id="7170" name="Picture 2" descr="Learn Icon - Easy To Learn Icon Clipart (800x754), Png Download">
            <a:extLst>
              <a:ext uri="{FF2B5EF4-FFF2-40B4-BE49-F238E27FC236}">
                <a16:creationId xmlns:a16="http://schemas.microsoft.com/office/drawing/2014/main" id="{E3528460-2A5F-4FE6-8334-228EF268F0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86575" y="2780685"/>
            <a:ext cx="5092273" cy="47256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673131D-D3D7-4BAF-B6E5-D4214CC6F7C7}"/>
              </a:ext>
            </a:extLst>
          </p:cNvPr>
          <p:cNvSpPr/>
          <p:nvPr/>
        </p:nvSpPr>
        <p:spPr>
          <a:xfrm>
            <a:off x="14035482" y="6814092"/>
            <a:ext cx="1994457" cy="307777"/>
          </a:xfrm>
          <a:prstGeom prst="rect">
            <a:avLst/>
          </a:prstGeom>
        </p:spPr>
        <p:txBody>
          <a:bodyPr wrap="none">
            <a:spAutoFit/>
          </a:bodyPr>
          <a:lstStyle/>
          <a:p>
            <a:r>
              <a:rPr lang="en-US">
                <a:solidFill>
                  <a:schemeClr val="bg1">
                    <a:lumMod val="95000"/>
                  </a:schemeClr>
                </a:solidFill>
              </a:rPr>
              <a:t>(Author unknown, n.d.)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8" name="Rectangle 17">
            <a:extLst>
              <a:ext uri="{FF2B5EF4-FFF2-40B4-BE49-F238E27FC236}">
                <a16:creationId xmlns:a16="http://schemas.microsoft.com/office/drawing/2014/main" id="{890A0F68-18C4-4288-9ADF-2A0C0EFE008E}"/>
              </a:ext>
            </a:extLst>
          </p:cNvPr>
          <p:cNvSpPr/>
          <p:nvPr/>
        </p:nvSpPr>
        <p:spPr>
          <a:xfrm>
            <a:off x="14127026" y="7382937"/>
            <a:ext cx="1223412" cy="1569660"/>
          </a:xfrm>
          <a:prstGeom prst="rect">
            <a:avLst/>
          </a:prstGeom>
        </p:spPr>
        <p:txBody>
          <a:bodyPr wrap="none">
            <a:spAutoFit/>
          </a:bodyPr>
          <a:lstStyle/>
          <a:p>
            <a:r>
              <a:rPr lang="en-US" sz="9600" dirty="0">
                <a:solidFill>
                  <a:srgbClr val="00FF00"/>
                </a:solidFill>
                <a:sym typeface="Wingdings" panose="05000000000000000000" pitchFamily="2" charset="2"/>
              </a:rPr>
              <a:t></a:t>
            </a:r>
          </a:p>
        </p:txBody>
      </p:sp>
      <p:pic>
        <p:nvPicPr>
          <p:cNvPr id="19" name="Graphic 18" descr="Flag">
            <a:extLst>
              <a:ext uri="{FF2B5EF4-FFF2-40B4-BE49-F238E27FC236}">
                <a16:creationId xmlns:a16="http://schemas.microsoft.com/office/drawing/2014/main" id="{43B0D1DB-1F72-4577-BD57-BB9E3CC5C1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62081" y="7462518"/>
            <a:ext cx="868581" cy="868581"/>
          </a:xfrm>
          <a:prstGeom prst="rect">
            <a:avLst/>
          </a:prstGeom>
        </p:spPr>
      </p:pic>
      <p:pic>
        <p:nvPicPr>
          <p:cNvPr id="22" name="Graphic 21" descr="Flag">
            <a:extLst>
              <a:ext uri="{FF2B5EF4-FFF2-40B4-BE49-F238E27FC236}">
                <a16:creationId xmlns:a16="http://schemas.microsoft.com/office/drawing/2014/main" id="{3DD5F547-8D43-41ED-8D8A-EA11C65BDB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62081" y="8262009"/>
            <a:ext cx="868581" cy="868581"/>
          </a:xfrm>
          <a:prstGeom prst="rect">
            <a:avLst/>
          </a:prstGeom>
        </p:spPr>
      </p:pic>
      <p:grpSp>
        <p:nvGrpSpPr>
          <p:cNvPr id="3" name="Group 2">
            <a:extLst>
              <a:ext uri="{FF2B5EF4-FFF2-40B4-BE49-F238E27FC236}">
                <a16:creationId xmlns:a16="http://schemas.microsoft.com/office/drawing/2014/main" id="{B5295607-770A-45D4-998B-96A800A5376A}"/>
              </a:ext>
            </a:extLst>
          </p:cNvPr>
          <p:cNvGrpSpPr/>
          <p:nvPr/>
        </p:nvGrpSpPr>
        <p:grpSpPr>
          <a:xfrm>
            <a:off x="5634755" y="2160006"/>
            <a:ext cx="6269189" cy="7931465"/>
            <a:chOff x="5669493" y="1922262"/>
            <a:chExt cx="6269189" cy="7931465"/>
          </a:xfrm>
        </p:grpSpPr>
        <p:grpSp>
          <p:nvGrpSpPr>
            <p:cNvPr id="2" name="Group 1">
              <a:extLst>
                <a:ext uri="{FF2B5EF4-FFF2-40B4-BE49-F238E27FC236}">
                  <a16:creationId xmlns:a16="http://schemas.microsoft.com/office/drawing/2014/main" id="{99E4361B-19D8-464C-8B84-5AEB6C6FDDB6}"/>
                </a:ext>
              </a:extLst>
            </p:cNvPr>
            <p:cNvGrpSpPr/>
            <p:nvPr/>
          </p:nvGrpSpPr>
          <p:grpSpPr>
            <a:xfrm>
              <a:off x="5669493" y="1922262"/>
              <a:ext cx="6178792" cy="7931465"/>
              <a:chOff x="12177713" y="2098369"/>
              <a:chExt cx="4751387" cy="6445953"/>
            </a:xfrm>
          </p:grpSpPr>
          <p:pic>
            <p:nvPicPr>
              <p:cNvPr id="13" name="Picture 8" descr="Image">
                <a:extLst>
                  <a:ext uri="{FF2B5EF4-FFF2-40B4-BE49-F238E27FC236}">
                    <a16:creationId xmlns:a16="http://schemas.microsoft.com/office/drawing/2014/main" id="{F85B6420-A197-4E18-A741-75F7DEF596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9547" b="16400"/>
              <a:stretch/>
            </p:blipFill>
            <p:spPr bwMode="auto">
              <a:xfrm>
                <a:off x="12177713" y="6070059"/>
                <a:ext cx="4751387" cy="24742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Image">
                <a:extLst>
                  <a:ext uri="{FF2B5EF4-FFF2-40B4-BE49-F238E27FC236}">
                    <a16:creationId xmlns:a16="http://schemas.microsoft.com/office/drawing/2014/main" id="{44360A8F-4F57-4CBE-AAB7-48CDEFB134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5008"/>
              <a:stretch/>
            </p:blipFill>
            <p:spPr bwMode="auto">
              <a:xfrm>
                <a:off x="12177713" y="2098369"/>
                <a:ext cx="4751387" cy="3599673"/>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a:extLst>
                <a:ext uri="{FF2B5EF4-FFF2-40B4-BE49-F238E27FC236}">
                  <a16:creationId xmlns:a16="http://schemas.microsoft.com/office/drawing/2014/main" id="{B8E22FC5-D8B4-41E8-AA28-45A95904C46F}"/>
                </a:ext>
              </a:extLst>
            </p:cNvPr>
            <p:cNvSpPr/>
            <p:nvPr/>
          </p:nvSpPr>
          <p:spPr>
            <a:xfrm>
              <a:off x="5695704" y="1922262"/>
              <a:ext cx="6242978" cy="758759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E51C2D8-BFBF-4E91-AB4E-6319B3B92F0E}"/>
              </a:ext>
            </a:extLst>
          </p:cNvPr>
          <p:cNvSpPr/>
          <p:nvPr/>
        </p:nvSpPr>
        <p:spPr>
          <a:xfrm>
            <a:off x="5834901" y="7592521"/>
            <a:ext cx="5778500" cy="575246"/>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7BDBF6-F5E3-47CF-B04D-51A4DE0343B7}"/>
              </a:ext>
            </a:extLst>
          </p:cNvPr>
          <p:cNvSpPr/>
          <p:nvPr/>
        </p:nvSpPr>
        <p:spPr>
          <a:xfrm>
            <a:off x="5834901" y="8314859"/>
            <a:ext cx="5778500" cy="575246"/>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54A0275-B798-4631-AC57-8BC1A01F6BB3}"/>
              </a:ext>
            </a:extLst>
          </p:cNvPr>
          <p:cNvSpPr/>
          <p:nvPr/>
        </p:nvSpPr>
        <p:spPr>
          <a:xfrm>
            <a:off x="810884" y="576440"/>
            <a:ext cx="16787910" cy="1200329"/>
          </a:xfrm>
          <a:prstGeom prst="rect">
            <a:avLst/>
          </a:prstGeom>
        </p:spPr>
        <p:txBody>
          <a:bodyPr wrap="square">
            <a:spAutoFit/>
          </a:bodyPr>
          <a:lstStyle/>
          <a:p>
            <a:r>
              <a:rPr lang="en-US" sz="7200" dirty="0">
                <a:solidFill>
                  <a:srgbClr val="034092"/>
                </a:solidFill>
                <a:ea typeface="Lora"/>
                <a:cs typeface="Lora"/>
                <a:sym typeface="Lora"/>
              </a:rPr>
              <a:t>Choosing trusted apps</a:t>
            </a:r>
            <a:endParaRPr lang="en-US" sz="7200" dirty="0"/>
          </a:p>
        </p:txBody>
      </p:sp>
    </p:spTree>
    <p:extLst>
      <p:ext uri="{BB962C8B-B14F-4D97-AF65-F5344CB8AC3E}">
        <p14:creationId xmlns:p14="http://schemas.microsoft.com/office/powerpoint/2010/main" val="2188580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7"/>
            <a:ext cx="15672870" cy="1703579"/>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a:solidFill>
                  <a:srgbClr val="034092"/>
                </a:solidFill>
                <a:latin typeface="+mj-lt"/>
                <a:ea typeface="Lora"/>
                <a:cs typeface="Lora"/>
                <a:sym typeface="Lora"/>
              </a:rPr>
              <a:t>Choosing a quality app</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137597" y="3117561"/>
            <a:ext cx="16012805" cy="6142032"/>
          </a:xfrm>
          <a:prstGeom prst="rect">
            <a:avLst/>
          </a:prstGeom>
          <a:noFill/>
          <a:ln>
            <a:noFill/>
          </a:ln>
        </p:spPr>
        <p:txBody>
          <a:bodyPr spcFirstLastPara="1" wrap="square" lIns="0" tIns="0" rIns="0" bIns="0" anchor="t" anchorCtr="0">
            <a:noAutofit/>
          </a:bodyPr>
          <a:lstStyle/>
          <a:p>
            <a:pPr marL="57214" lvl="0">
              <a:lnSpc>
                <a:spcPct val="150000"/>
              </a:lnSpc>
              <a:buClr>
                <a:schemeClr val="dk2"/>
              </a:buClr>
              <a:buSzPct val="110000"/>
            </a:pPr>
            <a:r>
              <a:rPr lang="en-US" sz="3600" dirty="0">
                <a:solidFill>
                  <a:schemeClr val="tx1"/>
                </a:solidFill>
                <a:ea typeface="Lora"/>
                <a:cs typeface="Lora"/>
                <a:sym typeface="Lora"/>
              </a:rPr>
              <a:t>There are a wide variety of apps available, with varying levels of trustworthiness, quality, and functions. </a:t>
            </a:r>
            <a:r>
              <a:rPr lang="en-CA" sz="3600" dirty="0">
                <a:solidFill>
                  <a:schemeClr val="tx1"/>
                </a:solidFill>
                <a:latin typeface="+mj-lt"/>
                <a:ea typeface="Lora"/>
                <a:cs typeface="Lora"/>
                <a:sym typeface="Lora"/>
              </a:rPr>
              <a:t>Y</a:t>
            </a:r>
            <a:r>
              <a:rPr lang="en-US" sz="3600" dirty="0" err="1">
                <a:solidFill>
                  <a:schemeClr val="tx1"/>
                </a:solidFill>
                <a:latin typeface="+mj-lt"/>
                <a:ea typeface="Lora"/>
                <a:cs typeface="Lora"/>
                <a:sym typeface="Lora"/>
              </a:rPr>
              <a:t>ou</a:t>
            </a:r>
            <a:r>
              <a:rPr lang="en-US" sz="3600" dirty="0">
                <a:solidFill>
                  <a:schemeClr val="tx1"/>
                </a:solidFill>
                <a:latin typeface="+mj-lt"/>
                <a:ea typeface="Lora"/>
                <a:cs typeface="Lora"/>
                <a:sym typeface="Lora"/>
              </a:rPr>
              <a:t> can make an informed decision about which app to use by taking these measures: </a:t>
            </a:r>
            <a:br>
              <a:rPr lang="en-US" sz="3600" dirty="0">
                <a:solidFill>
                  <a:schemeClr val="tx1"/>
                </a:solidFill>
                <a:latin typeface="+mj-lt"/>
                <a:ea typeface="Lora"/>
                <a:cs typeface="Lora"/>
                <a:sym typeface="Lora"/>
              </a:rPr>
            </a:br>
            <a:endParaRPr lang="en-US" sz="3600" dirty="0">
              <a:solidFill>
                <a:schemeClr val="tx1"/>
              </a:solidFill>
              <a:latin typeface="+mj-lt"/>
              <a:ea typeface="Lora"/>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a:solidFill>
                  <a:schemeClr val="tx1"/>
                </a:solidFill>
                <a:latin typeface="+mj-lt"/>
                <a:ea typeface="Lora"/>
                <a:cs typeface="Lora"/>
                <a:sym typeface="Lora"/>
              </a:rPr>
              <a:t>Choosing trusted apps</a:t>
            </a:r>
          </a:p>
          <a:p>
            <a:pPr marL="628714" lvl="2" indent="-571500">
              <a:lnSpc>
                <a:spcPct val="150000"/>
              </a:lnSpc>
              <a:buClr>
                <a:schemeClr val="dk2"/>
              </a:buClr>
              <a:buSzPct val="110000"/>
              <a:buFont typeface="Arial" panose="020B0604020202020204" pitchFamily="34" charset="0"/>
              <a:buChar char="•"/>
            </a:pPr>
            <a:r>
              <a:rPr lang="en-US" sz="3530" dirty="0">
                <a:solidFill>
                  <a:schemeClr val="tx1"/>
                </a:solidFill>
                <a:ea typeface="Lora"/>
                <a:cs typeface="Lora"/>
                <a:sym typeface="Lora"/>
              </a:rPr>
              <a:t>Being careful about sharing sensitive information</a:t>
            </a:r>
          </a:p>
          <a:p>
            <a:pPr marL="628714" lvl="2" indent="-571500">
              <a:lnSpc>
                <a:spcPct val="150000"/>
              </a:lnSpc>
              <a:buClr>
                <a:schemeClr val="dk2"/>
              </a:buClr>
              <a:buSzPct val="110000"/>
              <a:buFont typeface="Arial" panose="020B0604020202020204" pitchFamily="34" charset="0"/>
              <a:buChar char="•"/>
            </a:pPr>
            <a:r>
              <a:rPr lang="en-CA" sz="3530" dirty="0">
                <a:solidFill>
                  <a:schemeClr val="tx1"/>
                </a:solidFill>
                <a:latin typeface="+mj-lt"/>
                <a:ea typeface="Lora"/>
                <a:cs typeface="Lora"/>
                <a:sym typeface="Lora"/>
              </a:rPr>
              <a:t>Selecting apps that meet your goals</a:t>
            </a:r>
            <a:endParaRPr lang="en-US" sz="3600" dirty="0">
              <a:solidFill>
                <a:schemeClr val="tx1"/>
              </a:solidFill>
              <a:latin typeface="+mj-lt"/>
              <a:ea typeface="Lora"/>
              <a:cs typeface="Lora"/>
              <a:sym typeface="Lora"/>
            </a:endParaRPr>
          </a:p>
          <a:p>
            <a:pPr marL="57214" marR="0" lvl="0" algn="l" rtl="0">
              <a:lnSpc>
                <a:spcPct val="150000"/>
              </a:lnSpc>
              <a:spcBef>
                <a:spcPts val="0"/>
              </a:spcBef>
              <a:spcAft>
                <a:spcPts val="0"/>
              </a:spcAft>
              <a:buClr>
                <a:schemeClr val="dk2"/>
              </a:buClr>
              <a:buSzPct val="110000"/>
            </a:pPr>
            <a:endParaRPr lang="en-CA" sz="3600" dirty="0">
              <a:solidFill>
                <a:schemeClr val="tx1"/>
              </a:solidFill>
              <a:latin typeface="+mj-lt"/>
              <a:ea typeface="Lora"/>
              <a:cs typeface="Lora"/>
              <a:sym typeface="Lora"/>
            </a:endParaRPr>
          </a:p>
        </p:txBody>
      </p:sp>
      <p:sp>
        <p:nvSpPr>
          <p:cNvPr id="4" name="Rectangle 3">
            <a:extLst>
              <a:ext uri="{FF2B5EF4-FFF2-40B4-BE49-F238E27FC236}">
                <a16:creationId xmlns:a16="http://schemas.microsoft.com/office/drawing/2014/main" id="{14343712-F672-4F29-85E9-9ABD5FF7F16B}"/>
              </a:ext>
            </a:extLst>
          </p:cNvPr>
          <p:cNvSpPr/>
          <p:nvPr/>
        </p:nvSpPr>
        <p:spPr>
          <a:xfrm>
            <a:off x="1614861" y="7274993"/>
            <a:ext cx="9961443" cy="749922"/>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775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6250" i="0" u="none" strike="noStrike" cap="none" dirty="0">
                <a:solidFill>
                  <a:srgbClr val="034092"/>
                </a:solidFill>
                <a:latin typeface="+mj-lt"/>
                <a:ea typeface="Lora"/>
                <a:cs typeface="Lora"/>
                <a:sym typeface="Lora"/>
              </a:rPr>
              <a:t>Sharing sensitive information</a:t>
            </a:r>
          </a:p>
          <a:p>
            <a:pPr marL="0" marR="0" lvl="0" indent="0" algn="l" rtl="0">
              <a:lnSpc>
                <a:spcPct val="110030"/>
              </a:lnSpc>
              <a:spcBef>
                <a:spcPts val="0"/>
              </a:spcBef>
              <a:spcAft>
                <a:spcPts val="0"/>
              </a:spcAft>
              <a:buClr>
                <a:srgbClr val="000000"/>
              </a:buClr>
              <a:buFont typeface="Arial"/>
              <a:buNone/>
            </a:pPr>
            <a:endParaRPr sz="3600" i="0" u="none" strike="noStrike" cap="none" dirty="0">
              <a:solidFill>
                <a:srgbClr val="034092"/>
              </a:solidFill>
              <a:latin typeface="+mj-lt"/>
              <a:ea typeface="Lora"/>
              <a:cs typeface="Lora"/>
              <a:sym typeface="Lora"/>
            </a:endParaRPr>
          </a:p>
        </p:txBody>
      </p:sp>
      <p:sp>
        <p:nvSpPr>
          <p:cNvPr id="174" name="Google Shape;174;p19"/>
          <p:cNvSpPr txBox="1"/>
          <p:nvPr/>
        </p:nvSpPr>
        <p:spPr>
          <a:xfrm>
            <a:off x="1182749" y="3210127"/>
            <a:ext cx="15771751" cy="6264949"/>
          </a:xfrm>
          <a:prstGeom prst="rect">
            <a:avLst/>
          </a:prstGeom>
          <a:noFill/>
          <a:ln>
            <a:noFill/>
          </a:ln>
        </p:spPr>
        <p:txBody>
          <a:bodyPr spcFirstLastPara="1" wrap="square" lIns="0" tIns="0" rIns="0" bIns="0" anchor="t" anchorCtr="0">
            <a:noAutofit/>
          </a:bodyPr>
          <a:lstStyle/>
          <a:p>
            <a:pPr marL="57214" lvl="0">
              <a:lnSpc>
                <a:spcPct val="130000"/>
              </a:lnSpc>
              <a:spcAft>
                <a:spcPts val="1800"/>
              </a:spcAft>
              <a:buClr>
                <a:schemeClr val="dk2"/>
              </a:buClr>
              <a:buSzPct val="110000"/>
            </a:pPr>
            <a:r>
              <a:rPr lang="en-US" sz="3600" dirty="0">
                <a:solidFill>
                  <a:schemeClr val="tx1"/>
                </a:solidFill>
                <a:ea typeface="Lora"/>
                <a:cs typeface="Lora"/>
                <a:sym typeface="Lora"/>
              </a:rPr>
              <a:t>Be cautious if you are asked to share sensitive information, such as:</a:t>
            </a:r>
          </a:p>
          <a:p>
            <a:pPr marL="628714" lvl="8"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Date of birth</a:t>
            </a:r>
          </a:p>
          <a:p>
            <a:pPr marL="628714" lvl="8"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Address</a:t>
            </a:r>
          </a:p>
          <a:p>
            <a:pPr marL="628714" lvl="8"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Personal Health Number (PHN)</a:t>
            </a:r>
          </a:p>
          <a:p>
            <a:pPr marL="628714" lvl="8"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Social Insurance Number (SIN)</a:t>
            </a:r>
          </a:p>
          <a:p>
            <a:pPr marL="628714" lvl="8"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Identification documents, such as passport or driver’s license</a:t>
            </a:r>
          </a:p>
          <a:p>
            <a:pPr marL="628714" lvl="8"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Personal financial information</a:t>
            </a:r>
          </a:p>
        </p:txBody>
      </p:sp>
    </p:spTree>
    <p:extLst>
      <p:ext uri="{BB962C8B-B14F-4D97-AF65-F5344CB8AC3E}">
        <p14:creationId xmlns:p14="http://schemas.microsoft.com/office/powerpoint/2010/main" val="1641516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7"/>
            <a:ext cx="15672870" cy="1703579"/>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a:solidFill>
                  <a:srgbClr val="034092"/>
                </a:solidFill>
                <a:latin typeface="+mj-lt"/>
                <a:ea typeface="Lora"/>
                <a:cs typeface="Lora"/>
                <a:sym typeface="Lora"/>
              </a:rPr>
              <a:t>Choosing a quality app</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137597" y="3117561"/>
            <a:ext cx="16012805" cy="6142032"/>
          </a:xfrm>
          <a:prstGeom prst="rect">
            <a:avLst/>
          </a:prstGeom>
          <a:noFill/>
          <a:ln>
            <a:noFill/>
          </a:ln>
        </p:spPr>
        <p:txBody>
          <a:bodyPr spcFirstLastPara="1" wrap="square" lIns="0" tIns="0" rIns="0" bIns="0" anchor="t" anchorCtr="0">
            <a:noAutofit/>
          </a:bodyPr>
          <a:lstStyle/>
          <a:p>
            <a:pPr marL="57214" lvl="0">
              <a:lnSpc>
                <a:spcPct val="150000"/>
              </a:lnSpc>
              <a:buClr>
                <a:schemeClr val="dk2"/>
              </a:buClr>
              <a:buSzPct val="110000"/>
            </a:pPr>
            <a:r>
              <a:rPr lang="en-US" sz="3600" dirty="0">
                <a:solidFill>
                  <a:schemeClr val="tx1"/>
                </a:solidFill>
                <a:ea typeface="Lora"/>
                <a:cs typeface="Lora"/>
                <a:sym typeface="Lora"/>
              </a:rPr>
              <a:t>There are a wide variety of apps available, with varying levels of trustworthiness, quality, and functions. </a:t>
            </a:r>
            <a:r>
              <a:rPr lang="en-CA" sz="3600" dirty="0">
                <a:solidFill>
                  <a:schemeClr val="tx1"/>
                </a:solidFill>
                <a:latin typeface="+mj-lt"/>
                <a:ea typeface="Lora"/>
                <a:cs typeface="Lora"/>
                <a:sym typeface="Lora"/>
              </a:rPr>
              <a:t>Y</a:t>
            </a:r>
            <a:r>
              <a:rPr lang="en-US" sz="3600" dirty="0" err="1">
                <a:solidFill>
                  <a:schemeClr val="tx1"/>
                </a:solidFill>
                <a:latin typeface="+mj-lt"/>
                <a:ea typeface="Lora"/>
                <a:cs typeface="Lora"/>
                <a:sym typeface="Lora"/>
              </a:rPr>
              <a:t>ou</a:t>
            </a:r>
            <a:r>
              <a:rPr lang="en-US" sz="3600" dirty="0">
                <a:solidFill>
                  <a:schemeClr val="tx1"/>
                </a:solidFill>
                <a:latin typeface="+mj-lt"/>
                <a:ea typeface="Lora"/>
                <a:cs typeface="Lora"/>
                <a:sym typeface="Lora"/>
              </a:rPr>
              <a:t> can make an informed decision about which app to use by taking these measures: </a:t>
            </a:r>
            <a:br>
              <a:rPr lang="en-US" sz="3600" dirty="0">
                <a:solidFill>
                  <a:schemeClr val="tx1"/>
                </a:solidFill>
                <a:latin typeface="+mj-lt"/>
                <a:ea typeface="Lora"/>
                <a:cs typeface="Lora"/>
                <a:sym typeface="Lora"/>
              </a:rPr>
            </a:br>
            <a:endParaRPr lang="en-US" sz="3600" dirty="0">
              <a:solidFill>
                <a:schemeClr val="tx1"/>
              </a:solidFill>
              <a:latin typeface="+mj-lt"/>
              <a:ea typeface="Lora"/>
              <a:cs typeface="Lora"/>
              <a:sym typeface="Lora"/>
            </a:endParaRP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a:solidFill>
                  <a:schemeClr val="tx1"/>
                </a:solidFill>
                <a:latin typeface="+mj-lt"/>
                <a:ea typeface="Lora"/>
                <a:cs typeface="Lora"/>
                <a:sym typeface="Lora"/>
              </a:rPr>
              <a:t>Choosing trusted apps</a:t>
            </a:r>
          </a:p>
          <a:p>
            <a:pPr marL="628714" lvl="2" indent="-571500">
              <a:lnSpc>
                <a:spcPct val="150000"/>
              </a:lnSpc>
              <a:buClr>
                <a:schemeClr val="dk2"/>
              </a:buClr>
              <a:buSzPct val="110000"/>
              <a:buFont typeface="Arial" panose="020B0604020202020204" pitchFamily="34" charset="0"/>
              <a:buChar char="•"/>
            </a:pPr>
            <a:r>
              <a:rPr lang="en-US" sz="3530" dirty="0">
                <a:solidFill>
                  <a:schemeClr val="tx1"/>
                </a:solidFill>
                <a:ea typeface="Lora"/>
                <a:cs typeface="Lora"/>
                <a:sym typeface="Lora"/>
              </a:rPr>
              <a:t>Being careful about sharing sensitive information</a:t>
            </a:r>
          </a:p>
          <a:p>
            <a:pPr marL="628714" lvl="2" indent="-571500">
              <a:lnSpc>
                <a:spcPct val="150000"/>
              </a:lnSpc>
              <a:buClr>
                <a:schemeClr val="dk2"/>
              </a:buClr>
              <a:buSzPct val="110000"/>
              <a:buFont typeface="Arial" panose="020B0604020202020204" pitchFamily="34" charset="0"/>
              <a:buChar char="•"/>
            </a:pPr>
            <a:r>
              <a:rPr lang="en-CA" sz="3530" dirty="0">
                <a:solidFill>
                  <a:schemeClr val="tx1"/>
                </a:solidFill>
                <a:latin typeface="+mj-lt"/>
                <a:ea typeface="Lora"/>
                <a:cs typeface="Lora"/>
                <a:sym typeface="Lora"/>
              </a:rPr>
              <a:t>Selecting apps that meet your goals</a:t>
            </a:r>
            <a:endParaRPr lang="en-US" sz="3600" dirty="0">
              <a:solidFill>
                <a:schemeClr val="tx1"/>
              </a:solidFill>
              <a:latin typeface="+mj-lt"/>
              <a:ea typeface="Lora"/>
              <a:cs typeface="Lora"/>
              <a:sym typeface="Lora"/>
            </a:endParaRPr>
          </a:p>
          <a:p>
            <a:pPr marL="57214" marR="0" lvl="0" algn="l" rtl="0">
              <a:lnSpc>
                <a:spcPct val="150000"/>
              </a:lnSpc>
              <a:spcBef>
                <a:spcPts val="0"/>
              </a:spcBef>
              <a:spcAft>
                <a:spcPts val="0"/>
              </a:spcAft>
              <a:buClr>
                <a:schemeClr val="dk2"/>
              </a:buClr>
              <a:buSzPct val="110000"/>
            </a:pPr>
            <a:endParaRPr lang="en-CA" sz="3600" dirty="0">
              <a:solidFill>
                <a:schemeClr val="tx1"/>
              </a:solidFill>
              <a:latin typeface="+mj-lt"/>
              <a:ea typeface="Lora"/>
              <a:cs typeface="Lora"/>
              <a:sym typeface="Lora"/>
            </a:endParaRPr>
          </a:p>
        </p:txBody>
      </p:sp>
      <p:sp>
        <p:nvSpPr>
          <p:cNvPr id="4" name="Rectangle 3">
            <a:extLst>
              <a:ext uri="{FF2B5EF4-FFF2-40B4-BE49-F238E27FC236}">
                <a16:creationId xmlns:a16="http://schemas.microsoft.com/office/drawing/2014/main" id="{14343712-F672-4F29-85E9-9ABD5FF7F16B}"/>
              </a:ext>
            </a:extLst>
          </p:cNvPr>
          <p:cNvSpPr/>
          <p:nvPr/>
        </p:nvSpPr>
        <p:spPr>
          <a:xfrm>
            <a:off x="1614861" y="8097953"/>
            <a:ext cx="7382835" cy="749922"/>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084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5362" name="Picture 2" descr="Medical insurance template - internship jobs Medical insurance -internship jobs -modern flat vector concept digital illustration - young medical specialists standing together, team of interns concept, medical office or laboratory healthcare provider stock illustrations">
            <a:extLst>
              <a:ext uri="{FF2B5EF4-FFF2-40B4-BE49-F238E27FC236}">
                <a16:creationId xmlns:a16="http://schemas.microsoft.com/office/drawing/2014/main" id="{C808CF63-2891-4915-9DCC-794F86ED17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42" r="8475" b="8198"/>
          <a:stretch/>
        </p:blipFill>
        <p:spPr bwMode="auto">
          <a:xfrm>
            <a:off x="1661416" y="2112779"/>
            <a:ext cx="3159590" cy="2488755"/>
          </a:xfrm>
          <a:prstGeom prst="rect">
            <a:avLst/>
          </a:prstGeom>
          <a:noFill/>
          <a:extLst>
            <a:ext uri="{909E8E84-426E-40DD-AFC4-6F175D3DCCD1}">
              <a14:hiddenFill xmlns:a14="http://schemas.microsoft.com/office/drawing/2010/main">
                <a:solidFill>
                  <a:srgbClr val="FFFFFF"/>
                </a:solidFill>
              </a14:hiddenFill>
            </a:ext>
          </a:extLst>
        </p:spPr>
      </p:pic>
      <p:sp>
        <p:nvSpPr>
          <p:cNvPr id="149" name="Google Shape;149;p18"/>
          <p:cNvSpPr txBox="1"/>
          <p:nvPr/>
        </p:nvSpPr>
        <p:spPr>
          <a:xfrm>
            <a:off x="1078160" y="702557"/>
            <a:ext cx="16295440" cy="1703579"/>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a:solidFill>
                  <a:srgbClr val="034092"/>
                </a:solidFill>
                <a:latin typeface="+mj-lt"/>
                <a:ea typeface="Lora"/>
                <a:cs typeface="Lora"/>
                <a:sym typeface="Lora"/>
              </a:rPr>
              <a:t>Selecting apps that meet your goals</a:t>
            </a:r>
            <a:endParaRPr sz="7200" i="0" u="none" strike="noStrike" cap="none" dirty="0">
              <a:solidFill>
                <a:srgbClr val="034092"/>
              </a:solidFill>
              <a:latin typeface="+mj-lt"/>
              <a:ea typeface="Lora"/>
              <a:cs typeface="Lora"/>
              <a:sym typeface="Lora"/>
            </a:endParaRPr>
          </a:p>
        </p:txBody>
      </p:sp>
      <p:sp>
        <p:nvSpPr>
          <p:cNvPr id="3" name="TextBox 2">
            <a:extLst>
              <a:ext uri="{FF2B5EF4-FFF2-40B4-BE49-F238E27FC236}">
                <a16:creationId xmlns:a16="http://schemas.microsoft.com/office/drawing/2014/main" id="{BFEF9D42-EC1B-4947-A562-3C7BFD495196}"/>
              </a:ext>
            </a:extLst>
          </p:cNvPr>
          <p:cNvSpPr txBox="1"/>
          <p:nvPr/>
        </p:nvSpPr>
        <p:spPr>
          <a:xfrm>
            <a:off x="985641" y="4660942"/>
            <a:ext cx="4262250" cy="1200329"/>
          </a:xfrm>
          <a:prstGeom prst="rect">
            <a:avLst/>
          </a:prstGeom>
          <a:noFill/>
        </p:spPr>
        <p:txBody>
          <a:bodyPr wrap="square" rtlCol="0">
            <a:spAutoFit/>
          </a:bodyPr>
          <a:lstStyle/>
          <a:p>
            <a:pPr algn="ctr"/>
            <a:r>
              <a:rPr lang="en-US" sz="3600" dirty="0"/>
              <a:t>Endorsed by someone you trust</a:t>
            </a:r>
          </a:p>
        </p:txBody>
      </p:sp>
      <p:pic>
        <p:nvPicPr>
          <p:cNvPr id="15364" name="Picture 4" descr="TARGET FLAT ICON TARGET FLAT ICON goals stock illustrations">
            <a:extLst>
              <a:ext uri="{FF2B5EF4-FFF2-40B4-BE49-F238E27FC236}">
                <a16:creationId xmlns:a16="http://schemas.microsoft.com/office/drawing/2014/main" id="{60B27142-6A40-494D-97D8-47C6AE0853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362" t="20747" r="23975" b="17556"/>
          <a:stretch/>
        </p:blipFill>
        <p:spPr bwMode="auto">
          <a:xfrm>
            <a:off x="7555026" y="2018696"/>
            <a:ext cx="2719137" cy="2859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4A8C704-EEB8-4E81-82E2-DFA3D3327AAF}"/>
              </a:ext>
            </a:extLst>
          </p:cNvPr>
          <p:cNvSpPr txBox="1"/>
          <p:nvPr/>
        </p:nvSpPr>
        <p:spPr>
          <a:xfrm>
            <a:off x="6783469" y="4657899"/>
            <a:ext cx="4262250" cy="1200329"/>
          </a:xfrm>
          <a:prstGeom prst="rect">
            <a:avLst/>
          </a:prstGeom>
          <a:noFill/>
        </p:spPr>
        <p:txBody>
          <a:bodyPr wrap="square" rtlCol="0">
            <a:spAutoFit/>
          </a:bodyPr>
          <a:lstStyle/>
          <a:p>
            <a:pPr algn="ctr"/>
            <a:r>
              <a:rPr lang="en-US" sz="3600" dirty="0"/>
              <a:t>Meets your health needs</a:t>
            </a:r>
          </a:p>
        </p:txBody>
      </p:sp>
      <p:sp>
        <p:nvSpPr>
          <p:cNvPr id="10" name="TextBox 9">
            <a:extLst>
              <a:ext uri="{FF2B5EF4-FFF2-40B4-BE49-F238E27FC236}">
                <a16:creationId xmlns:a16="http://schemas.microsoft.com/office/drawing/2014/main" id="{45B59417-0BA8-4F21-9E12-F9EC13E5E373}"/>
              </a:ext>
            </a:extLst>
          </p:cNvPr>
          <p:cNvSpPr txBox="1"/>
          <p:nvPr/>
        </p:nvSpPr>
        <p:spPr>
          <a:xfrm>
            <a:off x="11904356" y="4657898"/>
            <a:ext cx="5469244" cy="1200329"/>
          </a:xfrm>
          <a:prstGeom prst="rect">
            <a:avLst/>
          </a:prstGeom>
          <a:noFill/>
        </p:spPr>
        <p:txBody>
          <a:bodyPr wrap="square" rtlCol="0">
            <a:spAutoFit/>
          </a:bodyPr>
          <a:lstStyle/>
          <a:p>
            <a:pPr algn="ctr"/>
            <a:r>
              <a:rPr lang="en-US" sz="3600" dirty="0"/>
              <a:t>Limits the request for sensitive information </a:t>
            </a:r>
          </a:p>
        </p:txBody>
      </p:sp>
      <p:sp>
        <p:nvSpPr>
          <p:cNvPr id="12" name="TextBox 11">
            <a:extLst>
              <a:ext uri="{FF2B5EF4-FFF2-40B4-BE49-F238E27FC236}">
                <a16:creationId xmlns:a16="http://schemas.microsoft.com/office/drawing/2014/main" id="{E3513C58-F536-48AE-A2C6-37F7A6E7B043}"/>
              </a:ext>
            </a:extLst>
          </p:cNvPr>
          <p:cNvSpPr txBox="1"/>
          <p:nvPr/>
        </p:nvSpPr>
        <p:spPr>
          <a:xfrm>
            <a:off x="2829057" y="8687250"/>
            <a:ext cx="5469244" cy="1200329"/>
          </a:xfrm>
          <a:prstGeom prst="rect">
            <a:avLst/>
          </a:prstGeom>
          <a:noFill/>
        </p:spPr>
        <p:txBody>
          <a:bodyPr wrap="square" rtlCol="0">
            <a:spAutoFit/>
          </a:bodyPr>
          <a:lstStyle/>
          <a:p>
            <a:pPr algn="ctr"/>
            <a:r>
              <a:rPr lang="en-US" sz="3600" dirty="0"/>
              <a:t>Available in a language you are comfortable using </a:t>
            </a:r>
          </a:p>
        </p:txBody>
      </p:sp>
      <p:sp>
        <p:nvSpPr>
          <p:cNvPr id="14" name="TextBox 13">
            <a:extLst>
              <a:ext uri="{FF2B5EF4-FFF2-40B4-BE49-F238E27FC236}">
                <a16:creationId xmlns:a16="http://schemas.microsoft.com/office/drawing/2014/main" id="{A4E97262-3478-4324-9DFB-74C6EB1A03DC}"/>
              </a:ext>
            </a:extLst>
          </p:cNvPr>
          <p:cNvSpPr txBox="1"/>
          <p:nvPr/>
        </p:nvSpPr>
        <p:spPr>
          <a:xfrm>
            <a:off x="10029836" y="8687250"/>
            <a:ext cx="5469244" cy="1200329"/>
          </a:xfrm>
          <a:prstGeom prst="rect">
            <a:avLst/>
          </a:prstGeom>
          <a:noFill/>
        </p:spPr>
        <p:txBody>
          <a:bodyPr wrap="square" rtlCol="0">
            <a:spAutoFit/>
          </a:bodyPr>
          <a:lstStyle/>
          <a:p>
            <a:pPr algn="ctr"/>
            <a:r>
              <a:rPr lang="en-US" sz="3600" dirty="0"/>
              <a:t>Minimizes the sharing of outdated information</a:t>
            </a:r>
          </a:p>
        </p:txBody>
      </p:sp>
      <p:pic>
        <p:nvPicPr>
          <p:cNvPr id="2050" name="Picture 2" descr="image">
            <a:extLst>
              <a:ext uri="{FF2B5EF4-FFF2-40B4-BE49-F238E27FC236}">
                <a16:creationId xmlns:a16="http://schemas.microsoft.com/office/drawing/2014/main" id="{6FCD709E-397B-4278-9FE7-4FB1297A8F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40360" y="2299226"/>
            <a:ext cx="3565558" cy="23129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a:extLst>
              <a:ext uri="{FF2B5EF4-FFF2-40B4-BE49-F238E27FC236}">
                <a16:creationId xmlns:a16="http://schemas.microsoft.com/office/drawing/2014/main" id="{34EDE3E4-8D8B-4EA7-AA8F-7FB7D889343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641" t="11820" r="6178" b="12562"/>
          <a:stretch/>
        </p:blipFill>
        <p:spPr bwMode="auto">
          <a:xfrm>
            <a:off x="3586012" y="6426062"/>
            <a:ext cx="3955334" cy="22611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a:extLst>
              <a:ext uri="{FF2B5EF4-FFF2-40B4-BE49-F238E27FC236}">
                <a16:creationId xmlns:a16="http://schemas.microsoft.com/office/drawing/2014/main" id="{E6722AA4-1FC9-4C1B-87C5-C26DA1EEE56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6356" t="73878" r="79809" b="9912"/>
          <a:stretch/>
        </p:blipFill>
        <p:spPr bwMode="auto">
          <a:xfrm>
            <a:off x="11708336" y="6525519"/>
            <a:ext cx="2112243" cy="2062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661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4022145" cy="1582241"/>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en-US" sz="7000" b="1" i="0" u="none" strike="noStrike" cap="none" dirty="0">
                <a:solidFill>
                  <a:schemeClr val="bg1"/>
                </a:solidFill>
                <a:latin typeface="+mj-lt"/>
                <a:ea typeface="Lora"/>
                <a:cs typeface="Lora"/>
                <a:sym typeface="Lora"/>
              </a:rPr>
              <a:t>Installing </a:t>
            </a:r>
            <a:r>
              <a:rPr lang="en-US" sz="7000" b="1" u="none" strike="noStrike" cap="none" dirty="0">
                <a:solidFill>
                  <a:schemeClr val="bg1"/>
                </a:solidFill>
                <a:latin typeface="+mj-lt"/>
                <a:ea typeface="Lora"/>
                <a:cs typeface="Lora"/>
                <a:sym typeface="Lora"/>
              </a:rPr>
              <a:t>apps</a:t>
            </a:r>
            <a:endParaRPr sz="7000" b="1" dirty="0">
              <a:solidFill>
                <a:schemeClr val="bg1"/>
              </a:solidFill>
              <a:latin typeface="+mj-lt"/>
            </a:endParaRPr>
          </a:p>
        </p:txBody>
      </p:sp>
    </p:spTree>
    <p:extLst>
      <p:ext uri="{BB962C8B-B14F-4D97-AF65-F5344CB8AC3E}">
        <p14:creationId xmlns:p14="http://schemas.microsoft.com/office/powerpoint/2010/main" val="1776714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2" y="1136898"/>
            <a:ext cx="15279438" cy="1149101"/>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a:solidFill>
                  <a:srgbClr val="034092"/>
                </a:solidFill>
                <a:latin typeface="+mj-lt"/>
                <a:ea typeface="Lora"/>
                <a:cs typeface="Lora"/>
                <a:sym typeface="Lora"/>
              </a:rPr>
              <a:t>Installing apps</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61" y="2718058"/>
            <a:ext cx="16012805" cy="6495839"/>
          </a:xfrm>
          <a:prstGeom prst="rect">
            <a:avLst/>
          </a:prstGeom>
          <a:noFill/>
          <a:ln>
            <a:noFill/>
          </a:ln>
        </p:spPr>
        <p:txBody>
          <a:bodyPr spcFirstLastPara="1" wrap="square" lIns="0" tIns="0" rIns="0" bIns="0" anchor="t" anchorCtr="0">
            <a:noAutofit/>
          </a:bodyPr>
          <a:lstStyle/>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a:solidFill>
                  <a:schemeClr val="tx1"/>
                </a:solidFill>
                <a:latin typeface="+mj-lt"/>
                <a:ea typeface="Lora"/>
                <a:cs typeface="Lora"/>
                <a:sym typeface="Lora"/>
              </a:rPr>
              <a:t>Usually, apps that help you perform basic functions on your device will come pre-installed when you purchase the device. </a:t>
            </a:r>
          </a:p>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en-US" sz="3600" dirty="0">
                <a:solidFill>
                  <a:schemeClr val="tx1"/>
                </a:solidFill>
                <a:latin typeface="+mj-lt"/>
                <a:ea typeface="Lora"/>
                <a:cs typeface="Lora"/>
                <a:sym typeface="Lora"/>
              </a:rPr>
              <a:t>You also have the option of installing new apps on your phone.</a:t>
            </a:r>
          </a:p>
        </p:txBody>
      </p:sp>
    </p:spTree>
    <p:extLst>
      <p:ext uri="{BB962C8B-B14F-4D97-AF65-F5344CB8AC3E}">
        <p14:creationId xmlns:p14="http://schemas.microsoft.com/office/powerpoint/2010/main" val="3198585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How to install apps</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59" y="2862580"/>
            <a:ext cx="15913055" cy="5793959"/>
          </a:xfrm>
          <a:prstGeom prst="rect">
            <a:avLst/>
          </a:prstGeom>
          <a:noFill/>
          <a:ln>
            <a:noFill/>
          </a:ln>
        </p:spPr>
        <p:txBody>
          <a:bodyPr spcFirstLastPara="1" wrap="square" lIns="0" tIns="0" rIns="0" bIns="0" anchor="t" anchorCtr="0">
            <a:noAutofit/>
          </a:bodyPr>
          <a:lstStyle/>
          <a:p>
            <a:pPr marL="628714" lvl="1"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To install an app, your smartphone needs to be connected to the internet.  </a:t>
            </a:r>
            <a:endParaRPr lang="en-US" sz="3600" dirty="0">
              <a:solidFill>
                <a:schemeClr val="tx1"/>
              </a:solidFill>
              <a:latin typeface="+mj-lt"/>
              <a:ea typeface="Lora"/>
              <a:cs typeface="Lora"/>
              <a:sym typeface="Lora"/>
            </a:endParaRPr>
          </a:p>
          <a:p>
            <a:pPr marL="628714" lvl="1" indent="-571500">
              <a:lnSpc>
                <a:spcPct val="150000"/>
              </a:lnSpc>
              <a:buClr>
                <a:schemeClr val="dk2"/>
              </a:buClr>
              <a:buSzPct val="110000"/>
              <a:buFont typeface="Arial" panose="020B0604020202020204" pitchFamily="34" charset="0"/>
              <a:buChar char="•"/>
            </a:pPr>
            <a:endParaRPr lang="en-US" sz="3600" dirty="0">
              <a:solidFill>
                <a:schemeClr val="tx1"/>
              </a:solidFill>
              <a:latin typeface="+mj-lt"/>
              <a:ea typeface="Lora"/>
              <a:cs typeface="Lora"/>
              <a:sym typeface="Lora"/>
            </a:endParaRPr>
          </a:p>
        </p:txBody>
      </p:sp>
      <p:pic>
        <p:nvPicPr>
          <p:cNvPr id="2050" name="Picture 2" descr="Wireless Connection, Modern Technology Concept. Tiny Male Characters Set Up and Use Wifi Router. People Surfing Internet Wireless Connection, Modern Technology Concept. Tiny Male Characters Set Up and Use Wifi Router. People Surfing Internet in Free Wi Fi Hotspot Zone, Online Public Assess. Cartoon Vector Illustration wifi stock illustrations">
            <a:extLst>
              <a:ext uri="{FF2B5EF4-FFF2-40B4-BE49-F238E27FC236}">
                <a16:creationId xmlns:a16="http://schemas.microsoft.com/office/drawing/2014/main" id="{B7B6EC8D-75C6-4403-9F59-588C1C9FB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680" y="4292832"/>
            <a:ext cx="4243935" cy="33771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martphone with download button on screen. Vector icon Smartphone with download button on screen. Vector icon. downloading apps stock illustrations">
            <a:extLst>
              <a:ext uri="{FF2B5EF4-FFF2-40B4-BE49-F238E27FC236}">
                <a16:creationId xmlns:a16="http://schemas.microsoft.com/office/drawing/2014/main" id="{174D9A5D-1769-4033-81B3-BB1904C6F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3302" y="4440938"/>
            <a:ext cx="3080905" cy="3080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223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How to install apps</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628714" lvl="1"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If there is an app you want to install, you can go to the app store on your smartphone. </a:t>
            </a:r>
          </a:p>
        </p:txBody>
      </p:sp>
      <p:pic>
        <p:nvPicPr>
          <p:cNvPr id="2" name="Picture 1">
            <a:extLst>
              <a:ext uri="{FF2B5EF4-FFF2-40B4-BE49-F238E27FC236}">
                <a16:creationId xmlns:a16="http://schemas.microsoft.com/office/drawing/2014/main" id="{1BD59C1C-998F-4D25-95FF-5403CB3A7558}"/>
              </a:ext>
            </a:extLst>
          </p:cNvPr>
          <p:cNvPicPr>
            <a:picLocks noChangeAspect="1"/>
          </p:cNvPicPr>
          <p:nvPr/>
        </p:nvPicPr>
        <p:blipFill>
          <a:blip r:embed="rId3"/>
          <a:stretch>
            <a:fillRect/>
          </a:stretch>
        </p:blipFill>
        <p:spPr>
          <a:xfrm>
            <a:off x="3062033" y="6131459"/>
            <a:ext cx="5890840" cy="1365792"/>
          </a:xfrm>
          <a:prstGeom prst="rect">
            <a:avLst/>
          </a:prstGeom>
        </p:spPr>
      </p:pic>
      <p:pic>
        <p:nvPicPr>
          <p:cNvPr id="3" name="Picture 2">
            <a:extLst>
              <a:ext uri="{FF2B5EF4-FFF2-40B4-BE49-F238E27FC236}">
                <a16:creationId xmlns:a16="http://schemas.microsoft.com/office/drawing/2014/main" id="{54A6198D-5F81-466E-A1B1-5D03BAD0070E}"/>
              </a:ext>
            </a:extLst>
          </p:cNvPr>
          <p:cNvPicPr>
            <a:picLocks noChangeAspect="1"/>
          </p:cNvPicPr>
          <p:nvPr/>
        </p:nvPicPr>
        <p:blipFill>
          <a:blip r:embed="rId4"/>
          <a:stretch>
            <a:fillRect/>
          </a:stretch>
        </p:blipFill>
        <p:spPr>
          <a:xfrm>
            <a:off x="9285382" y="5800628"/>
            <a:ext cx="4979315" cy="1673808"/>
          </a:xfrm>
          <a:prstGeom prst="rect">
            <a:avLst/>
          </a:prstGeom>
        </p:spPr>
      </p:pic>
    </p:spTree>
    <p:extLst>
      <p:ext uri="{BB962C8B-B14F-4D97-AF65-F5344CB8AC3E}">
        <p14:creationId xmlns:p14="http://schemas.microsoft.com/office/powerpoint/2010/main" val="3214785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How to install apps</a:t>
            </a:r>
            <a:endParaRPr sz="7200" i="0" u="none" strike="noStrike" cap="none" dirty="0">
              <a:solidFill>
                <a:srgbClr val="034092"/>
              </a:solidFill>
              <a:latin typeface="+mj-lt"/>
              <a:ea typeface="Lora"/>
              <a:cs typeface="Lora"/>
              <a:sym typeface="Lora"/>
            </a:endParaRPr>
          </a:p>
        </p:txBody>
      </p:sp>
      <p:pic>
        <p:nvPicPr>
          <p:cNvPr id="12" name="Picture 2" descr="Image">
            <a:extLst>
              <a:ext uri="{FF2B5EF4-FFF2-40B4-BE49-F238E27FC236}">
                <a16:creationId xmlns:a16="http://schemas.microsoft.com/office/drawing/2014/main" id="{8DBB602C-0BA6-42C6-AD49-7DE5DE3339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511" b="53535"/>
          <a:stretch/>
        </p:blipFill>
        <p:spPr bwMode="auto">
          <a:xfrm>
            <a:off x="10127395" y="2387600"/>
            <a:ext cx="5994591" cy="54337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a:extLst>
              <a:ext uri="{FF2B5EF4-FFF2-40B4-BE49-F238E27FC236}">
                <a16:creationId xmlns:a16="http://schemas.microsoft.com/office/drawing/2014/main" id="{38DA59B2-3CB6-4122-85D6-68D05AC5EC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286" r="3634"/>
          <a:stretch/>
        </p:blipFill>
        <p:spPr bwMode="auto">
          <a:xfrm>
            <a:off x="10110770" y="6755632"/>
            <a:ext cx="5823805" cy="29545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1B625BB-4BB1-400D-97C8-0CA66068D8DD}"/>
              </a:ext>
            </a:extLst>
          </p:cNvPr>
          <p:cNvSpPr txBox="1"/>
          <p:nvPr/>
        </p:nvSpPr>
        <p:spPr>
          <a:xfrm>
            <a:off x="10312400" y="3276918"/>
            <a:ext cx="5520264" cy="2954550"/>
          </a:xfrm>
          <a:prstGeom prst="rect">
            <a:avLst/>
          </a:prstGeom>
          <a:noFill/>
          <a:ln w="114300">
            <a:solidFill>
              <a:srgbClr val="FF0000"/>
            </a:solidFill>
          </a:ln>
        </p:spPr>
        <p:txBody>
          <a:bodyPr wrap="square" rtlCol="0">
            <a:spAutoFit/>
          </a:bodyPr>
          <a:lstStyle/>
          <a:p>
            <a:endParaRPr lang="en-US" dirty="0"/>
          </a:p>
        </p:txBody>
      </p:sp>
      <p:sp>
        <p:nvSpPr>
          <p:cNvPr id="18" name="Speech Bubble: Rectangle 17">
            <a:extLst>
              <a:ext uri="{FF2B5EF4-FFF2-40B4-BE49-F238E27FC236}">
                <a16:creationId xmlns:a16="http://schemas.microsoft.com/office/drawing/2014/main" id="{FE7C5F88-247B-43B2-A603-0F2814FC9C51}"/>
              </a:ext>
            </a:extLst>
          </p:cNvPr>
          <p:cNvSpPr/>
          <p:nvPr/>
        </p:nvSpPr>
        <p:spPr>
          <a:xfrm rot="16200000">
            <a:off x="5580131" y="3464308"/>
            <a:ext cx="3224015" cy="3136461"/>
          </a:xfrm>
          <a:prstGeom prst="wedgeRectCallout">
            <a:avLst/>
          </a:prstGeom>
          <a:solidFill>
            <a:schemeClr val="bg1"/>
          </a:solidFill>
          <a:ln w="161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445011D4-89B1-4B2C-B6A4-26A9B5203442}"/>
              </a:ext>
            </a:extLst>
          </p:cNvPr>
          <p:cNvGrpSpPr/>
          <p:nvPr/>
        </p:nvGrpSpPr>
        <p:grpSpPr>
          <a:xfrm>
            <a:off x="5841950" y="3557619"/>
            <a:ext cx="2709333" cy="3012990"/>
            <a:chOff x="5841950" y="3557619"/>
            <a:chExt cx="2709333" cy="3012990"/>
          </a:xfrm>
        </p:grpSpPr>
        <p:pic>
          <p:nvPicPr>
            <p:cNvPr id="15" name="Picture 2" descr="Image">
              <a:extLst>
                <a:ext uri="{FF2B5EF4-FFF2-40B4-BE49-F238E27FC236}">
                  <a16:creationId xmlns:a16="http://schemas.microsoft.com/office/drawing/2014/main" id="{C41A561A-0781-4D5B-BF3F-B22782A189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53" t="19468" r="26663" b="67709"/>
            <a:stretch/>
          </p:blipFill>
          <p:spPr bwMode="auto">
            <a:xfrm>
              <a:off x="5841950" y="3557619"/>
              <a:ext cx="2709333" cy="301299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AE77EF9-CC7E-4201-A149-A175F3F45C1B}"/>
                </a:ext>
              </a:extLst>
            </p:cNvPr>
            <p:cNvSpPr txBox="1"/>
            <p:nvPr/>
          </p:nvSpPr>
          <p:spPr>
            <a:xfrm>
              <a:off x="5902237" y="5687720"/>
              <a:ext cx="2649046" cy="769441"/>
            </a:xfrm>
            <a:prstGeom prst="rect">
              <a:avLst/>
            </a:prstGeom>
            <a:solidFill>
              <a:schemeClr val="tx1"/>
            </a:solidFill>
          </p:spPr>
          <p:txBody>
            <a:bodyPr wrap="square" rtlCol="0">
              <a:spAutoFit/>
            </a:bodyPr>
            <a:lstStyle/>
            <a:p>
              <a:pPr algn="ctr"/>
              <a:r>
                <a:rPr lang="en-US" sz="4400" b="1" dirty="0">
                  <a:solidFill>
                    <a:schemeClr val="bg1"/>
                  </a:solidFill>
                  <a:latin typeface="Calibri" panose="020F0502020204030204" pitchFamily="34" charset="0"/>
                  <a:cs typeface="Calibri" panose="020F0502020204030204" pitchFamily="34" charset="0"/>
                </a:rPr>
                <a:t>App Store</a:t>
              </a:r>
            </a:p>
          </p:txBody>
        </p:sp>
      </p:grpSp>
    </p:spTree>
    <p:extLst>
      <p:ext uri="{BB962C8B-B14F-4D97-AF65-F5344CB8AC3E}">
        <p14:creationId xmlns:p14="http://schemas.microsoft.com/office/powerpoint/2010/main" val="171378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3664697" cy="956271"/>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en-US" sz="7000" b="1" i="0" u="none" strike="noStrike" cap="none" dirty="0">
                <a:solidFill>
                  <a:schemeClr val="bg1"/>
                </a:solidFill>
                <a:latin typeface="+mj-lt"/>
                <a:ea typeface="Lora"/>
                <a:cs typeface="Lora"/>
                <a:sym typeface="Lora"/>
              </a:rPr>
              <a:t>What is an app?</a:t>
            </a:r>
            <a:endParaRPr sz="7000" b="1" dirty="0">
              <a:solidFill>
                <a:schemeClr val="bg1"/>
              </a:solidFill>
              <a:latin typeface="+mj-lt"/>
            </a:endParaRPr>
          </a:p>
        </p:txBody>
      </p:sp>
    </p:spTree>
    <p:extLst>
      <p:ext uri="{BB962C8B-B14F-4D97-AF65-F5344CB8AC3E}">
        <p14:creationId xmlns:p14="http://schemas.microsoft.com/office/powerpoint/2010/main" val="10636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461792" y="709832"/>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How to install apps</a:t>
            </a:r>
            <a:endParaRPr sz="7200" i="0" u="none" strike="noStrike" cap="none" dirty="0">
              <a:solidFill>
                <a:srgbClr val="034092"/>
              </a:solidFill>
              <a:latin typeface="+mj-lt"/>
              <a:ea typeface="Lora"/>
              <a:cs typeface="Lora"/>
              <a:sym typeface="Lora"/>
            </a:endParaRPr>
          </a:p>
        </p:txBody>
      </p:sp>
      <p:sp>
        <p:nvSpPr>
          <p:cNvPr id="5" name="Rectangle 4">
            <a:extLst>
              <a:ext uri="{FF2B5EF4-FFF2-40B4-BE49-F238E27FC236}">
                <a16:creationId xmlns:a16="http://schemas.microsoft.com/office/drawing/2014/main" id="{C673131D-D3D7-4BAF-B6E5-D4214CC6F7C7}"/>
              </a:ext>
            </a:extLst>
          </p:cNvPr>
          <p:cNvSpPr/>
          <p:nvPr/>
        </p:nvSpPr>
        <p:spPr>
          <a:xfrm>
            <a:off x="14035482" y="6814092"/>
            <a:ext cx="1994457" cy="307777"/>
          </a:xfrm>
          <a:prstGeom prst="rect">
            <a:avLst/>
          </a:prstGeom>
        </p:spPr>
        <p:txBody>
          <a:bodyPr wrap="none">
            <a:spAutoFit/>
          </a:bodyPr>
          <a:lstStyle/>
          <a:p>
            <a:r>
              <a:rPr lang="en-US">
                <a:solidFill>
                  <a:schemeClr val="bg1">
                    <a:lumMod val="95000"/>
                  </a:schemeClr>
                </a:solidFill>
              </a:rPr>
              <a:t>(Author unknown, n.d.)</a:t>
            </a:r>
          </a:p>
        </p:txBody>
      </p:sp>
      <p:sp>
        <p:nvSpPr>
          <p:cNvPr id="2" name="TextBox 1">
            <a:extLst>
              <a:ext uri="{FF2B5EF4-FFF2-40B4-BE49-F238E27FC236}">
                <a16:creationId xmlns:a16="http://schemas.microsoft.com/office/drawing/2014/main" id="{F3266FFB-B434-489A-945A-02AEB1EB23FF}"/>
              </a:ext>
            </a:extLst>
          </p:cNvPr>
          <p:cNvSpPr txBox="1"/>
          <p:nvPr/>
        </p:nvSpPr>
        <p:spPr>
          <a:xfrm>
            <a:off x="1263649" y="4850919"/>
            <a:ext cx="9152889" cy="1200329"/>
          </a:xfrm>
          <a:prstGeom prst="rect">
            <a:avLst/>
          </a:prstGeom>
          <a:noFill/>
        </p:spPr>
        <p:txBody>
          <a:bodyPr wrap="square" rtlCol="0">
            <a:spAutoFit/>
          </a:bodyPr>
          <a:lstStyle/>
          <a:p>
            <a:r>
              <a:rPr lang="en-US" sz="3600" dirty="0"/>
              <a:t>In the search bar, type the name of the app you wish to install.  </a:t>
            </a:r>
          </a:p>
        </p:txBody>
      </p:sp>
      <p:sp>
        <p:nvSpPr>
          <p:cNvPr id="3" name="Arrow: Right 2">
            <a:extLst>
              <a:ext uri="{FF2B5EF4-FFF2-40B4-BE49-F238E27FC236}">
                <a16:creationId xmlns:a16="http://schemas.microsoft.com/office/drawing/2014/main" id="{82062CCD-5EC5-4EAE-AFEF-ECC8EC95B1A4}"/>
              </a:ext>
            </a:extLst>
          </p:cNvPr>
          <p:cNvSpPr/>
          <p:nvPr/>
        </p:nvSpPr>
        <p:spPr>
          <a:xfrm>
            <a:off x="9143999" y="1845377"/>
            <a:ext cx="1752600" cy="12904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7899DEB-F091-4A38-95F9-431264F0660B}"/>
              </a:ext>
            </a:extLst>
          </p:cNvPr>
          <p:cNvGrpSpPr/>
          <p:nvPr/>
        </p:nvGrpSpPr>
        <p:grpSpPr>
          <a:xfrm>
            <a:off x="11221020" y="1454791"/>
            <a:ext cx="4967246" cy="8604145"/>
            <a:chOff x="10899287" y="1270000"/>
            <a:chExt cx="4967246" cy="8604145"/>
          </a:xfrm>
        </p:grpSpPr>
        <p:grpSp>
          <p:nvGrpSpPr>
            <p:cNvPr id="6" name="Group 5">
              <a:extLst>
                <a:ext uri="{FF2B5EF4-FFF2-40B4-BE49-F238E27FC236}">
                  <a16:creationId xmlns:a16="http://schemas.microsoft.com/office/drawing/2014/main" id="{5FB678A7-3151-4EA3-8B14-9848E0099F35}"/>
                </a:ext>
              </a:extLst>
            </p:cNvPr>
            <p:cNvGrpSpPr/>
            <p:nvPr/>
          </p:nvGrpSpPr>
          <p:grpSpPr>
            <a:xfrm>
              <a:off x="10899287" y="1270000"/>
              <a:ext cx="4967246" cy="8604145"/>
              <a:chOff x="1461792" y="709832"/>
              <a:chExt cx="4751387" cy="8519104"/>
            </a:xfrm>
          </p:grpSpPr>
          <p:pic>
            <p:nvPicPr>
              <p:cNvPr id="10" name="Picture 6" descr="Image">
                <a:extLst>
                  <a:ext uri="{FF2B5EF4-FFF2-40B4-BE49-F238E27FC236}">
                    <a16:creationId xmlns:a16="http://schemas.microsoft.com/office/drawing/2014/main" id="{7BBE789C-068A-4087-81CE-DB4930ADFB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7668"/>
              <a:stretch/>
            </p:blipFill>
            <p:spPr bwMode="auto">
              <a:xfrm>
                <a:off x="1461792" y="709832"/>
                <a:ext cx="4751387" cy="64120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a:extLst>
                  <a:ext uri="{FF2B5EF4-FFF2-40B4-BE49-F238E27FC236}">
                    <a16:creationId xmlns:a16="http://schemas.microsoft.com/office/drawing/2014/main" id="{D70CD4B2-976A-4DBF-B548-0647705D47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022" r="89"/>
              <a:stretch/>
            </p:blipFill>
            <p:spPr bwMode="auto">
              <a:xfrm>
                <a:off x="1461792" y="6967980"/>
                <a:ext cx="4747154" cy="226095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a:extLst>
                <a:ext uri="{FF2B5EF4-FFF2-40B4-BE49-F238E27FC236}">
                  <a16:creationId xmlns:a16="http://schemas.microsoft.com/office/drawing/2014/main" id="{8E400054-05A7-4434-8195-C93A8F86398B}"/>
                </a:ext>
              </a:extLst>
            </p:cNvPr>
            <p:cNvSpPr/>
            <p:nvPr/>
          </p:nvSpPr>
          <p:spPr>
            <a:xfrm>
              <a:off x="11076937" y="1910843"/>
              <a:ext cx="3787941" cy="785538"/>
            </a:xfrm>
            <a:prstGeom prst="rect">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DCA76D45-07DB-4A85-BF5B-0B838B0C03E1}"/>
                </a:ext>
              </a:extLst>
            </p:cNvPr>
            <p:cNvSpPr/>
            <p:nvPr/>
          </p:nvSpPr>
          <p:spPr>
            <a:xfrm>
              <a:off x="14864879" y="8732382"/>
              <a:ext cx="997229" cy="844786"/>
            </a:xfrm>
            <a:prstGeom prst="rect">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FF7ADEE0-EAF4-4AF4-83A4-6E8BC1915096}"/>
                </a:ext>
              </a:extLst>
            </p:cNvPr>
            <p:cNvSpPr txBox="1"/>
            <p:nvPr/>
          </p:nvSpPr>
          <p:spPr>
            <a:xfrm>
              <a:off x="11514241" y="1980446"/>
              <a:ext cx="2675893" cy="646331"/>
            </a:xfrm>
            <a:prstGeom prst="rect">
              <a:avLst/>
            </a:prstGeom>
            <a:solidFill>
              <a:schemeClr val="bg1">
                <a:lumMod val="95000"/>
              </a:schemeClr>
            </a:solidFill>
          </p:spPr>
          <p:txBody>
            <a:bodyPr wrap="square" rtlCol="0">
              <a:spAutoFit/>
            </a:bodyPr>
            <a:lstStyle/>
            <a:p>
              <a:pPr algn="ctr"/>
              <a:r>
                <a:rPr lang="en-US" sz="3600" b="1" dirty="0" err="1">
                  <a:latin typeface="Calibri" panose="020F0502020204030204" pitchFamily="34" charset="0"/>
                  <a:cs typeface="Calibri" panose="020F0502020204030204" pitchFamily="34" charset="0"/>
                </a:rPr>
                <a:t>Medisafe</a:t>
              </a:r>
              <a:endParaRPr lang="en-US" sz="36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52906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7" name="Group 6">
            <a:extLst>
              <a:ext uri="{FF2B5EF4-FFF2-40B4-BE49-F238E27FC236}">
                <a16:creationId xmlns:a16="http://schemas.microsoft.com/office/drawing/2014/main" id="{2C193ECC-48CA-4A23-AE25-E33B720C67E1}"/>
              </a:ext>
            </a:extLst>
          </p:cNvPr>
          <p:cNvGrpSpPr/>
          <p:nvPr/>
        </p:nvGrpSpPr>
        <p:grpSpPr>
          <a:xfrm>
            <a:off x="11466690" y="1283074"/>
            <a:ext cx="5137584" cy="8638993"/>
            <a:chOff x="11886767" y="-55563"/>
            <a:chExt cx="5137584" cy="8638993"/>
          </a:xfrm>
        </p:grpSpPr>
        <p:pic>
          <p:nvPicPr>
            <p:cNvPr id="13" name="Picture 8" descr="Image">
              <a:extLst>
                <a:ext uri="{FF2B5EF4-FFF2-40B4-BE49-F238E27FC236}">
                  <a16:creationId xmlns:a16="http://schemas.microsoft.com/office/drawing/2014/main" id="{BDA56E77-6825-48F3-BD7A-64B9832CAB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 r="-8128" b="46619"/>
            <a:stretch/>
          </p:blipFill>
          <p:spPr bwMode="auto">
            <a:xfrm>
              <a:off x="11886767" y="-55563"/>
              <a:ext cx="5137584" cy="54911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mage">
              <a:extLst>
                <a:ext uri="{FF2B5EF4-FFF2-40B4-BE49-F238E27FC236}">
                  <a16:creationId xmlns:a16="http://schemas.microsoft.com/office/drawing/2014/main" id="{92246BD4-561A-4F10-9A96-060793303E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69401" r="-3958"/>
            <a:stretch/>
          </p:blipFill>
          <p:spPr bwMode="auto">
            <a:xfrm>
              <a:off x="11886767" y="5435600"/>
              <a:ext cx="4939440" cy="3147830"/>
            </a:xfrm>
            <a:prstGeom prst="rect">
              <a:avLst/>
            </a:prstGeom>
            <a:noFill/>
            <a:extLst>
              <a:ext uri="{909E8E84-426E-40DD-AFC4-6F175D3DCCD1}">
                <a14:hiddenFill xmlns:a14="http://schemas.microsoft.com/office/drawing/2010/main">
                  <a:solidFill>
                    <a:srgbClr val="FFFFFF"/>
                  </a:solidFill>
                </a14:hiddenFill>
              </a:ext>
            </a:extLst>
          </p:spPr>
        </p:pic>
      </p:grpSp>
      <p:sp>
        <p:nvSpPr>
          <p:cNvPr id="149" name="Google Shape;149;p18"/>
          <p:cNvSpPr txBox="1"/>
          <p:nvPr/>
        </p:nvSpPr>
        <p:spPr>
          <a:xfrm>
            <a:off x="1461792" y="709832"/>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How to install apps</a:t>
            </a:r>
            <a:endParaRPr sz="7200" i="0" u="none" strike="noStrike" cap="none" dirty="0">
              <a:solidFill>
                <a:srgbClr val="034092"/>
              </a:solidFill>
              <a:latin typeface="+mj-lt"/>
              <a:ea typeface="Lora"/>
              <a:cs typeface="Lora"/>
              <a:sym typeface="Lora"/>
            </a:endParaRPr>
          </a:p>
        </p:txBody>
      </p:sp>
      <p:sp>
        <p:nvSpPr>
          <p:cNvPr id="2" name="TextBox 1">
            <a:extLst>
              <a:ext uri="{FF2B5EF4-FFF2-40B4-BE49-F238E27FC236}">
                <a16:creationId xmlns:a16="http://schemas.microsoft.com/office/drawing/2014/main" id="{F3266FFB-B434-489A-945A-02AEB1EB23FF}"/>
              </a:ext>
            </a:extLst>
          </p:cNvPr>
          <p:cNvSpPr txBox="1"/>
          <p:nvPr/>
        </p:nvSpPr>
        <p:spPr>
          <a:xfrm>
            <a:off x="1029405" y="4175690"/>
            <a:ext cx="9152889" cy="1754326"/>
          </a:xfrm>
          <a:prstGeom prst="rect">
            <a:avLst/>
          </a:prstGeom>
          <a:noFill/>
        </p:spPr>
        <p:txBody>
          <a:bodyPr wrap="square" rtlCol="0">
            <a:spAutoFit/>
          </a:bodyPr>
          <a:lstStyle/>
          <a:p>
            <a:r>
              <a:rPr lang="en-US" sz="3600" dirty="0"/>
              <a:t>Select “Get” or “Install” to start downloading the app on to your device. Your device may prompt you to confirm installation.</a:t>
            </a:r>
          </a:p>
        </p:txBody>
      </p:sp>
      <p:sp>
        <p:nvSpPr>
          <p:cNvPr id="3" name="Arrow: Right 2">
            <a:extLst>
              <a:ext uri="{FF2B5EF4-FFF2-40B4-BE49-F238E27FC236}">
                <a16:creationId xmlns:a16="http://schemas.microsoft.com/office/drawing/2014/main" id="{82062CCD-5EC5-4EAE-AFEF-ECC8EC95B1A4}"/>
              </a:ext>
            </a:extLst>
          </p:cNvPr>
          <p:cNvSpPr/>
          <p:nvPr/>
        </p:nvSpPr>
        <p:spPr>
          <a:xfrm rot="10800000">
            <a:off x="14562998" y="3290824"/>
            <a:ext cx="1466941" cy="9270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9168276-F3FA-4404-AB9F-784F885CA6D7}"/>
              </a:ext>
            </a:extLst>
          </p:cNvPr>
          <p:cNvSpPr/>
          <p:nvPr/>
        </p:nvSpPr>
        <p:spPr>
          <a:xfrm>
            <a:off x="13359573" y="3514095"/>
            <a:ext cx="1031368" cy="5258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55625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461792" y="709832"/>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How to install apps</a:t>
            </a:r>
            <a:endParaRPr sz="7200" i="0" u="none" strike="noStrike" cap="none" dirty="0">
              <a:solidFill>
                <a:srgbClr val="034092"/>
              </a:solidFill>
              <a:latin typeface="+mj-lt"/>
              <a:ea typeface="Lora"/>
              <a:cs typeface="Lora"/>
              <a:sym typeface="Lora"/>
            </a:endParaRPr>
          </a:p>
        </p:txBody>
      </p:sp>
      <p:sp>
        <p:nvSpPr>
          <p:cNvPr id="7" name="TextBox 6">
            <a:extLst>
              <a:ext uri="{FF2B5EF4-FFF2-40B4-BE49-F238E27FC236}">
                <a16:creationId xmlns:a16="http://schemas.microsoft.com/office/drawing/2014/main" id="{26DD96D9-6552-4D1B-B966-AC5563721A33}"/>
              </a:ext>
            </a:extLst>
          </p:cNvPr>
          <p:cNvSpPr txBox="1"/>
          <p:nvPr/>
        </p:nvSpPr>
        <p:spPr>
          <a:xfrm>
            <a:off x="7651951" y="5121438"/>
            <a:ext cx="8412291" cy="1200329"/>
          </a:xfrm>
          <a:prstGeom prst="rect">
            <a:avLst/>
          </a:prstGeom>
          <a:noFill/>
        </p:spPr>
        <p:txBody>
          <a:bodyPr wrap="square" rtlCol="0">
            <a:spAutoFit/>
          </a:bodyPr>
          <a:lstStyle/>
          <a:p>
            <a:r>
              <a:rPr lang="en-US" sz="3600" dirty="0">
                <a:solidFill>
                  <a:schemeClr val="tx1"/>
                </a:solidFill>
                <a:ea typeface="Lora"/>
                <a:cs typeface="Lora"/>
                <a:sym typeface="Lora"/>
              </a:rPr>
              <a:t>After you install the app, you can open it by tapping on it from your home screen.</a:t>
            </a:r>
            <a:endParaRPr lang="en-US" sz="3600" dirty="0"/>
          </a:p>
        </p:txBody>
      </p:sp>
      <p:pic>
        <p:nvPicPr>
          <p:cNvPr id="17410" name="Picture 2" descr="Image">
            <a:extLst>
              <a:ext uri="{FF2B5EF4-FFF2-40B4-BE49-F238E27FC236}">
                <a16:creationId xmlns:a16="http://schemas.microsoft.com/office/drawing/2014/main" id="{92D3837A-0740-4AB8-9925-408B2318C4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4778"/>
          <a:stretch/>
        </p:blipFill>
        <p:spPr bwMode="auto">
          <a:xfrm>
            <a:off x="1471182" y="1890587"/>
            <a:ext cx="5418805" cy="53054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a:extLst>
              <a:ext uri="{FF2B5EF4-FFF2-40B4-BE49-F238E27FC236}">
                <a16:creationId xmlns:a16="http://schemas.microsoft.com/office/drawing/2014/main" id="{21CFDD38-4CB4-4897-BF14-BBBA66622E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79673" r="-174"/>
          <a:stretch/>
        </p:blipFill>
        <p:spPr bwMode="auto">
          <a:xfrm>
            <a:off x="1461792" y="7012021"/>
            <a:ext cx="5428195" cy="23847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EF8226F-3F02-4EE4-BADF-48CE2E7757FE}"/>
              </a:ext>
            </a:extLst>
          </p:cNvPr>
          <p:cNvSpPr txBox="1"/>
          <p:nvPr/>
        </p:nvSpPr>
        <p:spPr>
          <a:xfrm>
            <a:off x="1650737" y="5596248"/>
            <a:ext cx="1243128" cy="1525621"/>
          </a:xfrm>
          <a:prstGeom prst="rect">
            <a:avLst/>
          </a:prstGeom>
          <a:noFill/>
          <a:ln w="114300">
            <a:solidFill>
              <a:srgbClr val="FF0000"/>
            </a:solidFill>
          </a:ln>
        </p:spPr>
        <p:txBody>
          <a:bodyPr wrap="square" rtlCol="0">
            <a:spAutoFit/>
          </a:bodyPr>
          <a:lstStyle/>
          <a:p>
            <a:endParaRPr lang="en-US" dirty="0"/>
          </a:p>
        </p:txBody>
      </p:sp>
      <p:sp>
        <p:nvSpPr>
          <p:cNvPr id="3" name="Arrow: Right 2">
            <a:extLst>
              <a:ext uri="{FF2B5EF4-FFF2-40B4-BE49-F238E27FC236}">
                <a16:creationId xmlns:a16="http://schemas.microsoft.com/office/drawing/2014/main" id="{82062CCD-5EC5-4EAE-AFEF-ECC8EC95B1A4}"/>
              </a:ext>
            </a:extLst>
          </p:cNvPr>
          <p:cNvSpPr/>
          <p:nvPr/>
        </p:nvSpPr>
        <p:spPr>
          <a:xfrm rot="10800000">
            <a:off x="3429507" y="5721603"/>
            <a:ext cx="1752600" cy="12904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4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4022145" cy="1582241"/>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en-US" sz="7000" b="1" dirty="0">
                <a:solidFill>
                  <a:schemeClr val="bg1"/>
                </a:solidFill>
                <a:latin typeface="+mj-lt"/>
                <a:sym typeface="Lora"/>
              </a:rPr>
              <a:t>Using apps</a:t>
            </a:r>
            <a:endParaRPr sz="7000" b="1" dirty="0">
              <a:solidFill>
                <a:schemeClr val="bg1"/>
              </a:solidFill>
              <a:latin typeface="+mj-lt"/>
            </a:endParaRPr>
          </a:p>
        </p:txBody>
      </p:sp>
    </p:spTree>
    <p:extLst>
      <p:ext uri="{BB962C8B-B14F-4D97-AF65-F5344CB8AC3E}">
        <p14:creationId xmlns:p14="http://schemas.microsoft.com/office/powerpoint/2010/main" val="1380666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Using apps: Setting up your app</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57214" lvl="1">
              <a:lnSpc>
                <a:spcPct val="130000"/>
              </a:lnSpc>
              <a:buClr>
                <a:schemeClr val="dk2"/>
              </a:buClr>
              <a:buSzPct val="110000"/>
            </a:pPr>
            <a:r>
              <a:rPr lang="en-US" sz="3600" dirty="0">
                <a:solidFill>
                  <a:schemeClr val="tx1"/>
                </a:solidFill>
                <a:ea typeface="Lora"/>
                <a:cs typeface="Lora"/>
                <a:sym typeface="Lora"/>
              </a:rPr>
              <a:t>Usually, the first time you use an app, it will prompt you to set up the app including creating an account and indicating your preferences. This may include: </a:t>
            </a:r>
            <a:br>
              <a:rPr lang="en-US" sz="3600" dirty="0">
                <a:solidFill>
                  <a:schemeClr val="tx1"/>
                </a:solidFill>
                <a:ea typeface="Lora"/>
                <a:cs typeface="Lora"/>
                <a:sym typeface="Lora"/>
              </a:rPr>
            </a:b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Notification preferences </a:t>
            </a:r>
          </a:p>
          <a:p>
            <a:pPr marL="628714" lvl="1"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Permissions and restrictions preferences</a:t>
            </a:r>
          </a:p>
          <a:p>
            <a:pPr marL="628714" lvl="1"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Language preferences</a:t>
            </a:r>
          </a:p>
        </p:txBody>
      </p:sp>
    </p:spTree>
    <p:extLst>
      <p:ext uri="{BB962C8B-B14F-4D97-AF65-F5344CB8AC3E}">
        <p14:creationId xmlns:p14="http://schemas.microsoft.com/office/powerpoint/2010/main" val="23134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6632324" cy="164787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Using apps: Setting up your account</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180407" y="2784775"/>
            <a:ext cx="16029433" cy="6542105"/>
          </a:xfrm>
          <a:prstGeom prst="rect">
            <a:avLst/>
          </a:prstGeom>
          <a:noFill/>
          <a:ln>
            <a:noFill/>
          </a:ln>
        </p:spPr>
        <p:txBody>
          <a:bodyPr spcFirstLastPara="1" wrap="square" lIns="0" tIns="0" rIns="0" bIns="0" anchor="t" anchorCtr="0">
            <a:noAutofit/>
          </a:bodyPr>
          <a:lstStyle/>
          <a:p>
            <a:pPr marL="628714" lvl="1"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Typically, when you are using health related apps, it may require you to set up the app in order to tailor it to your needs. This may include inputting some personal identifying information, such as your name and date of birth.</a:t>
            </a: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If the app prompts you to provide information, it is good practice to assess if it is safe to provide the information or ask someone you trust to verify. </a:t>
            </a:r>
            <a:br>
              <a:rPr lang="en-US" sz="3600" dirty="0">
                <a:solidFill>
                  <a:schemeClr val="tx1"/>
                </a:solidFill>
                <a:ea typeface="Lora"/>
                <a:cs typeface="Lora"/>
                <a:sym typeface="Lora"/>
              </a:rPr>
            </a:br>
            <a:endParaRPr lang="en-US" sz="3600" dirty="0">
              <a:solidFill>
                <a:schemeClr val="tx1"/>
              </a:solidFill>
              <a:ea typeface="Lora"/>
              <a:cs typeface="Lora"/>
              <a:sym typeface="Lora"/>
            </a:endParaRPr>
          </a:p>
          <a:p>
            <a:pPr marL="628714" lvl="1"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spTree>
    <p:extLst>
      <p:ext uri="{BB962C8B-B14F-4D97-AF65-F5344CB8AC3E}">
        <p14:creationId xmlns:p14="http://schemas.microsoft.com/office/powerpoint/2010/main" val="3433249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6000" i="0" u="none" strike="noStrike" cap="none" dirty="0">
                <a:solidFill>
                  <a:srgbClr val="034092"/>
                </a:solidFill>
                <a:latin typeface="+mj-lt"/>
                <a:ea typeface="Lora"/>
                <a:cs typeface="Lora"/>
                <a:sym typeface="Lora"/>
              </a:rPr>
              <a:t>Using apps: Creating a strong password</a:t>
            </a:r>
          </a:p>
        </p:txBody>
      </p:sp>
      <p:sp>
        <p:nvSpPr>
          <p:cNvPr id="174" name="Google Shape;174;p19"/>
          <p:cNvSpPr txBox="1"/>
          <p:nvPr/>
        </p:nvSpPr>
        <p:spPr>
          <a:xfrm>
            <a:off x="1182749" y="2415931"/>
            <a:ext cx="15570365" cy="7185269"/>
          </a:xfrm>
          <a:prstGeom prst="rect">
            <a:avLst/>
          </a:prstGeom>
          <a:noFill/>
          <a:ln>
            <a:noFill/>
          </a:ln>
        </p:spPr>
        <p:txBody>
          <a:bodyPr spcFirstLastPara="1" wrap="square" lIns="0" tIns="0" rIns="0" bIns="0" anchor="t" anchorCtr="0">
            <a:noAutofit/>
          </a:bodyPr>
          <a:lstStyle/>
          <a:p>
            <a:pPr marL="57214" lvl="0">
              <a:lnSpc>
                <a:spcPct val="150000"/>
              </a:lnSpc>
              <a:spcAft>
                <a:spcPts val="3000"/>
              </a:spcAft>
              <a:buClr>
                <a:schemeClr val="dk2"/>
              </a:buClr>
              <a:buSzPct val="110000"/>
            </a:pPr>
            <a:r>
              <a:rPr lang="en-US" sz="3600" dirty="0">
                <a:solidFill>
                  <a:schemeClr val="tx1"/>
                </a:solidFill>
                <a:ea typeface="Lora"/>
                <a:cs typeface="Lora"/>
                <a:sym typeface="Lora"/>
              </a:rPr>
              <a:t>To create a strong password, follow these tips:</a:t>
            </a:r>
          </a:p>
          <a:p>
            <a:pPr marL="628714" lvl="8"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Try to make a password that cannot be easily guessed (avoid including personal information).</a:t>
            </a:r>
          </a:p>
          <a:p>
            <a:pPr marL="628714" lvl="8"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Use different passwords on different account and devices.</a:t>
            </a:r>
          </a:p>
          <a:p>
            <a:pPr marL="628714" lvl="8"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Keep your password private. </a:t>
            </a:r>
          </a:p>
          <a:p>
            <a:pPr marL="628714" lvl="8"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Use a minimum of 15 characters.</a:t>
            </a:r>
          </a:p>
          <a:p>
            <a:pPr marL="628714" lvl="8"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Use a combination of upper and lower case letters.</a:t>
            </a:r>
          </a:p>
          <a:p>
            <a:pPr marL="628714" lvl="8"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Include at least one number and one character, like !, # or $.</a:t>
            </a:r>
          </a:p>
        </p:txBody>
      </p:sp>
    </p:spTree>
    <p:extLst>
      <p:ext uri="{BB962C8B-B14F-4D97-AF65-F5344CB8AC3E}">
        <p14:creationId xmlns:p14="http://schemas.microsoft.com/office/powerpoint/2010/main" val="2868417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Using apps: Setting up your app</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57214" lvl="1">
              <a:lnSpc>
                <a:spcPct val="130000"/>
              </a:lnSpc>
              <a:buClr>
                <a:schemeClr val="dk2"/>
              </a:buClr>
              <a:buSzPct val="110000"/>
            </a:pPr>
            <a:r>
              <a:rPr lang="en-US" sz="3600" dirty="0">
                <a:solidFill>
                  <a:schemeClr val="tx1"/>
                </a:solidFill>
                <a:ea typeface="Lora"/>
                <a:cs typeface="Lora"/>
                <a:sym typeface="Lora"/>
              </a:rPr>
              <a:t>Usually, the first time you use an app, it will prompt you to set up the app including creating an account and indicating your preferences. This may include: </a:t>
            </a:r>
            <a:br>
              <a:rPr lang="en-US" sz="3600" dirty="0">
                <a:solidFill>
                  <a:schemeClr val="tx1"/>
                </a:solidFill>
                <a:ea typeface="Lora"/>
                <a:cs typeface="Lora"/>
                <a:sym typeface="Lora"/>
              </a:rPr>
            </a:b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Notification preferences </a:t>
            </a:r>
          </a:p>
          <a:p>
            <a:pPr marL="628714" lvl="1"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Permissions and restrictions preferences</a:t>
            </a:r>
          </a:p>
          <a:p>
            <a:pPr marL="628714" lvl="1"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Language preferences</a:t>
            </a:r>
          </a:p>
        </p:txBody>
      </p:sp>
      <p:sp>
        <p:nvSpPr>
          <p:cNvPr id="4" name="Rectangle 3">
            <a:extLst>
              <a:ext uri="{FF2B5EF4-FFF2-40B4-BE49-F238E27FC236}">
                <a16:creationId xmlns:a16="http://schemas.microsoft.com/office/drawing/2014/main" id="{7ED81320-D334-4F36-AD0C-46D2EC88E64E}"/>
              </a:ext>
            </a:extLst>
          </p:cNvPr>
          <p:cNvSpPr/>
          <p:nvPr/>
        </p:nvSpPr>
        <p:spPr>
          <a:xfrm>
            <a:off x="1595336" y="5725086"/>
            <a:ext cx="5171224" cy="661481"/>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31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6029433"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Using apps: Notification preferences</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628714" lvl="1"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Notification preferences is a way for you to set up your apps so that you can choose the type of alerts you receive from any app. Your notification preferences can vary between apps.</a:t>
            </a:r>
          </a:p>
          <a:p>
            <a:pPr marL="57214" lvl="1">
              <a:lnSpc>
                <a:spcPct val="130000"/>
              </a:lnSpc>
              <a:buClr>
                <a:schemeClr val="dk2"/>
              </a:buClr>
              <a:buSzPct val="110000"/>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57214" lvl="1">
              <a:lnSpc>
                <a:spcPct val="150000"/>
              </a:lnSpc>
              <a:buClr>
                <a:schemeClr val="dk2"/>
              </a:buClr>
              <a:buSzPct val="110000"/>
            </a:pPr>
            <a:endParaRPr lang="en-US" sz="3600" dirty="0">
              <a:solidFill>
                <a:schemeClr val="tx1"/>
              </a:solidFill>
              <a:ea typeface="Lora"/>
              <a:cs typeface="Lora"/>
              <a:sym typeface="Lora"/>
            </a:endParaRPr>
          </a:p>
          <a:p>
            <a:pPr marL="628714" lvl="1"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pic>
        <p:nvPicPr>
          <p:cNvPr id="3074" name="Picture 2" descr="Senior woman sits cross-legged and meditates with leaves background. Old woman makes morning yoga or breathing exercises. Isolated vector illustration meditation stock illustrations">
            <a:extLst>
              <a:ext uri="{FF2B5EF4-FFF2-40B4-BE49-F238E27FC236}">
                <a16:creationId xmlns:a16="http://schemas.microsoft.com/office/drawing/2014/main" id="{E25A9810-5030-49F7-8DA3-B4A4C6F171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48" t="14447" r="4717" b="14817"/>
          <a:stretch/>
        </p:blipFill>
        <p:spPr bwMode="auto">
          <a:xfrm>
            <a:off x="12707251" y="5461730"/>
            <a:ext cx="4459998" cy="36883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tification about events, business planning, timetable or date reminder. Notification pop up box with a bell. Modern flat style vector illustration Notification about events, business planning, timetable or date reminder. Notification pop up box with a bell. Modern flat style vector illustration. app notification stock illustrations">
            <a:extLst>
              <a:ext uri="{FF2B5EF4-FFF2-40B4-BE49-F238E27FC236}">
                <a16:creationId xmlns:a16="http://schemas.microsoft.com/office/drawing/2014/main" id="{CA5F542B-05B0-420B-A471-47340A3B7F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99" t="16484" r="14188" b="14119"/>
          <a:stretch/>
        </p:blipFill>
        <p:spPr bwMode="auto">
          <a:xfrm>
            <a:off x="5085603" y="5915084"/>
            <a:ext cx="4226943"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3D notification reminder, vector alarm bell, smartphone screen, UI mobile app design element. Notice warning bubble, application note, important event date push message button. 3D reminder concept app notification stock illustrations">
            <a:extLst>
              <a:ext uri="{FF2B5EF4-FFF2-40B4-BE49-F238E27FC236}">
                <a16:creationId xmlns:a16="http://schemas.microsoft.com/office/drawing/2014/main" id="{DEE8C5F0-1A72-4E40-9603-8BA32B73CD2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986" t="9537" r="13063" b="7713"/>
          <a:stretch/>
        </p:blipFill>
        <p:spPr bwMode="auto">
          <a:xfrm>
            <a:off x="9303744" y="5660233"/>
            <a:ext cx="2451172" cy="329136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lock time alarm watch vacation clock time alarm watch vacation vector illustration eps 10 clock stock illustrations">
            <a:extLst>
              <a:ext uri="{FF2B5EF4-FFF2-40B4-BE49-F238E27FC236}">
                <a16:creationId xmlns:a16="http://schemas.microsoft.com/office/drawing/2014/main" id="{74AF6F20-7B28-4EEA-BDBE-3A412A8FFAB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11" t="18887" r="22336" b="17840"/>
          <a:stretch/>
        </p:blipFill>
        <p:spPr bwMode="auto">
          <a:xfrm>
            <a:off x="1137816" y="5143500"/>
            <a:ext cx="3709256" cy="42863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050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6029433"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Using apps: Notification preferences</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57214" lvl="1">
              <a:lnSpc>
                <a:spcPct val="130000"/>
              </a:lnSpc>
              <a:buClr>
                <a:schemeClr val="dk2"/>
              </a:buClr>
              <a:buSzPct val="110000"/>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57214" lvl="1">
              <a:lnSpc>
                <a:spcPct val="150000"/>
              </a:lnSpc>
              <a:buClr>
                <a:schemeClr val="dk2"/>
              </a:buClr>
              <a:buSzPct val="110000"/>
            </a:pPr>
            <a:endParaRPr lang="en-US" sz="3600" dirty="0">
              <a:solidFill>
                <a:schemeClr val="tx1"/>
              </a:solidFill>
              <a:ea typeface="Lora"/>
              <a:cs typeface="Lora"/>
              <a:sym typeface="Lora"/>
            </a:endParaRPr>
          </a:p>
          <a:p>
            <a:pPr marL="628714" lvl="1"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pic>
        <p:nvPicPr>
          <p:cNvPr id="6" name="Picture 2" descr="image/jpeg">
            <a:extLst>
              <a:ext uri="{FF2B5EF4-FFF2-40B4-BE49-F238E27FC236}">
                <a16:creationId xmlns:a16="http://schemas.microsoft.com/office/drawing/2014/main" id="{259406CF-8FE2-43CA-AEE6-1E042C9855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485"/>
          <a:stretch/>
        </p:blipFill>
        <p:spPr bwMode="auto">
          <a:xfrm>
            <a:off x="6311299" y="3276089"/>
            <a:ext cx="5563154" cy="587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72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a:solidFill>
                  <a:srgbClr val="034092"/>
                </a:solidFill>
                <a:latin typeface="+mj-lt"/>
                <a:ea typeface="Lora"/>
                <a:cs typeface="Lora"/>
                <a:sym typeface="Lora"/>
              </a:rPr>
              <a:t>What is an app? </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61" y="3296845"/>
            <a:ext cx="15211705" cy="5853256"/>
          </a:xfrm>
          <a:prstGeom prst="rect">
            <a:avLst/>
          </a:prstGeom>
          <a:noFill/>
          <a:ln>
            <a:noFill/>
          </a:ln>
        </p:spPr>
        <p:txBody>
          <a:bodyPr spcFirstLastPara="1" wrap="square" lIns="0" tIns="0" rIns="0" bIns="0" anchor="t" anchorCtr="0">
            <a:noAutofit/>
          </a:bodyPr>
          <a:lstStyle/>
          <a:p>
            <a:pPr marL="628714" indent="-571500">
              <a:lnSpc>
                <a:spcPct val="150000"/>
              </a:lnSpc>
              <a:buClr>
                <a:schemeClr val="dk2"/>
              </a:buClr>
              <a:buSzPct val="110000"/>
              <a:buFont typeface="Arial" panose="020B0604020202020204" pitchFamily="34" charset="0"/>
              <a:buChar char="•"/>
            </a:pPr>
            <a:r>
              <a:rPr lang="en-US" sz="3600" dirty="0">
                <a:latin typeface="Arial" panose="020B0604020202020204" pitchFamily="34" charset="0"/>
                <a:cs typeface="Arial" panose="020B0604020202020204" pitchFamily="34" charset="0"/>
              </a:rPr>
              <a:t>When you use your smartphone, you will notice that upon unlocking your device, it usually displays a screen with several small icons. These icons are referred to as apps, which is the short form for applications.  </a:t>
            </a:r>
          </a:p>
        </p:txBody>
      </p:sp>
    </p:spTree>
    <p:extLst>
      <p:ext uri="{BB962C8B-B14F-4D97-AF65-F5344CB8AC3E}">
        <p14:creationId xmlns:p14="http://schemas.microsoft.com/office/powerpoint/2010/main" val="456662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Using apps: Setting up your app</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57214" lvl="1">
              <a:lnSpc>
                <a:spcPct val="130000"/>
              </a:lnSpc>
              <a:buClr>
                <a:schemeClr val="dk2"/>
              </a:buClr>
              <a:buSzPct val="110000"/>
            </a:pPr>
            <a:r>
              <a:rPr lang="en-US" sz="3600" dirty="0">
                <a:solidFill>
                  <a:schemeClr val="tx1"/>
                </a:solidFill>
                <a:ea typeface="Lora"/>
                <a:cs typeface="Lora"/>
                <a:sym typeface="Lora"/>
              </a:rPr>
              <a:t>Usually, the first time you use an app, it will prompt you to set up the app including creating an account and indicating your preferences. This may include: </a:t>
            </a:r>
            <a:br>
              <a:rPr lang="en-US" sz="3600" dirty="0">
                <a:solidFill>
                  <a:schemeClr val="tx1"/>
                </a:solidFill>
                <a:ea typeface="Lora"/>
                <a:cs typeface="Lora"/>
                <a:sym typeface="Lora"/>
              </a:rPr>
            </a:b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Notification preferences </a:t>
            </a:r>
          </a:p>
          <a:p>
            <a:pPr marL="628714" lvl="1"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Permissions and restrictions preferences</a:t>
            </a:r>
          </a:p>
          <a:p>
            <a:pPr marL="628714" lvl="1"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Language preferences</a:t>
            </a:r>
          </a:p>
        </p:txBody>
      </p:sp>
      <p:sp>
        <p:nvSpPr>
          <p:cNvPr id="4" name="Rectangle 3">
            <a:extLst>
              <a:ext uri="{FF2B5EF4-FFF2-40B4-BE49-F238E27FC236}">
                <a16:creationId xmlns:a16="http://schemas.microsoft.com/office/drawing/2014/main" id="{7ED81320-D334-4F36-AD0C-46D2EC88E64E}"/>
              </a:ext>
            </a:extLst>
          </p:cNvPr>
          <p:cNvSpPr/>
          <p:nvPr/>
        </p:nvSpPr>
        <p:spPr>
          <a:xfrm>
            <a:off x="1595335" y="6456600"/>
            <a:ext cx="8502822" cy="739330"/>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6131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6029433"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6500" i="0" u="none" strike="noStrike" cap="none" dirty="0">
                <a:solidFill>
                  <a:srgbClr val="034092"/>
                </a:solidFill>
                <a:latin typeface="+mj-lt"/>
                <a:ea typeface="Lora"/>
                <a:cs typeface="Lora"/>
                <a:sym typeface="Lora"/>
              </a:rPr>
              <a:t>Using apps: Permissions and restrictions preferences</a:t>
            </a:r>
            <a:endParaRPr sz="65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59" y="3842289"/>
            <a:ext cx="16029433" cy="6223531"/>
          </a:xfrm>
          <a:prstGeom prst="rect">
            <a:avLst/>
          </a:prstGeom>
          <a:noFill/>
          <a:ln>
            <a:noFill/>
          </a:ln>
        </p:spPr>
        <p:txBody>
          <a:bodyPr spcFirstLastPara="1" wrap="square" lIns="0" tIns="0" rIns="0" bIns="0" anchor="t" anchorCtr="0">
            <a:noAutofit/>
          </a:bodyPr>
          <a:lstStyle/>
          <a:p>
            <a:pPr marL="628714" lvl="1"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In some instances, apps might require access to specific features on your phone to perform its intended functions optimally. For example, your maps app might ask for permission to access your location to show you the best route. </a:t>
            </a:r>
            <a:br>
              <a:rPr lang="en-US" sz="3600" dirty="0">
                <a:solidFill>
                  <a:schemeClr val="tx1"/>
                </a:solidFill>
                <a:ea typeface="Lora"/>
                <a:cs typeface="Lora"/>
                <a:sym typeface="Lora"/>
              </a:rPr>
            </a:b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When they require permission, the app will send you a notification which you can allow or deny.</a:t>
            </a:r>
          </a:p>
          <a:p>
            <a:pPr marL="57214" lvl="1">
              <a:lnSpc>
                <a:spcPct val="130000"/>
              </a:lnSpc>
              <a:buClr>
                <a:schemeClr val="dk2"/>
              </a:buClr>
              <a:buSzPct val="110000"/>
            </a:pPr>
            <a:br>
              <a:rPr lang="en-US" sz="3600" dirty="0">
                <a:solidFill>
                  <a:schemeClr val="tx1"/>
                </a:solidFill>
                <a:ea typeface="Lora"/>
                <a:cs typeface="Lora"/>
                <a:sym typeface="Lora"/>
              </a:rPr>
            </a:b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57214" lvl="1">
              <a:lnSpc>
                <a:spcPct val="150000"/>
              </a:lnSpc>
              <a:buClr>
                <a:schemeClr val="dk2"/>
              </a:buClr>
              <a:buSzPct val="110000"/>
            </a:pPr>
            <a:endParaRPr lang="en-US" sz="3600" dirty="0">
              <a:solidFill>
                <a:schemeClr val="tx1"/>
              </a:solidFill>
              <a:ea typeface="Lora"/>
              <a:cs typeface="Lora"/>
              <a:sym typeface="Lora"/>
            </a:endParaRPr>
          </a:p>
          <a:p>
            <a:pPr marL="628714" lvl="1"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spTree>
    <p:extLst>
      <p:ext uri="{BB962C8B-B14F-4D97-AF65-F5344CB8AC3E}">
        <p14:creationId xmlns:p14="http://schemas.microsoft.com/office/powerpoint/2010/main" val="3877678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57" name="Google Shape;157;p18"/>
          <p:cNvSpPr txBox="1"/>
          <p:nvPr/>
        </p:nvSpPr>
        <p:spPr>
          <a:xfrm>
            <a:off x="1078159" y="3850817"/>
            <a:ext cx="16029433" cy="5299286"/>
          </a:xfrm>
          <a:prstGeom prst="rect">
            <a:avLst/>
          </a:prstGeom>
          <a:noFill/>
          <a:ln>
            <a:noFill/>
          </a:ln>
        </p:spPr>
        <p:txBody>
          <a:bodyPr spcFirstLastPara="1" wrap="square" lIns="0" tIns="0" rIns="0" bIns="0" anchor="t" anchorCtr="0">
            <a:noAutofit/>
          </a:bodyPr>
          <a:lstStyle/>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57214" lvl="1">
              <a:lnSpc>
                <a:spcPct val="150000"/>
              </a:lnSpc>
              <a:buClr>
                <a:schemeClr val="dk2"/>
              </a:buClr>
              <a:buSzPct val="110000"/>
            </a:pPr>
            <a:endParaRPr lang="en-US" sz="3600" dirty="0">
              <a:solidFill>
                <a:schemeClr val="tx1"/>
              </a:solidFill>
              <a:ea typeface="Lora"/>
              <a:cs typeface="Lora"/>
              <a:sym typeface="Lora"/>
            </a:endParaRPr>
          </a:p>
          <a:p>
            <a:pPr marL="628714" lvl="1"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sp>
        <p:nvSpPr>
          <p:cNvPr id="4" name="Google Shape;149;p18">
            <a:extLst>
              <a:ext uri="{FF2B5EF4-FFF2-40B4-BE49-F238E27FC236}">
                <a16:creationId xmlns:a16="http://schemas.microsoft.com/office/drawing/2014/main" id="{A34A1033-AF89-4347-8F2B-7D9AC685975D}"/>
              </a:ext>
            </a:extLst>
          </p:cNvPr>
          <p:cNvSpPr txBox="1"/>
          <p:nvPr/>
        </p:nvSpPr>
        <p:spPr>
          <a:xfrm>
            <a:off x="1078160" y="1136898"/>
            <a:ext cx="16029433"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6500" i="0" u="none" strike="noStrike" cap="none" dirty="0">
                <a:solidFill>
                  <a:srgbClr val="034092"/>
                </a:solidFill>
                <a:latin typeface="+mj-lt"/>
                <a:ea typeface="Lora"/>
                <a:cs typeface="Lora"/>
                <a:sym typeface="Lora"/>
              </a:rPr>
              <a:t>Using apps: Permissions and restrictions preferences</a:t>
            </a:r>
            <a:endParaRPr sz="6500" i="0" u="none" strike="noStrike" cap="none" dirty="0">
              <a:solidFill>
                <a:srgbClr val="034092"/>
              </a:solidFill>
              <a:latin typeface="+mj-lt"/>
              <a:ea typeface="Lora"/>
              <a:cs typeface="Lora"/>
              <a:sym typeface="Lora"/>
            </a:endParaRPr>
          </a:p>
        </p:txBody>
      </p:sp>
      <p:pic>
        <p:nvPicPr>
          <p:cNvPr id="1026" name="Picture 2">
            <a:extLst>
              <a:ext uri="{FF2B5EF4-FFF2-40B4-BE49-F238E27FC236}">
                <a16:creationId xmlns:a16="http://schemas.microsoft.com/office/drawing/2014/main" id="{E337F03E-4A9C-4F4A-9CC2-369FB9E49A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10" t="21980" r="11860" b="20322"/>
          <a:stretch/>
        </p:blipFill>
        <p:spPr bwMode="auto">
          <a:xfrm>
            <a:off x="7132320" y="2583046"/>
            <a:ext cx="4438996" cy="730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166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Using apps: Setting up your app</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57214" lvl="1">
              <a:lnSpc>
                <a:spcPct val="130000"/>
              </a:lnSpc>
              <a:buClr>
                <a:schemeClr val="dk2"/>
              </a:buClr>
              <a:buSzPct val="110000"/>
            </a:pPr>
            <a:r>
              <a:rPr lang="en-US" sz="3600" dirty="0">
                <a:solidFill>
                  <a:schemeClr val="tx1"/>
                </a:solidFill>
                <a:ea typeface="Lora"/>
                <a:cs typeface="Lora"/>
                <a:sym typeface="Lora"/>
              </a:rPr>
              <a:t>Usually, the first time you use an app, it will prompt you to set up the app including creating an account and indicating your preferences. This may include: </a:t>
            </a:r>
            <a:br>
              <a:rPr lang="en-US" sz="3600" dirty="0">
                <a:solidFill>
                  <a:schemeClr val="tx1"/>
                </a:solidFill>
                <a:ea typeface="Lora"/>
                <a:cs typeface="Lora"/>
                <a:sym typeface="Lora"/>
              </a:rPr>
            </a:b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Notification preferences </a:t>
            </a:r>
          </a:p>
          <a:p>
            <a:pPr marL="628714" lvl="1"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Permissions and restrictions preferences</a:t>
            </a:r>
          </a:p>
          <a:p>
            <a:pPr marL="628714" lvl="1" indent="-571500">
              <a:lnSpc>
                <a:spcPct val="15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Language preferences</a:t>
            </a:r>
          </a:p>
        </p:txBody>
      </p:sp>
      <p:sp>
        <p:nvSpPr>
          <p:cNvPr id="4" name="Rectangle 3">
            <a:extLst>
              <a:ext uri="{FF2B5EF4-FFF2-40B4-BE49-F238E27FC236}">
                <a16:creationId xmlns:a16="http://schemas.microsoft.com/office/drawing/2014/main" id="{7ED81320-D334-4F36-AD0C-46D2EC88E64E}"/>
              </a:ext>
            </a:extLst>
          </p:cNvPr>
          <p:cNvSpPr/>
          <p:nvPr/>
        </p:nvSpPr>
        <p:spPr>
          <a:xfrm>
            <a:off x="1595336" y="7287873"/>
            <a:ext cx="4822090" cy="661481"/>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323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Using apps: Language preferences</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628714" lvl="1"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Some apps are available in multiple languages. </a:t>
            </a:r>
            <a:br>
              <a:rPr lang="en-US" sz="3600" dirty="0">
                <a:solidFill>
                  <a:schemeClr val="tx1"/>
                </a:solidFill>
                <a:ea typeface="Lora"/>
                <a:cs typeface="Lora"/>
                <a:sym typeface="Lora"/>
              </a:rPr>
            </a:b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r>
              <a:rPr lang="en-US" sz="3600" dirty="0">
                <a:solidFill>
                  <a:schemeClr val="tx1"/>
                </a:solidFill>
                <a:ea typeface="Lora"/>
                <a:cs typeface="Lora"/>
                <a:sym typeface="Lora"/>
              </a:rPr>
              <a:t>To check if the app you are using is available in multiple languages, you can open the app, go into settings and see if the app has a language option. </a:t>
            </a:r>
          </a:p>
          <a:p>
            <a:pPr marL="628714" lvl="1"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spTree>
    <p:extLst>
      <p:ext uri="{BB962C8B-B14F-4D97-AF65-F5344CB8AC3E}">
        <p14:creationId xmlns:p14="http://schemas.microsoft.com/office/powerpoint/2010/main" val="21809513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Using apps: Language preferences</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4611193" y="3212792"/>
            <a:ext cx="16029433" cy="6542105"/>
          </a:xfrm>
          <a:prstGeom prst="rect">
            <a:avLst/>
          </a:prstGeom>
          <a:noFill/>
          <a:ln>
            <a:noFill/>
          </a:ln>
        </p:spPr>
        <p:txBody>
          <a:bodyPr spcFirstLastPara="1" wrap="square" lIns="0" tIns="0" rIns="0" bIns="0" anchor="t" anchorCtr="0">
            <a:noAutofit/>
          </a:bodyPr>
          <a:lstStyle/>
          <a:p>
            <a:pPr marL="57214" lvl="1">
              <a:lnSpc>
                <a:spcPct val="150000"/>
              </a:lnSpc>
              <a:buClr>
                <a:schemeClr val="dk2"/>
              </a:buClr>
              <a:buSzPct val="110000"/>
            </a:pPr>
            <a:endParaRPr lang="en-US" sz="3600" dirty="0">
              <a:solidFill>
                <a:schemeClr val="tx1"/>
              </a:solidFill>
              <a:ea typeface="Lora"/>
              <a:cs typeface="Lora"/>
              <a:sym typeface="Lora"/>
            </a:endParaRPr>
          </a:p>
          <a:p>
            <a:pPr marL="628714" lvl="1"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sp>
        <p:nvSpPr>
          <p:cNvPr id="5" name="Rectangle 4">
            <a:extLst>
              <a:ext uri="{FF2B5EF4-FFF2-40B4-BE49-F238E27FC236}">
                <a16:creationId xmlns:a16="http://schemas.microsoft.com/office/drawing/2014/main" id="{C673131D-D3D7-4BAF-B6E5-D4214CC6F7C7}"/>
              </a:ext>
            </a:extLst>
          </p:cNvPr>
          <p:cNvSpPr/>
          <p:nvPr/>
        </p:nvSpPr>
        <p:spPr>
          <a:xfrm>
            <a:off x="14035482" y="6814092"/>
            <a:ext cx="1994457" cy="307777"/>
          </a:xfrm>
          <a:prstGeom prst="rect">
            <a:avLst/>
          </a:prstGeom>
        </p:spPr>
        <p:txBody>
          <a:bodyPr wrap="none">
            <a:spAutoFit/>
          </a:bodyPr>
          <a:lstStyle/>
          <a:p>
            <a:r>
              <a:rPr lang="en-US">
                <a:solidFill>
                  <a:schemeClr val="bg1">
                    <a:lumMod val="95000"/>
                  </a:schemeClr>
                </a:solidFill>
              </a:rPr>
              <a:t>(Author unknown, n.d.)</a:t>
            </a:r>
          </a:p>
        </p:txBody>
      </p:sp>
      <p:grpSp>
        <p:nvGrpSpPr>
          <p:cNvPr id="4" name="Group 3">
            <a:extLst>
              <a:ext uri="{FF2B5EF4-FFF2-40B4-BE49-F238E27FC236}">
                <a16:creationId xmlns:a16="http://schemas.microsoft.com/office/drawing/2014/main" id="{FEB1AAC0-E706-4C4D-9E37-A217AC10A514}"/>
              </a:ext>
            </a:extLst>
          </p:cNvPr>
          <p:cNvGrpSpPr/>
          <p:nvPr/>
        </p:nvGrpSpPr>
        <p:grpSpPr>
          <a:xfrm>
            <a:off x="526535" y="2634835"/>
            <a:ext cx="17453189" cy="7030081"/>
            <a:chOff x="526535" y="2634835"/>
            <a:chExt cx="17453189" cy="7030081"/>
          </a:xfrm>
        </p:grpSpPr>
        <p:pic>
          <p:nvPicPr>
            <p:cNvPr id="13314" name="Picture 2" descr="Image">
              <a:extLst>
                <a:ext uri="{FF2B5EF4-FFF2-40B4-BE49-F238E27FC236}">
                  <a16:creationId xmlns:a16="http://schemas.microsoft.com/office/drawing/2014/main" id="{50959109-8339-4BCF-A39C-90C32F0A19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3102"/>
            <a:stretch/>
          </p:blipFill>
          <p:spPr bwMode="auto">
            <a:xfrm>
              <a:off x="526535" y="2700044"/>
              <a:ext cx="5653935" cy="696487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a:extLst>
                <a:ext uri="{FF2B5EF4-FFF2-40B4-BE49-F238E27FC236}">
                  <a16:creationId xmlns:a16="http://schemas.microsoft.com/office/drawing/2014/main" id="{9C018506-B748-431B-B63D-7BCC299219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1" r="-1013" b="39094"/>
            <a:stretch/>
          </p:blipFill>
          <p:spPr bwMode="auto">
            <a:xfrm>
              <a:off x="12643983" y="2634835"/>
              <a:ext cx="5335741" cy="696532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7C0B65FC-DC1D-41A1-9E56-F3820C6DECC5}"/>
                </a:ext>
              </a:extLst>
            </p:cNvPr>
            <p:cNvGrpSpPr/>
            <p:nvPr/>
          </p:nvGrpSpPr>
          <p:grpSpPr>
            <a:xfrm>
              <a:off x="6545077" y="2699588"/>
              <a:ext cx="5734299" cy="6835365"/>
              <a:chOff x="7119323" y="2506603"/>
              <a:chExt cx="5734299" cy="6835365"/>
            </a:xfrm>
          </p:grpSpPr>
          <p:pic>
            <p:nvPicPr>
              <p:cNvPr id="13316" name="Picture 4" descr="Image">
                <a:extLst>
                  <a:ext uri="{FF2B5EF4-FFF2-40B4-BE49-F238E27FC236}">
                    <a16:creationId xmlns:a16="http://schemas.microsoft.com/office/drawing/2014/main" id="{0ECC58F1-3FA4-41AE-9056-31F183661C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 r="-1423" b="61649"/>
              <a:stretch/>
            </p:blipFill>
            <p:spPr bwMode="auto">
              <a:xfrm>
                <a:off x="7119323" y="2506603"/>
                <a:ext cx="5734299" cy="46945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a:extLst>
                  <a:ext uri="{FF2B5EF4-FFF2-40B4-BE49-F238E27FC236}">
                    <a16:creationId xmlns:a16="http://schemas.microsoft.com/office/drawing/2014/main" id="{83F527DE-065B-43A4-8A4B-E98BF6A629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 t="57312" r="218" b="27498"/>
              <a:stretch/>
            </p:blipFill>
            <p:spPr bwMode="auto">
              <a:xfrm>
                <a:off x="7119323" y="7482606"/>
                <a:ext cx="5641503" cy="185936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a:extLst>
                <a:ext uri="{FF2B5EF4-FFF2-40B4-BE49-F238E27FC236}">
                  <a16:creationId xmlns:a16="http://schemas.microsoft.com/office/drawing/2014/main" id="{01151EA5-9FCD-42E3-808D-AC368EF52B43}"/>
                </a:ext>
              </a:extLst>
            </p:cNvPr>
            <p:cNvSpPr/>
            <p:nvPr/>
          </p:nvSpPr>
          <p:spPr>
            <a:xfrm>
              <a:off x="535281" y="8248571"/>
              <a:ext cx="4844373" cy="713402"/>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9F2D0B-9FEB-4DA5-BA2F-9BF74A2584E6}"/>
                </a:ext>
              </a:extLst>
            </p:cNvPr>
            <p:cNvSpPr/>
            <p:nvPr/>
          </p:nvSpPr>
          <p:spPr>
            <a:xfrm>
              <a:off x="6673318" y="8274471"/>
              <a:ext cx="4844373" cy="713402"/>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26DA39-F2B8-4AB6-98AE-56FDD1708989}"/>
                </a:ext>
              </a:extLst>
            </p:cNvPr>
            <p:cNvSpPr/>
            <p:nvPr/>
          </p:nvSpPr>
          <p:spPr>
            <a:xfrm>
              <a:off x="12736779" y="3979098"/>
              <a:ext cx="5144974" cy="651268"/>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40269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5900821" cy="5040336"/>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en-US" sz="7000" b="1" dirty="0">
                <a:solidFill>
                  <a:schemeClr val="bg1"/>
                </a:solidFill>
                <a:latin typeface="+mj-lt"/>
                <a:sym typeface="Lora"/>
              </a:rPr>
              <a:t>Uninstalling apps</a:t>
            </a:r>
            <a:endParaRPr sz="7000" b="1" dirty="0">
              <a:solidFill>
                <a:schemeClr val="bg1"/>
              </a:solidFill>
              <a:latin typeface="+mj-lt"/>
            </a:endParaRPr>
          </a:p>
        </p:txBody>
      </p:sp>
    </p:spTree>
    <p:extLst>
      <p:ext uri="{BB962C8B-B14F-4D97-AF65-F5344CB8AC3E}">
        <p14:creationId xmlns:p14="http://schemas.microsoft.com/office/powerpoint/2010/main" val="2081113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How to uninstall apps</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61" y="4056611"/>
            <a:ext cx="10277024" cy="5270269"/>
          </a:xfrm>
          <a:prstGeom prst="rect">
            <a:avLst/>
          </a:prstGeom>
          <a:noFill/>
          <a:ln>
            <a:noFill/>
          </a:ln>
        </p:spPr>
        <p:txBody>
          <a:bodyPr spcFirstLastPara="1" wrap="square" lIns="0" tIns="0" rIns="0" bIns="0" anchor="t" anchorCtr="0">
            <a:noAutofit/>
          </a:bodyPr>
          <a:lstStyle/>
          <a:p>
            <a:pPr marL="57214" lvl="1">
              <a:lnSpc>
                <a:spcPct val="130000"/>
              </a:lnSpc>
              <a:buClr>
                <a:schemeClr val="dk2"/>
              </a:buClr>
              <a:buSzPct val="110000"/>
            </a:pPr>
            <a:r>
              <a:rPr lang="en-US" sz="3600" dirty="0">
                <a:solidFill>
                  <a:schemeClr val="tx1"/>
                </a:solidFill>
                <a:ea typeface="Lora"/>
                <a:cs typeface="Lora"/>
                <a:sym typeface="Lora"/>
              </a:rPr>
              <a:t>To uninstall an app, tap and hold the app icon until you see a list of options appear. </a:t>
            </a:r>
          </a:p>
          <a:p>
            <a:pPr marL="57214" lvl="1">
              <a:lnSpc>
                <a:spcPct val="130000"/>
              </a:lnSpc>
              <a:buClr>
                <a:schemeClr val="dk2"/>
              </a:buClr>
              <a:buSzPct val="110000"/>
            </a:pPr>
            <a:endParaRPr lang="en-US" sz="3600" dirty="0">
              <a:solidFill>
                <a:schemeClr val="tx1"/>
              </a:solidFill>
              <a:ea typeface="Lora"/>
              <a:cs typeface="Lora"/>
              <a:sym typeface="Lora"/>
            </a:endParaRPr>
          </a:p>
          <a:p>
            <a:pPr marL="57214" lvl="1">
              <a:lnSpc>
                <a:spcPct val="130000"/>
              </a:lnSpc>
              <a:buClr>
                <a:schemeClr val="dk2"/>
              </a:buClr>
              <a:buSzPct val="110000"/>
            </a:pPr>
            <a:r>
              <a:rPr lang="en-US" sz="3600" dirty="0">
                <a:solidFill>
                  <a:schemeClr val="tx1"/>
                </a:solidFill>
                <a:ea typeface="Lora"/>
                <a:cs typeface="Lora"/>
                <a:sym typeface="Lora"/>
              </a:rPr>
              <a:t>Then select “Remove App”.</a:t>
            </a:r>
          </a:p>
          <a:p>
            <a:pPr marL="57214" lvl="1">
              <a:lnSpc>
                <a:spcPct val="130000"/>
              </a:lnSpc>
              <a:buClr>
                <a:schemeClr val="dk2"/>
              </a:buClr>
              <a:buSzPct val="110000"/>
            </a:pPr>
            <a:endParaRPr lang="en-US" sz="3600" dirty="0">
              <a:solidFill>
                <a:schemeClr val="tx1"/>
              </a:solidFill>
              <a:ea typeface="Lora"/>
              <a:cs typeface="Lora"/>
              <a:sym typeface="Lora"/>
            </a:endParaRPr>
          </a:p>
        </p:txBody>
      </p:sp>
      <p:pic>
        <p:nvPicPr>
          <p:cNvPr id="5" name="Picture 10" descr="Image">
            <a:extLst>
              <a:ext uri="{FF2B5EF4-FFF2-40B4-BE49-F238E27FC236}">
                <a16:creationId xmlns:a16="http://schemas.microsoft.com/office/drawing/2014/main" id="{893F50B5-7A92-4BDE-8806-1E448838E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1723" y="1445967"/>
            <a:ext cx="3808546" cy="8245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142DC1E-ABAB-423A-8F46-936C614D3E7F}"/>
              </a:ext>
            </a:extLst>
          </p:cNvPr>
          <p:cNvSpPr txBox="1"/>
          <p:nvPr/>
        </p:nvSpPr>
        <p:spPr>
          <a:xfrm>
            <a:off x="12877801" y="4800600"/>
            <a:ext cx="2800349" cy="2514600"/>
          </a:xfrm>
          <a:prstGeom prst="rect">
            <a:avLst/>
          </a:prstGeom>
          <a:noFill/>
          <a:ln w="76200">
            <a:solidFill>
              <a:srgbClr val="FF0000"/>
            </a:solidFill>
          </a:ln>
        </p:spPr>
        <p:txBody>
          <a:bodyPr wrap="square" rtlCol="0">
            <a:spAutoFit/>
          </a:bodyPr>
          <a:lstStyle/>
          <a:p>
            <a:endParaRPr lang="en-US" dirty="0"/>
          </a:p>
        </p:txBody>
      </p:sp>
      <p:sp>
        <p:nvSpPr>
          <p:cNvPr id="7" name="Arrow: Right 6">
            <a:extLst>
              <a:ext uri="{FF2B5EF4-FFF2-40B4-BE49-F238E27FC236}">
                <a16:creationId xmlns:a16="http://schemas.microsoft.com/office/drawing/2014/main" id="{9E448EBD-9DDA-4A96-B432-5CD69ADCD60F}"/>
              </a:ext>
            </a:extLst>
          </p:cNvPr>
          <p:cNvSpPr/>
          <p:nvPr/>
        </p:nvSpPr>
        <p:spPr>
          <a:xfrm>
            <a:off x="10761333" y="5354015"/>
            <a:ext cx="1752600" cy="12904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414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lvl="0">
              <a:lnSpc>
                <a:spcPct val="110030"/>
              </a:lnSpc>
            </a:pPr>
            <a:r>
              <a:rPr lang="en-US" sz="7200" dirty="0">
                <a:solidFill>
                  <a:srgbClr val="034092"/>
                </a:solidFill>
                <a:ea typeface="Lora"/>
                <a:cs typeface="Lora"/>
                <a:sym typeface="Lora"/>
              </a:rPr>
              <a:t>How to uninstall apps</a:t>
            </a:r>
          </a:p>
        </p:txBody>
      </p:sp>
      <p:sp>
        <p:nvSpPr>
          <p:cNvPr id="157" name="Google Shape;157;p18"/>
          <p:cNvSpPr txBox="1"/>
          <p:nvPr/>
        </p:nvSpPr>
        <p:spPr>
          <a:xfrm>
            <a:off x="1078160" y="3599424"/>
            <a:ext cx="9678509" cy="4813058"/>
          </a:xfrm>
          <a:prstGeom prst="rect">
            <a:avLst/>
          </a:prstGeom>
          <a:noFill/>
          <a:ln>
            <a:noFill/>
          </a:ln>
        </p:spPr>
        <p:txBody>
          <a:bodyPr spcFirstLastPara="1" wrap="square" lIns="0" tIns="0" rIns="0" bIns="0" anchor="t" anchorCtr="0">
            <a:noAutofit/>
          </a:bodyPr>
          <a:lstStyle/>
          <a:p>
            <a:pPr marL="57214" lvl="1">
              <a:lnSpc>
                <a:spcPct val="130000"/>
              </a:lnSpc>
              <a:buClr>
                <a:schemeClr val="dk2"/>
              </a:buClr>
              <a:buSzPct val="110000"/>
            </a:pPr>
            <a:r>
              <a:rPr lang="en-US" sz="3600" dirty="0">
                <a:solidFill>
                  <a:schemeClr val="tx1"/>
                </a:solidFill>
                <a:ea typeface="Lora"/>
                <a:cs typeface="Lora"/>
                <a:sym typeface="Lora"/>
              </a:rPr>
              <a:t>Your phone will prompt you to confirm the uninstallation. To proceed, select “Delete App”.</a:t>
            </a:r>
          </a:p>
          <a:p>
            <a:pPr marL="57214" lvl="1">
              <a:lnSpc>
                <a:spcPct val="130000"/>
              </a:lnSpc>
              <a:buClr>
                <a:schemeClr val="dk2"/>
              </a:buClr>
              <a:buSzPct val="110000"/>
            </a:pPr>
            <a:endParaRPr lang="en-US" sz="3600" dirty="0">
              <a:solidFill>
                <a:schemeClr val="tx1"/>
              </a:solidFill>
              <a:ea typeface="Lora"/>
              <a:cs typeface="Lora"/>
              <a:sym typeface="Lora"/>
            </a:endParaRPr>
          </a:p>
          <a:p>
            <a:pPr marL="57214" lvl="1">
              <a:lnSpc>
                <a:spcPct val="130000"/>
              </a:lnSpc>
              <a:buClr>
                <a:schemeClr val="dk2"/>
              </a:buClr>
              <a:buSzPct val="110000"/>
            </a:pPr>
            <a:r>
              <a:rPr lang="en-US" sz="3600" dirty="0">
                <a:solidFill>
                  <a:schemeClr val="tx1"/>
                </a:solidFill>
                <a:ea typeface="Lora"/>
                <a:cs typeface="Lora"/>
                <a:sym typeface="Lora"/>
              </a:rPr>
              <a:t>If you wish to discontinue uninstallation, </a:t>
            </a:r>
            <a:br>
              <a:rPr lang="en-US" sz="3600" dirty="0">
                <a:solidFill>
                  <a:schemeClr val="tx1"/>
                </a:solidFill>
                <a:ea typeface="Lora"/>
                <a:cs typeface="Lora"/>
                <a:sym typeface="Lora"/>
              </a:rPr>
            </a:br>
            <a:r>
              <a:rPr lang="en-US" sz="3600" dirty="0">
                <a:solidFill>
                  <a:schemeClr val="tx1"/>
                </a:solidFill>
                <a:ea typeface="Lora"/>
                <a:cs typeface="Lora"/>
                <a:sym typeface="Lora"/>
              </a:rPr>
              <a:t>select “Cancel”.</a:t>
            </a:r>
          </a:p>
          <a:p>
            <a:pPr marL="628714" lvl="1"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pic>
        <p:nvPicPr>
          <p:cNvPr id="1028" name="Picture 4" descr="Image">
            <a:extLst>
              <a:ext uri="{FF2B5EF4-FFF2-40B4-BE49-F238E27FC236}">
                <a16:creationId xmlns:a16="http://schemas.microsoft.com/office/drawing/2014/main" id="{BBA7FF70-0F34-4302-9795-0140E296B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3953" y="389466"/>
            <a:ext cx="4391611" cy="95080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149BFEF-7665-4BD0-A9E0-63A11B3CA126}"/>
              </a:ext>
            </a:extLst>
          </p:cNvPr>
          <p:cNvSpPr txBox="1"/>
          <p:nvPr/>
        </p:nvSpPr>
        <p:spPr>
          <a:xfrm>
            <a:off x="12329161" y="3789807"/>
            <a:ext cx="3465021" cy="2887875"/>
          </a:xfrm>
          <a:prstGeom prst="rect">
            <a:avLst/>
          </a:prstGeom>
          <a:noFill/>
          <a:ln w="76200">
            <a:solidFill>
              <a:srgbClr val="FF0000"/>
            </a:solidFill>
          </a:ln>
        </p:spPr>
        <p:txBody>
          <a:bodyPr wrap="square" rtlCol="0">
            <a:spAutoFit/>
          </a:bodyPr>
          <a:lstStyle/>
          <a:p>
            <a:endParaRPr lang="en-US" dirty="0"/>
          </a:p>
        </p:txBody>
      </p:sp>
      <p:sp>
        <p:nvSpPr>
          <p:cNvPr id="6" name="Arrow: Right 5">
            <a:extLst>
              <a:ext uri="{FF2B5EF4-FFF2-40B4-BE49-F238E27FC236}">
                <a16:creationId xmlns:a16="http://schemas.microsoft.com/office/drawing/2014/main" id="{0FA0C224-ADE1-43E2-BAC4-DF27C71ABA3A}"/>
              </a:ext>
            </a:extLst>
          </p:cNvPr>
          <p:cNvSpPr/>
          <p:nvPr/>
        </p:nvSpPr>
        <p:spPr>
          <a:xfrm>
            <a:off x="10402082" y="4910746"/>
            <a:ext cx="1752600" cy="12904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669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i="0" u="none" strike="noStrike" cap="none" dirty="0">
                <a:solidFill>
                  <a:srgbClr val="034092"/>
                </a:solidFill>
                <a:latin typeface="+mj-lt"/>
                <a:ea typeface="Lora"/>
                <a:cs typeface="Lora"/>
                <a:sym typeface="Lora"/>
              </a:rPr>
              <a:t>We learned:</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628714" lvl="1" indent="-571500">
              <a:lnSpc>
                <a:spcPct val="130000"/>
              </a:lnSpc>
              <a:buClr>
                <a:schemeClr val="dk2"/>
              </a:buClr>
              <a:buSzPct val="110000"/>
              <a:buFont typeface="Arial" panose="020B0604020202020204" pitchFamily="34" charset="0"/>
              <a:buChar char="•"/>
            </a:pPr>
            <a:r>
              <a:rPr lang="en-US" sz="4000" dirty="0">
                <a:solidFill>
                  <a:schemeClr val="tx1"/>
                </a:solidFill>
                <a:ea typeface="Lora"/>
                <a:cs typeface="Lora"/>
                <a:sym typeface="Lora"/>
              </a:rPr>
              <a:t>What is an app</a:t>
            </a:r>
          </a:p>
          <a:p>
            <a:pPr marL="628714" lvl="1" indent="-571500">
              <a:lnSpc>
                <a:spcPct val="130000"/>
              </a:lnSpc>
              <a:buClr>
                <a:schemeClr val="dk2"/>
              </a:buClr>
              <a:buSzPct val="110000"/>
              <a:buFont typeface="Arial" panose="020B0604020202020204" pitchFamily="34" charset="0"/>
              <a:buChar char="•"/>
            </a:pPr>
            <a:r>
              <a:rPr lang="en-US" sz="4000" dirty="0">
                <a:solidFill>
                  <a:schemeClr val="tx1"/>
                </a:solidFill>
                <a:ea typeface="Lora"/>
                <a:cs typeface="Lora"/>
                <a:sym typeface="Lora"/>
              </a:rPr>
              <a:t>How apps can support your health</a:t>
            </a:r>
          </a:p>
          <a:p>
            <a:pPr marL="628714" lvl="1" indent="-571500">
              <a:lnSpc>
                <a:spcPct val="130000"/>
              </a:lnSpc>
              <a:buClr>
                <a:schemeClr val="dk2"/>
              </a:buClr>
              <a:buSzPct val="110000"/>
              <a:buFont typeface="Arial" panose="020B0604020202020204" pitchFamily="34" charset="0"/>
              <a:buChar char="•"/>
            </a:pPr>
            <a:r>
              <a:rPr lang="en-US" sz="4000" dirty="0">
                <a:solidFill>
                  <a:schemeClr val="tx1"/>
                </a:solidFill>
                <a:ea typeface="Lora"/>
                <a:cs typeface="Lora"/>
                <a:sym typeface="Lora"/>
              </a:rPr>
              <a:t>Tips for choosing a quality app</a:t>
            </a:r>
          </a:p>
          <a:p>
            <a:pPr marL="628714" lvl="1" indent="-571500">
              <a:lnSpc>
                <a:spcPct val="130000"/>
              </a:lnSpc>
              <a:buClr>
                <a:schemeClr val="dk2"/>
              </a:buClr>
              <a:buSzPct val="110000"/>
              <a:buFont typeface="Arial" panose="020B0604020202020204" pitchFamily="34" charset="0"/>
              <a:buChar char="•"/>
            </a:pPr>
            <a:r>
              <a:rPr lang="en-US" sz="4000" dirty="0">
                <a:solidFill>
                  <a:schemeClr val="tx1"/>
                </a:solidFill>
                <a:ea typeface="Lora"/>
                <a:cs typeface="Lora"/>
                <a:sym typeface="Lora"/>
              </a:rPr>
              <a:t>Installing apps</a:t>
            </a:r>
          </a:p>
          <a:p>
            <a:pPr marL="628714" lvl="1" indent="-571500">
              <a:lnSpc>
                <a:spcPct val="130000"/>
              </a:lnSpc>
              <a:buClr>
                <a:schemeClr val="dk2"/>
              </a:buClr>
              <a:buSzPct val="110000"/>
              <a:buFont typeface="Arial" panose="020B0604020202020204" pitchFamily="34" charset="0"/>
              <a:buChar char="•"/>
            </a:pPr>
            <a:r>
              <a:rPr lang="en-US" sz="4000" dirty="0">
                <a:solidFill>
                  <a:schemeClr val="tx1"/>
                </a:solidFill>
                <a:ea typeface="Lora"/>
                <a:cs typeface="Lora"/>
                <a:sym typeface="Lora"/>
              </a:rPr>
              <a:t>Using apps</a:t>
            </a:r>
          </a:p>
          <a:p>
            <a:pPr marL="628714" lvl="1" indent="-571500">
              <a:lnSpc>
                <a:spcPct val="130000"/>
              </a:lnSpc>
              <a:buClr>
                <a:schemeClr val="dk2"/>
              </a:buClr>
              <a:buSzPct val="110000"/>
              <a:buFont typeface="Arial" panose="020B0604020202020204" pitchFamily="34" charset="0"/>
              <a:buChar char="•"/>
            </a:pPr>
            <a:r>
              <a:rPr lang="en-US" sz="4000" dirty="0">
                <a:solidFill>
                  <a:schemeClr val="tx1"/>
                </a:solidFill>
                <a:ea typeface="Lora"/>
                <a:cs typeface="Lora"/>
                <a:sym typeface="Lora"/>
              </a:rPr>
              <a:t>Uninstalling apps</a:t>
            </a: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pic>
        <p:nvPicPr>
          <p:cNvPr id="4098" name="Picture 2">
            <a:extLst>
              <a:ext uri="{FF2B5EF4-FFF2-40B4-BE49-F238E27FC236}">
                <a16:creationId xmlns:a16="http://schemas.microsoft.com/office/drawing/2014/main" id="{A53B35E5-1AA0-41DA-9E7D-11BEA5E645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69" r="16074"/>
          <a:stretch/>
        </p:blipFill>
        <p:spPr bwMode="auto">
          <a:xfrm>
            <a:off x="11695813" y="2784775"/>
            <a:ext cx="3891517"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61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993496" y="889638"/>
            <a:ext cx="16752638" cy="1576027"/>
          </a:xfrm>
          <a:prstGeom prst="rect">
            <a:avLst/>
          </a:prstGeom>
          <a:noFill/>
          <a:ln>
            <a:noFill/>
          </a:ln>
        </p:spPr>
        <p:txBody>
          <a:bodyPr spcFirstLastPara="1" wrap="square" lIns="0" tIns="0" rIns="0" bIns="0" anchor="t" anchorCtr="0">
            <a:noAutofit/>
          </a:bodyPr>
          <a:lstStyle/>
          <a:p>
            <a:pPr marL="0" marR="0" lvl="0" indent="0" rtl="0">
              <a:lnSpc>
                <a:spcPct val="110030"/>
              </a:lnSpc>
              <a:spcBef>
                <a:spcPts val="0"/>
              </a:spcBef>
              <a:spcAft>
                <a:spcPts val="0"/>
              </a:spcAft>
              <a:buClr>
                <a:srgbClr val="000000"/>
              </a:buClr>
              <a:buFont typeface="Arial"/>
              <a:buNone/>
            </a:pPr>
            <a:r>
              <a:rPr lang="en-US" sz="7200" dirty="0">
                <a:solidFill>
                  <a:srgbClr val="034092"/>
                </a:solidFill>
                <a:latin typeface="+mj-lt"/>
                <a:ea typeface="Lora"/>
                <a:cs typeface="Lora"/>
                <a:sym typeface="Lora"/>
              </a:rPr>
              <a:t>What is an app? </a:t>
            </a:r>
            <a:endParaRPr sz="7200" i="0" u="none" strike="noStrike" cap="none" dirty="0">
              <a:solidFill>
                <a:srgbClr val="034092"/>
              </a:solidFill>
              <a:latin typeface="+mj-lt"/>
              <a:ea typeface="Lora"/>
              <a:cs typeface="Lora"/>
              <a:sym typeface="Lora"/>
            </a:endParaRPr>
          </a:p>
        </p:txBody>
      </p:sp>
      <p:sp>
        <p:nvSpPr>
          <p:cNvPr id="11" name="Speech Bubble: Rectangle 10">
            <a:extLst>
              <a:ext uri="{FF2B5EF4-FFF2-40B4-BE49-F238E27FC236}">
                <a16:creationId xmlns:a16="http://schemas.microsoft.com/office/drawing/2014/main" id="{CA3BD180-DAC5-441A-A069-124623E66F1F}"/>
              </a:ext>
            </a:extLst>
          </p:cNvPr>
          <p:cNvSpPr/>
          <p:nvPr/>
        </p:nvSpPr>
        <p:spPr>
          <a:xfrm rot="16200000">
            <a:off x="7227992" y="2573163"/>
            <a:ext cx="3379369" cy="3158483"/>
          </a:xfrm>
          <a:prstGeom prst="wedgeRectCallout">
            <a:avLst/>
          </a:prstGeom>
          <a:solidFill>
            <a:schemeClr val="bg1"/>
          </a:solidFill>
          <a:ln w="16192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Image">
            <a:extLst>
              <a:ext uri="{FF2B5EF4-FFF2-40B4-BE49-F238E27FC236}">
                <a16:creationId xmlns:a16="http://schemas.microsoft.com/office/drawing/2014/main" id="{7504615F-D75F-481E-98A8-7D388726F5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511" b="53535"/>
          <a:stretch/>
        </p:blipFill>
        <p:spPr bwMode="auto">
          <a:xfrm>
            <a:off x="11284433" y="1789594"/>
            <a:ext cx="6010071" cy="54477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E362C95-DACE-439C-9103-A7595B187BF8}"/>
              </a:ext>
            </a:extLst>
          </p:cNvPr>
          <p:cNvSpPr txBox="1"/>
          <p:nvPr/>
        </p:nvSpPr>
        <p:spPr>
          <a:xfrm>
            <a:off x="11469437" y="2692943"/>
            <a:ext cx="5520264" cy="2954550"/>
          </a:xfrm>
          <a:prstGeom prst="rect">
            <a:avLst/>
          </a:prstGeom>
          <a:noFill/>
          <a:ln w="114300">
            <a:solidFill>
              <a:srgbClr val="00FF00"/>
            </a:solidFill>
          </a:ln>
        </p:spPr>
        <p:txBody>
          <a:bodyPr wrap="square" rtlCol="0">
            <a:spAutoFit/>
          </a:bodyPr>
          <a:lstStyle/>
          <a:p>
            <a:endParaRPr lang="en-US" dirty="0"/>
          </a:p>
        </p:txBody>
      </p:sp>
      <p:grpSp>
        <p:nvGrpSpPr>
          <p:cNvPr id="13" name="Group 12">
            <a:extLst>
              <a:ext uri="{FF2B5EF4-FFF2-40B4-BE49-F238E27FC236}">
                <a16:creationId xmlns:a16="http://schemas.microsoft.com/office/drawing/2014/main" id="{35ED2061-E2D4-46B2-86B9-95AFE5768CBC}"/>
              </a:ext>
            </a:extLst>
          </p:cNvPr>
          <p:cNvGrpSpPr/>
          <p:nvPr/>
        </p:nvGrpSpPr>
        <p:grpSpPr>
          <a:xfrm>
            <a:off x="7564403" y="2628976"/>
            <a:ext cx="2759360" cy="2945793"/>
            <a:chOff x="5946654" y="4176772"/>
            <a:chExt cx="2740119" cy="2690871"/>
          </a:xfrm>
        </p:grpSpPr>
        <p:pic>
          <p:nvPicPr>
            <p:cNvPr id="12" name="Picture 2" descr="Image">
              <a:extLst>
                <a:ext uri="{FF2B5EF4-FFF2-40B4-BE49-F238E27FC236}">
                  <a16:creationId xmlns:a16="http://schemas.microsoft.com/office/drawing/2014/main" id="{9F77B870-7744-4BAD-A0F4-BBE04BC83E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9051" r="70605" b="67616"/>
            <a:stretch/>
          </p:blipFill>
          <p:spPr bwMode="auto">
            <a:xfrm>
              <a:off x="5946654" y="4176772"/>
              <a:ext cx="2740119" cy="26908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522A63-E985-4241-8B8C-5A750751846D}"/>
                </a:ext>
              </a:extLst>
            </p:cNvPr>
            <p:cNvSpPr txBox="1"/>
            <p:nvPr/>
          </p:nvSpPr>
          <p:spPr>
            <a:xfrm>
              <a:off x="6031846" y="6098202"/>
              <a:ext cx="2649046" cy="769441"/>
            </a:xfrm>
            <a:prstGeom prst="rect">
              <a:avLst/>
            </a:prstGeom>
            <a:solidFill>
              <a:schemeClr val="tx1"/>
            </a:solidFill>
          </p:spPr>
          <p:txBody>
            <a:bodyPr wrap="square" rtlCol="0">
              <a:spAutoFit/>
            </a:bodyPr>
            <a:lstStyle/>
            <a:p>
              <a:pPr algn="ctr"/>
              <a:r>
                <a:rPr lang="en-US" sz="4400" b="1" dirty="0">
                  <a:solidFill>
                    <a:schemeClr val="bg1"/>
                  </a:solidFill>
                  <a:latin typeface="Calibri" panose="020F0502020204030204" pitchFamily="34" charset="0"/>
                  <a:cs typeface="Calibri" panose="020F0502020204030204" pitchFamily="34" charset="0"/>
                </a:rPr>
                <a:t>Notes</a:t>
              </a:r>
            </a:p>
          </p:txBody>
        </p:sp>
      </p:grpSp>
      <p:sp>
        <p:nvSpPr>
          <p:cNvPr id="18" name="Rectangle 17">
            <a:extLst>
              <a:ext uri="{FF2B5EF4-FFF2-40B4-BE49-F238E27FC236}">
                <a16:creationId xmlns:a16="http://schemas.microsoft.com/office/drawing/2014/main" id="{C0B0282C-397E-4880-9477-0B578DE12E40}"/>
              </a:ext>
            </a:extLst>
          </p:cNvPr>
          <p:cNvSpPr/>
          <p:nvPr/>
        </p:nvSpPr>
        <p:spPr>
          <a:xfrm>
            <a:off x="1179763" y="6399198"/>
            <a:ext cx="9144000" cy="2499467"/>
          </a:xfrm>
          <a:prstGeom prst="rect">
            <a:avLst/>
          </a:prstGeom>
        </p:spPr>
        <p:txBody>
          <a:bodyPr>
            <a:spAutoFit/>
          </a:bodyPr>
          <a:lstStyle/>
          <a:p>
            <a:pPr marL="628714" indent="-571500">
              <a:lnSpc>
                <a:spcPct val="150000"/>
              </a:lnSpc>
              <a:buClr>
                <a:schemeClr val="dk2"/>
              </a:buClr>
              <a:buSzPct val="110000"/>
              <a:buFont typeface="Arial" panose="020B0604020202020204" pitchFamily="34" charset="0"/>
              <a:buChar char="•"/>
            </a:pPr>
            <a:r>
              <a:rPr lang="en-US" sz="3600" dirty="0">
                <a:latin typeface="Arial" panose="020B0604020202020204" pitchFamily="34" charset="0"/>
                <a:cs typeface="Arial" panose="020B0604020202020204" pitchFamily="34" charset="0"/>
              </a:rPr>
              <a:t>Usually, each of your apps is displayed on your screen as an icon and the name of each app appears right below it.</a:t>
            </a:r>
          </a:p>
        </p:txBody>
      </p:sp>
    </p:spTree>
    <p:extLst>
      <p:ext uri="{BB962C8B-B14F-4D97-AF65-F5344CB8AC3E}">
        <p14:creationId xmlns:p14="http://schemas.microsoft.com/office/powerpoint/2010/main" val="2778665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6" name="Google Shape;386;p31"/>
          <p:cNvSpPr txBox="1"/>
          <p:nvPr/>
        </p:nvSpPr>
        <p:spPr>
          <a:xfrm>
            <a:off x="982673" y="3162519"/>
            <a:ext cx="13809959" cy="3931455"/>
          </a:xfrm>
          <a:prstGeom prst="rect">
            <a:avLst/>
          </a:prstGeom>
          <a:noFill/>
          <a:ln>
            <a:noFill/>
          </a:ln>
        </p:spPr>
        <p:txBody>
          <a:bodyPr spcFirstLastPara="1" wrap="square" lIns="0" tIns="0" rIns="0" bIns="0" anchor="t" anchorCtr="0">
            <a:noAutofit/>
          </a:bodyPr>
          <a:lstStyle/>
          <a:p>
            <a:pPr marL="488950" lvl="0" indent="-457200">
              <a:buClr>
                <a:schemeClr val="dk2"/>
              </a:buClr>
              <a:buSzPct val="110000"/>
              <a:buFont typeface="Arial" panose="020B0604020202020204" pitchFamily="34" charset="0"/>
              <a:buChar char="•"/>
            </a:pPr>
            <a:endParaRPr lang="en-US" sz="3600"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lang="en-US" sz="3600" b="1"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lang="en-US" sz="3600" b="1"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sz="3600" b="1" dirty="0">
              <a:solidFill>
                <a:schemeClr val="tx1"/>
              </a:solidFill>
              <a:latin typeface="+mj-lt"/>
            </a:endParaRPr>
          </a:p>
        </p:txBody>
      </p:sp>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marL="0" marR="0" lvl="0" indent="0" rtl="0">
              <a:lnSpc>
                <a:spcPct val="110000"/>
              </a:lnSpc>
              <a:spcBef>
                <a:spcPts val="0"/>
              </a:spcBef>
              <a:spcAft>
                <a:spcPts val="0"/>
              </a:spcAft>
              <a:buNone/>
            </a:pPr>
            <a:r>
              <a:rPr lang="en-US" sz="7200">
                <a:solidFill>
                  <a:srgbClr val="034092"/>
                </a:solidFill>
                <a:latin typeface="+mj-lt"/>
                <a:ea typeface="Lora"/>
                <a:cs typeface="Lora"/>
                <a:sym typeface="Lora"/>
              </a:rPr>
              <a:t>Questions?</a:t>
            </a:r>
            <a:endParaRPr sz="7200">
              <a:latin typeface="+mj-lt"/>
            </a:endParaRPr>
          </a:p>
        </p:txBody>
      </p:sp>
      <p:pic>
        <p:nvPicPr>
          <p:cNvPr id="9218" name="Picture 2" descr="image">
            <a:extLst>
              <a:ext uri="{FF2B5EF4-FFF2-40B4-BE49-F238E27FC236}">
                <a16:creationId xmlns:a16="http://schemas.microsoft.com/office/drawing/2014/main" id="{2602DA2A-7F30-4866-ABC7-275EB9FD5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051" y="1788206"/>
            <a:ext cx="9591897" cy="767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7165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6" name="Google Shape;386;p31"/>
          <p:cNvSpPr txBox="1"/>
          <p:nvPr/>
        </p:nvSpPr>
        <p:spPr>
          <a:xfrm>
            <a:off x="982673" y="3162519"/>
            <a:ext cx="16220806" cy="5067081"/>
          </a:xfrm>
          <a:prstGeom prst="rect">
            <a:avLst/>
          </a:prstGeom>
          <a:noFill/>
          <a:ln>
            <a:noFill/>
          </a:ln>
        </p:spPr>
        <p:txBody>
          <a:bodyPr spcFirstLastPara="1" wrap="square" lIns="0" tIns="0" rIns="0" bIns="0" anchor="t" anchorCtr="0">
            <a:noAutofit/>
          </a:bodyPr>
          <a:lstStyle/>
          <a:p>
            <a:pPr marL="488950" lvl="0" indent="-457200">
              <a:lnSpc>
                <a:spcPct val="150000"/>
              </a:lnSpc>
              <a:buClr>
                <a:schemeClr val="dk2"/>
              </a:buClr>
              <a:buSzPct val="110000"/>
              <a:buFont typeface="Arial" panose="020B0604020202020204" pitchFamily="34" charset="0"/>
              <a:buChar char="•"/>
            </a:pPr>
            <a:r>
              <a:rPr lang="en-US" sz="3600" dirty="0"/>
              <a:t>Screen captures were provided by iCON on slides 6, 28-29, 37-41, 48, 51-54, 56-57.</a:t>
            </a:r>
          </a:p>
          <a:p>
            <a:pPr marL="488950" lvl="0" indent="-457200">
              <a:lnSpc>
                <a:spcPct val="150000"/>
              </a:lnSpc>
              <a:buClr>
                <a:schemeClr val="dk2"/>
              </a:buClr>
              <a:buSzPct val="110000"/>
              <a:buFont typeface="Arial" panose="020B0604020202020204" pitchFamily="34" charset="0"/>
              <a:buChar char="•"/>
            </a:pPr>
            <a:endParaRPr lang="en-US" sz="3600" dirty="0"/>
          </a:p>
          <a:p>
            <a:pPr marL="488950" indent="-457200">
              <a:lnSpc>
                <a:spcPct val="150000"/>
              </a:lnSpc>
              <a:buClr>
                <a:schemeClr val="dk2"/>
              </a:buClr>
              <a:buSzPct val="110000"/>
              <a:buFont typeface="Arial" panose="020B0604020202020204" pitchFamily="34" charset="0"/>
              <a:buChar char="•"/>
            </a:pPr>
            <a:r>
              <a:rPr lang="en-US" sz="3600" dirty="0">
                <a:solidFill>
                  <a:schemeClr val="tx1"/>
                </a:solidFill>
              </a:rPr>
              <a:t>Unless cited, the images used in this presentation were from publicly available open sources. </a:t>
            </a:r>
            <a:endParaRPr lang="en-US" sz="3600" b="1" dirty="0">
              <a:solidFill>
                <a:schemeClr val="tx1"/>
              </a:solidFill>
            </a:endParaRPr>
          </a:p>
          <a:p>
            <a:pPr marL="488950" lvl="0" indent="-457200">
              <a:buClr>
                <a:schemeClr val="dk2"/>
              </a:buClr>
              <a:buSzPct val="110000"/>
              <a:buFont typeface="Arial" panose="020B0604020202020204" pitchFamily="34" charset="0"/>
              <a:buChar char="•"/>
            </a:pPr>
            <a:endParaRPr lang="en-US" sz="3600"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lang="en-US" sz="3600" b="1"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lang="en-US" sz="3600" b="1"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sz="3600" b="1" dirty="0">
              <a:solidFill>
                <a:schemeClr val="tx1"/>
              </a:solidFill>
              <a:latin typeface="+mj-lt"/>
            </a:endParaRPr>
          </a:p>
        </p:txBody>
      </p:sp>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lvl="0">
              <a:lnSpc>
                <a:spcPct val="110000"/>
              </a:lnSpc>
            </a:pPr>
            <a:r>
              <a:rPr lang="en-US" sz="7200" dirty="0">
                <a:solidFill>
                  <a:srgbClr val="034092"/>
                </a:solidFill>
                <a:ea typeface="Lora"/>
                <a:cs typeface="Lora"/>
                <a:sym typeface="Lora"/>
              </a:rPr>
              <a:t>Image Credits</a:t>
            </a:r>
          </a:p>
        </p:txBody>
      </p:sp>
    </p:spTree>
    <p:extLst>
      <p:ext uri="{BB962C8B-B14F-4D97-AF65-F5344CB8AC3E}">
        <p14:creationId xmlns:p14="http://schemas.microsoft.com/office/powerpoint/2010/main" val="3428215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4D1216-3611-40D3-B3B5-9E35F38A0CE1}"/>
              </a:ext>
            </a:extLst>
          </p:cNvPr>
          <p:cNvPicPr>
            <a:picLocks noChangeAspect="1"/>
          </p:cNvPicPr>
          <p:nvPr/>
        </p:nvPicPr>
        <p:blipFill>
          <a:blip r:embed="rId2"/>
          <a:stretch>
            <a:fillRect/>
          </a:stretch>
        </p:blipFill>
        <p:spPr>
          <a:xfrm>
            <a:off x="1672687" y="1118761"/>
            <a:ext cx="4515422" cy="1579838"/>
          </a:xfrm>
          <a:prstGeom prst="rect">
            <a:avLst/>
          </a:prstGeom>
        </p:spPr>
      </p:pic>
      <p:sp>
        <p:nvSpPr>
          <p:cNvPr id="3" name="TextBox 2">
            <a:extLst>
              <a:ext uri="{FF2B5EF4-FFF2-40B4-BE49-F238E27FC236}">
                <a16:creationId xmlns:a16="http://schemas.microsoft.com/office/drawing/2014/main" id="{D5D15499-19F2-4559-8547-F79ABFDA380A}"/>
              </a:ext>
            </a:extLst>
          </p:cNvPr>
          <p:cNvSpPr txBox="1"/>
          <p:nvPr/>
        </p:nvSpPr>
        <p:spPr>
          <a:xfrm>
            <a:off x="1672685" y="3628322"/>
            <a:ext cx="14942634" cy="4247317"/>
          </a:xfrm>
          <a:prstGeom prst="rect">
            <a:avLst/>
          </a:prstGeom>
          <a:noFill/>
        </p:spPr>
        <p:txBody>
          <a:bodyPr wrap="square" rtlCol="0">
            <a:spAutoFit/>
          </a:bodyPr>
          <a:lstStyle/>
          <a:p>
            <a:pPr algn="just" defTabSz="1371636"/>
            <a:r>
              <a:rPr lang="en-US" sz="3000" dirty="0">
                <a:solidFill>
                  <a:prstClr val="black"/>
                </a:solidFill>
                <a:latin typeface="Arial" panose="020B0604020202020204" pitchFamily="34" charset="0"/>
                <a:cs typeface="Arial" panose="020B0604020202020204" pitchFamily="34" charset="0"/>
              </a:rPr>
              <a:t>© 2023 The University of British Columbia.  </a:t>
            </a:r>
          </a:p>
          <a:p>
            <a:pPr algn="just" defTabSz="1371636"/>
            <a:endParaRPr lang="en-US" sz="3000" dirty="0">
              <a:solidFill>
                <a:prstClr val="black"/>
              </a:solidFill>
              <a:latin typeface="Arial" panose="020B0604020202020204" pitchFamily="34" charset="0"/>
              <a:cs typeface="Arial" panose="020B0604020202020204" pitchFamily="34" charset="0"/>
            </a:endParaRPr>
          </a:p>
          <a:p>
            <a:pPr defTabSz="1371636"/>
            <a:r>
              <a:rPr lang="en-US" sz="3000" dirty="0">
                <a:solidFill>
                  <a:prstClr val="black"/>
                </a:solidFill>
                <a:latin typeface="Arial" panose="020B0604020202020204" pitchFamily="34" charset="0"/>
                <a:cs typeface="Arial" panose="020B0604020202020204" pitchFamily="34" charset="0"/>
              </a:rPr>
              <a:t>The work is licensed under Creative Commons Attribution-Non-Commercial-No Derivatives 4.0 International License </a:t>
            </a:r>
          </a:p>
          <a:p>
            <a:pPr defTabSz="1371636"/>
            <a:r>
              <a:rPr lang="en-US" sz="3000" dirty="0">
                <a:solidFill>
                  <a:prstClr val="black"/>
                </a:solidFill>
                <a:latin typeface="Arial" panose="020B0604020202020204" pitchFamily="34" charset="0"/>
                <a:cs typeface="Arial" panose="020B0604020202020204" pitchFamily="34" charset="0"/>
              </a:rPr>
              <a:t>(</a:t>
            </a:r>
            <a:r>
              <a:rPr lang="en-US" sz="3000" u="sng" dirty="0">
                <a:solidFill>
                  <a:prstClr val="black"/>
                </a:solidFill>
                <a:latin typeface="Arial" panose="020B0604020202020204" pitchFamily="34" charset="0"/>
                <a:cs typeface="Arial" panose="020B0604020202020204" pitchFamily="34" charset="0"/>
                <a:hlinkClick r:id="rId3"/>
              </a:rPr>
              <a:t>http://creativecommons.org/licenses/by-nc-nd/4.0/</a:t>
            </a:r>
            <a:r>
              <a:rPr lang="en-US" sz="3000" dirty="0">
                <a:solidFill>
                  <a:prstClr val="black"/>
                </a:solidFill>
                <a:latin typeface="Arial" panose="020B0604020202020204" pitchFamily="34" charset="0"/>
                <a:cs typeface="Arial" panose="020B0604020202020204" pitchFamily="34" charset="0"/>
              </a:rPr>
              <a:t>). </a:t>
            </a:r>
          </a:p>
          <a:p>
            <a:pPr defTabSz="1371636"/>
            <a:endParaRPr lang="en-US" sz="3000" dirty="0">
              <a:solidFill>
                <a:prstClr val="black"/>
              </a:solidFill>
              <a:latin typeface="Arial" panose="020B0604020202020204" pitchFamily="34" charset="0"/>
              <a:cs typeface="Arial" panose="020B0604020202020204" pitchFamily="34" charset="0"/>
            </a:endParaRPr>
          </a:p>
          <a:p>
            <a:pPr defTabSz="1371636"/>
            <a:r>
              <a:rPr lang="en-US" sz="3000" dirty="0">
                <a:solidFill>
                  <a:prstClr val="black"/>
                </a:solidFill>
                <a:latin typeface="Arial" panose="020B0604020202020204" pitchFamily="34" charset="0"/>
                <a:cs typeface="Arial" panose="020B0604020202020204" pitchFamily="34" charset="0"/>
              </a:rPr>
              <a:t>It was created by UBC Digital Emergency Medicine. For permissions to use this work for commercial purposes please contact The University of British Columbia’s University-Industry Liaison Office.</a:t>
            </a:r>
          </a:p>
        </p:txBody>
      </p:sp>
    </p:spTree>
    <p:extLst>
      <p:ext uri="{BB962C8B-B14F-4D97-AF65-F5344CB8AC3E}">
        <p14:creationId xmlns:p14="http://schemas.microsoft.com/office/powerpoint/2010/main" val="41442171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FBDB9F-52D0-4EA0-8BCA-F2D343A48E45}"/>
              </a:ext>
            </a:extLst>
          </p:cNvPr>
          <p:cNvSpPr txBox="1"/>
          <p:nvPr/>
        </p:nvSpPr>
        <p:spPr>
          <a:xfrm>
            <a:off x="1449659" y="639081"/>
            <a:ext cx="10636245" cy="1477328"/>
          </a:xfrm>
          <a:prstGeom prst="rect">
            <a:avLst/>
          </a:prstGeom>
          <a:noFill/>
        </p:spPr>
        <p:txBody>
          <a:bodyPr wrap="none" rtlCol="0">
            <a:spAutoFit/>
          </a:bodyPr>
          <a:lstStyle/>
          <a:p>
            <a:r>
              <a:rPr lang="en-US" sz="9000" dirty="0">
                <a:solidFill>
                  <a:srgbClr val="003366"/>
                </a:solidFill>
                <a:latin typeface="Arial" panose="020B0604020202020204" pitchFamily="34" charset="0"/>
                <a:cs typeface="Arial" panose="020B0604020202020204" pitchFamily="34" charset="0"/>
              </a:rPr>
              <a:t>Thank you again to: </a:t>
            </a:r>
          </a:p>
        </p:txBody>
      </p:sp>
      <p:sp>
        <p:nvSpPr>
          <p:cNvPr id="9" name="TextBox 8">
            <a:extLst>
              <a:ext uri="{FF2B5EF4-FFF2-40B4-BE49-F238E27FC236}">
                <a16:creationId xmlns:a16="http://schemas.microsoft.com/office/drawing/2014/main" id="{A00FF4F4-9798-4C85-A892-F4675104B611}"/>
              </a:ext>
            </a:extLst>
          </p:cNvPr>
          <p:cNvSpPr txBox="1"/>
          <p:nvPr/>
        </p:nvSpPr>
        <p:spPr>
          <a:xfrm>
            <a:off x="0" y="9733002"/>
            <a:ext cx="18288000" cy="415498"/>
          </a:xfrm>
          <a:prstGeom prst="rect">
            <a:avLst/>
          </a:prstGeom>
          <a:solidFill>
            <a:srgbClr val="002060"/>
          </a:solidFill>
        </p:spPr>
        <p:txBody>
          <a:bodyPr wrap="square" rtlCol="0">
            <a:spAutoFit/>
          </a:bodyPr>
          <a:lstStyle/>
          <a:p>
            <a:pPr algn="ctr"/>
            <a:r>
              <a:rPr lang="en-US" sz="2100" b="1">
                <a:solidFill>
                  <a:schemeClr val="bg1"/>
                </a:solidFill>
              </a:rPr>
              <a:t>Thank you to the BC Ministry of Health Patients as Partners Initiative for their support.</a:t>
            </a:r>
          </a:p>
        </p:txBody>
      </p:sp>
      <p:pic>
        <p:nvPicPr>
          <p:cNvPr id="15" name="Picture 14">
            <a:extLst>
              <a:ext uri="{FF2B5EF4-FFF2-40B4-BE49-F238E27FC236}">
                <a16:creationId xmlns:a16="http://schemas.microsoft.com/office/drawing/2014/main" id="{B9A1814C-DCFA-4168-8394-77AE2910B7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1102" y="3965276"/>
            <a:ext cx="3860972" cy="1825553"/>
          </a:xfrm>
          <a:prstGeom prst="rect">
            <a:avLst/>
          </a:prstGeom>
        </p:spPr>
      </p:pic>
      <p:pic>
        <p:nvPicPr>
          <p:cNvPr id="16" name="Picture 15">
            <a:extLst>
              <a:ext uri="{FF2B5EF4-FFF2-40B4-BE49-F238E27FC236}">
                <a16:creationId xmlns:a16="http://schemas.microsoft.com/office/drawing/2014/main" id="{D82F45BB-6657-4E7B-A62B-BAA4D8B6FB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8502" y="4356202"/>
            <a:ext cx="1862555" cy="1031700"/>
          </a:xfrm>
          <a:prstGeom prst="rect">
            <a:avLst/>
          </a:prstGeom>
        </p:spPr>
      </p:pic>
      <p:pic>
        <p:nvPicPr>
          <p:cNvPr id="3" name="Picture 2">
            <a:extLst>
              <a:ext uri="{FF2B5EF4-FFF2-40B4-BE49-F238E27FC236}">
                <a16:creationId xmlns:a16="http://schemas.microsoft.com/office/drawing/2014/main" id="{C9F4AC77-663C-472B-A7A2-60C022037072}"/>
              </a:ext>
            </a:extLst>
          </p:cNvPr>
          <p:cNvPicPr>
            <a:picLocks noChangeAspect="1"/>
          </p:cNvPicPr>
          <p:nvPr/>
        </p:nvPicPr>
        <p:blipFill>
          <a:blip r:embed="rId4"/>
          <a:stretch>
            <a:fillRect/>
          </a:stretch>
        </p:blipFill>
        <p:spPr>
          <a:xfrm>
            <a:off x="8802788" y="4081172"/>
            <a:ext cx="7676707" cy="1581759"/>
          </a:xfrm>
          <a:prstGeom prst="rect">
            <a:avLst/>
          </a:prstGeom>
        </p:spPr>
      </p:pic>
    </p:spTree>
    <p:extLst>
      <p:ext uri="{BB962C8B-B14F-4D97-AF65-F5344CB8AC3E}">
        <p14:creationId xmlns:p14="http://schemas.microsoft.com/office/powerpoint/2010/main" val="265805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en-US" sz="7200" dirty="0">
                <a:solidFill>
                  <a:srgbClr val="034092"/>
                </a:solidFill>
                <a:latin typeface="+mj-lt"/>
                <a:ea typeface="Lora"/>
                <a:cs typeface="Lora"/>
                <a:sym typeface="Lora"/>
              </a:rPr>
              <a:t>What is an app? </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62" y="2911835"/>
            <a:ext cx="15284786" cy="5574439"/>
          </a:xfrm>
          <a:prstGeom prst="rect">
            <a:avLst/>
          </a:prstGeom>
          <a:noFill/>
          <a:ln>
            <a:noFill/>
          </a:ln>
        </p:spPr>
        <p:txBody>
          <a:bodyPr spcFirstLastPara="1" wrap="square" lIns="0" tIns="0" rIns="0" bIns="0" anchor="t" anchorCtr="0">
            <a:noAutofit/>
          </a:bodyPr>
          <a:lstStyle/>
          <a:p>
            <a:pPr marL="628714" indent="-571500">
              <a:lnSpc>
                <a:spcPct val="150000"/>
              </a:lnSpc>
              <a:buClr>
                <a:schemeClr val="dk2"/>
              </a:buClr>
              <a:buSzPct val="110000"/>
              <a:buFont typeface="Arial" panose="020B0604020202020204" pitchFamily="34" charset="0"/>
              <a:buChar char="•"/>
            </a:pPr>
            <a:r>
              <a:rPr lang="en-CA" sz="3600" dirty="0">
                <a:latin typeface="Arial" panose="020B0604020202020204" pitchFamily="34" charset="0"/>
                <a:cs typeface="Arial" panose="020B0604020202020204" pitchFamily="34" charset="0"/>
              </a:rPr>
              <a:t>Apps are like mini computer programs. They are tools to help you use your smartphone.</a:t>
            </a:r>
            <a:br>
              <a:rPr lang="en-CA"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pPr marL="628714" indent="-571500">
              <a:lnSpc>
                <a:spcPct val="150000"/>
              </a:lnSpc>
              <a:buClr>
                <a:schemeClr val="dk2"/>
              </a:buClr>
              <a:buSzPct val="110000"/>
              <a:buFont typeface="Arial" panose="020B0604020202020204" pitchFamily="34" charset="0"/>
              <a:buChar char="•"/>
            </a:pPr>
            <a:r>
              <a:rPr lang="en-US" sz="3600" dirty="0">
                <a:latin typeface="Arial" panose="020B0604020202020204" pitchFamily="34" charset="0"/>
                <a:cs typeface="Arial" panose="020B0604020202020204" pitchFamily="34" charset="0"/>
              </a:rPr>
              <a:t>Apps make it possible to use your device for many different tasks, such as: writing notes, taking and viewing photos, browsing the web, reading the news, texting, audio and video calling, and more. </a:t>
            </a:r>
          </a:p>
        </p:txBody>
      </p:sp>
    </p:spTree>
    <p:extLst>
      <p:ext uri="{BB962C8B-B14F-4D97-AF65-F5344CB8AC3E}">
        <p14:creationId xmlns:p14="http://schemas.microsoft.com/office/powerpoint/2010/main" val="1052935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1" y="1136898"/>
            <a:ext cx="15188533" cy="1219381"/>
          </a:xfrm>
          <a:prstGeom prst="rect">
            <a:avLst/>
          </a:prstGeom>
          <a:noFill/>
          <a:ln>
            <a:noFill/>
          </a:ln>
        </p:spPr>
        <p:txBody>
          <a:bodyPr spcFirstLastPara="1" wrap="square" lIns="0" tIns="0" rIns="0" bIns="0" anchor="t" anchorCtr="0">
            <a:noAutofit/>
          </a:bodyPr>
          <a:lstStyle/>
          <a:p>
            <a:pPr lvl="0">
              <a:lnSpc>
                <a:spcPct val="110030"/>
              </a:lnSpc>
            </a:pPr>
            <a:r>
              <a:rPr lang="en-US" sz="7200" dirty="0">
                <a:solidFill>
                  <a:srgbClr val="034092"/>
                </a:solidFill>
                <a:ea typeface="Lora"/>
                <a:cs typeface="Lora"/>
                <a:sym typeface="Lora"/>
              </a:rPr>
              <a:t>What types of apps are available? </a:t>
            </a:r>
          </a:p>
        </p:txBody>
      </p:sp>
      <p:sp>
        <p:nvSpPr>
          <p:cNvPr id="157" name="Google Shape;157;p18"/>
          <p:cNvSpPr txBox="1"/>
          <p:nvPr/>
        </p:nvSpPr>
        <p:spPr>
          <a:xfrm>
            <a:off x="917740" y="2560856"/>
            <a:ext cx="16167102" cy="6482921"/>
          </a:xfrm>
          <a:prstGeom prst="rect">
            <a:avLst/>
          </a:prstGeom>
          <a:noFill/>
          <a:ln>
            <a:noFill/>
          </a:ln>
        </p:spPr>
        <p:txBody>
          <a:bodyPr spcFirstLastPara="1" wrap="square" lIns="0" tIns="0" rIns="0" bIns="0" anchor="t" anchorCtr="0">
            <a:noAutofit/>
          </a:bodyPr>
          <a:lstStyle/>
          <a:p>
            <a:pPr marL="57214">
              <a:lnSpc>
                <a:spcPct val="150000"/>
              </a:lnSpc>
              <a:buClr>
                <a:schemeClr val="dk2"/>
              </a:buClr>
              <a:buSzPct val="110000"/>
            </a:pPr>
            <a:r>
              <a:rPr lang="en-US" sz="3600" dirty="0">
                <a:latin typeface="Arial" panose="020B0604020202020204" pitchFamily="34" charset="0"/>
                <a:cs typeface="Arial" panose="020B0604020202020204" pitchFamily="34" charset="0"/>
              </a:rPr>
              <a:t>There are many apps available. While each one has a unique interface and different features, a lot of these apps can be categorized depending on the main function they help you perform. Some categories of apps include:</a:t>
            </a:r>
            <a:br>
              <a:rPr lang="en-US" sz="36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628714" indent="-571500">
              <a:lnSpc>
                <a:spcPct val="150000"/>
              </a:lnSpc>
              <a:buClr>
                <a:schemeClr val="dk2"/>
              </a:buClr>
              <a:buSzPct val="110000"/>
              <a:buFont typeface="Arial" panose="020B0604020202020204" pitchFamily="34" charset="0"/>
              <a:buChar char="•"/>
            </a:pPr>
            <a:r>
              <a:rPr lang="en-US" sz="3600" dirty="0">
                <a:latin typeface="Arial" panose="020B0604020202020204" pitchFamily="34" charset="0"/>
                <a:cs typeface="Arial" panose="020B0604020202020204" pitchFamily="34" charset="0"/>
              </a:rPr>
              <a:t>Communication</a:t>
            </a:r>
          </a:p>
          <a:p>
            <a:pPr marL="628714" indent="-571500">
              <a:lnSpc>
                <a:spcPct val="150000"/>
              </a:lnSpc>
              <a:buClr>
                <a:schemeClr val="dk2"/>
              </a:buClr>
              <a:buSzPct val="110000"/>
              <a:buFont typeface="Arial" panose="020B0604020202020204" pitchFamily="34" charset="0"/>
              <a:buChar char="•"/>
            </a:pPr>
            <a:r>
              <a:rPr lang="en-US" sz="3600" dirty="0">
                <a:latin typeface="Arial" panose="020B0604020202020204" pitchFamily="34" charset="0"/>
                <a:cs typeface="Arial" panose="020B0604020202020204" pitchFamily="34" charset="0"/>
              </a:rPr>
              <a:t>Utilities</a:t>
            </a:r>
          </a:p>
          <a:p>
            <a:pPr marL="628714" indent="-571500">
              <a:lnSpc>
                <a:spcPct val="150000"/>
              </a:lnSpc>
              <a:buClr>
                <a:schemeClr val="dk2"/>
              </a:buClr>
              <a:buSzPct val="110000"/>
              <a:buFont typeface="Arial" panose="020B0604020202020204" pitchFamily="34" charset="0"/>
              <a:buChar char="•"/>
            </a:pPr>
            <a:r>
              <a:rPr lang="en-US" sz="3600" dirty="0">
                <a:latin typeface="Arial" panose="020B0604020202020204" pitchFamily="34" charset="0"/>
                <a:cs typeface="Arial" panose="020B0604020202020204" pitchFamily="34" charset="0"/>
              </a:rPr>
              <a:t>Entertainment</a:t>
            </a:r>
          </a:p>
          <a:p>
            <a:pPr marL="628714" indent="-571500">
              <a:lnSpc>
                <a:spcPct val="150000"/>
              </a:lnSpc>
              <a:buClr>
                <a:schemeClr val="dk2"/>
              </a:buClr>
              <a:buSzPct val="110000"/>
              <a:buFont typeface="Arial" panose="020B0604020202020204" pitchFamily="34" charset="0"/>
              <a:buChar char="•"/>
            </a:pPr>
            <a:r>
              <a:rPr lang="en-US" sz="3600" dirty="0">
                <a:latin typeface="Arial" panose="020B0604020202020204" pitchFamily="34" charset="0"/>
                <a:cs typeface="Arial" panose="020B0604020202020204" pitchFamily="34" charset="0"/>
              </a:rPr>
              <a:t>Health</a:t>
            </a:r>
          </a:p>
          <a:p>
            <a:pPr marL="628714" indent="-571500">
              <a:lnSpc>
                <a:spcPct val="150000"/>
              </a:lnSpc>
              <a:buClr>
                <a:schemeClr val="dk2"/>
              </a:buClr>
              <a:buSzPct val="110000"/>
              <a:buFont typeface="Arial" panose="020B0604020202020204" pitchFamily="34" charset="0"/>
              <a:buChar char="•"/>
            </a:pPr>
            <a:r>
              <a:rPr lang="en-US" sz="3600" dirty="0">
                <a:latin typeface="Arial" panose="020B0604020202020204" pitchFamily="34" charset="0"/>
                <a:cs typeface="Arial" panose="020B0604020202020204" pitchFamily="34" charset="0"/>
              </a:rPr>
              <a:t>And more…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0900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1" y="950894"/>
            <a:ext cx="16624623" cy="1935486"/>
          </a:xfrm>
          <a:prstGeom prst="rect">
            <a:avLst/>
          </a:prstGeom>
          <a:noFill/>
          <a:ln>
            <a:noFill/>
          </a:ln>
        </p:spPr>
        <p:txBody>
          <a:bodyPr spcFirstLastPara="1" wrap="square" lIns="0" tIns="0" rIns="0" bIns="0" anchor="t" anchorCtr="0">
            <a:noAutofit/>
          </a:bodyPr>
          <a:lstStyle/>
          <a:p>
            <a:pPr lvl="0">
              <a:lnSpc>
                <a:spcPct val="110030"/>
              </a:lnSpc>
            </a:pPr>
            <a:r>
              <a:rPr lang="en-US" sz="7200" dirty="0">
                <a:solidFill>
                  <a:srgbClr val="034092"/>
                </a:solidFill>
                <a:ea typeface="Lora"/>
                <a:cs typeface="Lora"/>
                <a:sym typeface="Lora"/>
              </a:rPr>
              <a:t>What types of apps are available? </a:t>
            </a:r>
          </a:p>
        </p:txBody>
      </p:sp>
      <p:grpSp>
        <p:nvGrpSpPr>
          <p:cNvPr id="6" name="Group 5">
            <a:extLst>
              <a:ext uri="{FF2B5EF4-FFF2-40B4-BE49-F238E27FC236}">
                <a16:creationId xmlns:a16="http://schemas.microsoft.com/office/drawing/2014/main" id="{D1C1ED68-E718-4A15-B1C9-1643C1EE01D9}"/>
              </a:ext>
            </a:extLst>
          </p:cNvPr>
          <p:cNvGrpSpPr/>
          <p:nvPr/>
        </p:nvGrpSpPr>
        <p:grpSpPr>
          <a:xfrm>
            <a:off x="980951" y="2635308"/>
            <a:ext cx="7514707" cy="2469213"/>
            <a:chOff x="980951" y="2635308"/>
            <a:chExt cx="7514707" cy="2469213"/>
          </a:xfrm>
        </p:grpSpPr>
        <p:pic>
          <p:nvPicPr>
            <p:cNvPr id="7" name="Picture 2" descr="Video Call Icon Logo Vector Illustration. Video Call icon design vector template. Trendy Video Call vector icon flat design for website, symbol, logo, icon, sign, app, UI. Video Call Icon Logo Vector Illustration. Video Call icon design vector template. Trendy Video Call vector icon flat design for website, symbol, logo, icon, sign, app, UI. zoom stock illustrations">
              <a:extLst>
                <a:ext uri="{FF2B5EF4-FFF2-40B4-BE49-F238E27FC236}">
                  <a16:creationId xmlns:a16="http://schemas.microsoft.com/office/drawing/2014/main" id="{022DEA26-EF6A-4271-A0B7-3EE6B5B321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18" t="18978" r="10123" b="21658"/>
            <a:stretch/>
          </p:blipFill>
          <p:spPr bwMode="auto">
            <a:xfrm>
              <a:off x="1297735" y="3039216"/>
              <a:ext cx="2207795" cy="17697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 message concept. 3d vector mobile application icon with notification. Green telephone symbol contact us, online New message concept. 3d vector mobile application icon with notification. Green telephone symbol contact us, online message, chat. Call center, 3D render vector free to edit illustration icon WeChat stock illustrations">
              <a:extLst>
                <a:ext uri="{FF2B5EF4-FFF2-40B4-BE49-F238E27FC236}">
                  <a16:creationId xmlns:a16="http://schemas.microsoft.com/office/drawing/2014/main" id="{63010427-B52F-4515-902B-8299CA2549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23" t="22288" r="50000" b="22624"/>
            <a:stretch/>
          </p:blipFill>
          <p:spPr bwMode="auto">
            <a:xfrm>
              <a:off x="3741076" y="2801057"/>
              <a:ext cx="1994457" cy="22094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bs.twimg.com/profile_images/1087188469397344257/H...">
              <a:extLst>
                <a:ext uri="{FF2B5EF4-FFF2-40B4-BE49-F238E27FC236}">
                  <a16:creationId xmlns:a16="http://schemas.microsoft.com/office/drawing/2014/main" id="{C9A8B589-D58C-45DE-BEF1-7F208DFBB5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7000" y="3072384"/>
              <a:ext cx="1771650" cy="17716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4DF211C-22FE-4776-B2E5-0AFAD6C7C1E8}"/>
                </a:ext>
              </a:extLst>
            </p:cNvPr>
            <p:cNvSpPr/>
            <p:nvPr/>
          </p:nvSpPr>
          <p:spPr>
            <a:xfrm>
              <a:off x="980951" y="2635308"/>
              <a:ext cx="7514707" cy="2469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9984D6D0-B768-4579-BFFC-E9E4E03CEC31}"/>
              </a:ext>
            </a:extLst>
          </p:cNvPr>
          <p:cNvSpPr txBox="1"/>
          <p:nvPr/>
        </p:nvSpPr>
        <p:spPr>
          <a:xfrm>
            <a:off x="2337168" y="5252040"/>
            <a:ext cx="4802273" cy="646331"/>
          </a:xfrm>
          <a:prstGeom prst="rect">
            <a:avLst/>
          </a:prstGeom>
          <a:noFill/>
        </p:spPr>
        <p:txBody>
          <a:bodyPr wrap="square" rtlCol="0">
            <a:spAutoFit/>
          </a:bodyPr>
          <a:lstStyle/>
          <a:p>
            <a:pPr algn="ctr"/>
            <a:r>
              <a:rPr lang="en-US" sz="3600" dirty="0"/>
              <a:t>Communication apps</a:t>
            </a:r>
          </a:p>
        </p:txBody>
      </p:sp>
      <p:sp>
        <p:nvSpPr>
          <p:cNvPr id="20" name="TextBox 19">
            <a:extLst>
              <a:ext uri="{FF2B5EF4-FFF2-40B4-BE49-F238E27FC236}">
                <a16:creationId xmlns:a16="http://schemas.microsoft.com/office/drawing/2014/main" id="{335773F8-CB4A-465F-A09C-36C729B9DD8C}"/>
              </a:ext>
            </a:extLst>
          </p:cNvPr>
          <p:cNvSpPr txBox="1"/>
          <p:nvPr/>
        </p:nvSpPr>
        <p:spPr>
          <a:xfrm>
            <a:off x="2408052" y="8901590"/>
            <a:ext cx="4660505" cy="646331"/>
          </a:xfrm>
          <a:prstGeom prst="rect">
            <a:avLst/>
          </a:prstGeom>
          <a:noFill/>
        </p:spPr>
        <p:txBody>
          <a:bodyPr wrap="square" rtlCol="0">
            <a:spAutoFit/>
          </a:bodyPr>
          <a:lstStyle/>
          <a:p>
            <a:pPr algn="ctr"/>
            <a:r>
              <a:rPr lang="en-US" sz="3600" dirty="0"/>
              <a:t>Entertainment apps</a:t>
            </a:r>
          </a:p>
        </p:txBody>
      </p:sp>
      <p:grpSp>
        <p:nvGrpSpPr>
          <p:cNvPr id="8" name="Group 7">
            <a:extLst>
              <a:ext uri="{FF2B5EF4-FFF2-40B4-BE49-F238E27FC236}">
                <a16:creationId xmlns:a16="http://schemas.microsoft.com/office/drawing/2014/main" id="{1D5E8EE8-59F4-482E-93FF-8673D7684E54}"/>
              </a:ext>
            </a:extLst>
          </p:cNvPr>
          <p:cNvGrpSpPr/>
          <p:nvPr/>
        </p:nvGrpSpPr>
        <p:grpSpPr>
          <a:xfrm>
            <a:off x="9600026" y="2635308"/>
            <a:ext cx="7363937" cy="2469213"/>
            <a:chOff x="9600026" y="2635308"/>
            <a:chExt cx="7363937" cy="2469213"/>
          </a:xfrm>
        </p:grpSpPr>
        <p:pic>
          <p:nvPicPr>
            <p:cNvPr id="1038" name="Picture 14" descr="3D Reminder. Notification page with 3d bell and button. New notification of reminder for app, social media or business planning and events. Vector. 3D Reminder. Notification page with 3d bell and button. New notification of reminder for app, social media or business planning and events. Vector illustration. reminder apps stock illustrations">
              <a:extLst>
                <a:ext uri="{FF2B5EF4-FFF2-40B4-BE49-F238E27FC236}">
                  <a16:creationId xmlns:a16="http://schemas.microsoft.com/office/drawing/2014/main" id="{843923EA-85C9-4811-9FAD-B5125C86A29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854" t="10353" r="22956" b="17730"/>
            <a:stretch/>
          </p:blipFill>
          <p:spPr bwMode="auto">
            <a:xfrm>
              <a:off x="9988647" y="2998551"/>
              <a:ext cx="2006163" cy="17427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eather on the App Store">
              <a:extLst>
                <a:ext uri="{FF2B5EF4-FFF2-40B4-BE49-F238E27FC236}">
                  <a16:creationId xmlns:a16="http://schemas.microsoft.com/office/drawing/2014/main" id="{6E2CD92B-BABC-4661-8544-5BF07146BDB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8831" t="13064" r="30629" b="13049"/>
            <a:stretch/>
          </p:blipFill>
          <p:spPr bwMode="auto">
            <a:xfrm>
              <a:off x="12278913" y="2886380"/>
              <a:ext cx="2006163" cy="192257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alculator Flat Icon. Pixel Perfect. For Mobile and Web. Flat Icon. calculator icon stock illustrations">
              <a:extLst>
                <a:ext uri="{FF2B5EF4-FFF2-40B4-BE49-F238E27FC236}">
                  <a16:creationId xmlns:a16="http://schemas.microsoft.com/office/drawing/2014/main" id="{2B60CD3C-D825-4785-9609-6C7259FF7DC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6115" t="23453" r="28392" b="24224"/>
            <a:stretch/>
          </p:blipFill>
          <p:spPr bwMode="auto">
            <a:xfrm>
              <a:off x="14880121" y="2903877"/>
              <a:ext cx="1614117" cy="185637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254A4ECE-3BA5-43B4-B4ED-3597C25F20E1}"/>
                </a:ext>
              </a:extLst>
            </p:cNvPr>
            <p:cNvSpPr/>
            <p:nvPr/>
          </p:nvSpPr>
          <p:spPr>
            <a:xfrm>
              <a:off x="9600026" y="2635308"/>
              <a:ext cx="7363937" cy="2469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6BE899F6-0786-471D-9ED0-C5D163B60F24}"/>
              </a:ext>
            </a:extLst>
          </p:cNvPr>
          <p:cNvSpPr txBox="1"/>
          <p:nvPr/>
        </p:nvSpPr>
        <p:spPr>
          <a:xfrm>
            <a:off x="11852205" y="5252040"/>
            <a:ext cx="2859578" cy="646331"/>
          </a:xfrm>
          <a:prstGeom prst="rect">
            <a:avLst/>
          </a:prstGeom>
          <a:noFill/>
        </p:spPr>
        <p:txBody>
          <a:bodyPr wrap="square" rtlCol="0">
            <a:spAutoFit/>
          </a:bodyPr>
          <a:lstStyle/>
          <a:p>
            <a:pPr algn="ctr"/>
            <a:r>
              <a:rPr lang="en-US" sz="3600" dirty="0"/>
              <a:t>Utilities apps </a:t>
            </a:r>
          </a:p>
        </p:txBody>
      </p:sp>
      <p:grpSp>
        <p:nvGrpSpPr>
          <p:cNvPr id="5" name="Group 4">
            <a:extLst>
              <a:ext uri="{FF2B5EF4-FFF2-40B4-BE49-F238E27FC236}">
                <a16:creationId xmlns:a16="http://schemas.microsoft.com/office/drawing/2014/main" id="{2A83831B-EC8F-475B-8984-B620397F3A57}"/>
              </a:ext>
            </a:extLst>
          </p:cNvPr>
          <p:cNvGrpSpPr/>
          <p:nvPr/>
        </p:nvGrpSpPr>
        <p:grpSpPr>
          <a:xfrm>
            <a:off x="980951" y="6442425"/>
            <a:ext cx="7514707" cy="2291176"/>
            <a:chOff x="980951" y="6094953"/>
            <a:chExt cx="7514707" cy="2291176"/>
          </a:xfrm>
        </p:grpSpPr>
        <p:sp>
          <p:nvSpPr>
            <p:cNvPr id="14" name="Rectangle 13">
              <a:extLst>
                <a:ext uri="{FF2B5EF4-FFF2-40B4-BE49-F238E27FC236}">
                  <a16:creationId xmlns:a16="http://schemas.microsoft.com/office/drawing/2014/main" id="{0E39F3E9-C0C2-4C6C-9BDF-16466A66BDCB}"/>
                </a:ext>
              </a:extLst>
            </p:cNvPr>
            <p:cNvSpPr/>
            <p:nvPr/>
          </p:nvSpPr>
          <p:spPr>
            <a:xfrm>
              <a:off x="980951" y="6094953"/>
              <a:ext cx="7514707" cy="2291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netflix logo">
              <a:extLst>
                <a:ext uri="{FF2B5EF4-FFF2-40B4-BE49-F238E27FC236}">
                  <a16:creationId xmlns:a16="http://schemas.microsoft.com/office/drawing/2014/main" id="{E891EEA1-23B0-4783-B324-676883FD184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4633" t="5557" r="25323" b="3986"/>
            <a:stretch/>
          </p:blipFill>
          <p:spPr bwMode="auto">
            <a:xfrm>
              <a:off x="1531408" y="6338267"/>
              <a:ext cx="1515907" cy="18969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potify logo">
              <a:extLst>
                <a:ext uri="{FF2B5EF4-FFF2-40B4-BE49-F238E27FC236}">
                  <a16:creationId xmlns:a16="http://schemas.microsoft.com/office/drawing/2014/main" id="{6C3D4CED-0539-4579-B029-6D44422C72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80351" y="6482425"/>
              <a:ext cx="1515907" cy="17951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youtube logo">
              <a:extLst>
                <a:ext uri="{FF2B5EF4-FFF2-40B4-BE49-F238E27FC236}">
                  <a16:creationId xmlns:a16="http://schemas.microsoft.com/office/drawing/2014/main" id="{FE3DD124-C490-4EBA-B00F-B213DFC0531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9144" y="6233058"/>
              <a:ext cx="2107363" cy="2107363"/>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06068854-D424-45F6-B4A0-A39CBE629A49}"/>
              </a:ext>
            </a:extLst>
          </p:cNvPr>
          <p:cNvSpPr txBox="1"/>
          <p:nvPr/>
        </p:nvSpPr>
        <p:spPr>
          <a:xfrm>
            <a:off x="10951742" y="8901590"/>
            <a:ext cx="4660505" cy="646331"/>
          </a:xfrm>
          <a:prstGeom prst="rect">
            <a:avLst/>
          </a:prstGeom>
          <a:noFill/>
        </p:spPr>
        <p:txBody>
          <a:bodyPr wrap="square" rtlCol="0">
            <a:spAutoFit/>
          </a:bodyPr>
          <a:lstStyle/>
          <a:p>
            <a:pPr algn="ctr"/>
            <a:r>
              <a:rPr lang="en-US" sz="3600" dirty="0"/>
              <a:t>Health apps</a:t>
            </a:r>
          </a:p>
        </p:txBody>
      </p:sp>
      <p:grpSp>
        <p:nvGrpSpPr>
          <p:cNvPr id="3" name="Group 2">
            <a:extLst>
              <a:ext uri="{FF2B5EF4-FFF2-40B4-BE49-F238E27FC236}">
                <a16:creationId xmlns:a16="http://schemas.microsoft.com/office/drawing/2014/main" id="{1B9F6AE5-2036-47B4-85FD-17B8DF987180}"/>
              </a:ext>
            </a:extLst>
          </p:cNvPr>
          <p:cNvGrpSpPr/>
          <p:nvPr/>
        </p:nvGrpSpPr>
        <p:grpSpPr>
          <a:xfrm>
            <a:off x="9524641" y="6442425"/>
            <a:ext cx="7514707" cy="2291176"/>
            <a:chOff x="9524641" y="5986402"/>
            <a:chExt cx="7514707" cy="2291176"/>
          </a:xfrm>
        </p:grpSpPr>
        <p:sp>
          <p:nvSpPr>
            <p:cNvPr id="21" name="Rectangle 20">
              <a:extLst>
                <a:ext uri="{FF2B5EF4-FFF2-40B4-BE49-F238E27FC236}">
                  <a16:creationId xmlns:a16="http://schemas.microsoft.com/office/drawing/2014/main" id="{82A153B6-41A0-4319-9480-4E546541981C}"/>
                </a:ext>
              </a:extLst>
            </p:cNvPr>
            <p:cNvSpPr/>
            <p:nvPr/>
          </p:nvSpPr>
          <p:spPr>
            <a:xfrm>
              <a:off x="9524641" y="5986402"/>
              <a:ext cx="7514707" cy="2291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Health Gateway – Apps on Google Play">
              <a:extLst>
                <a:ext uri="{FF2B5EF4-FFF2-40B4-BE49-F238E27FC236}">
                  <a16:creationId xmlns:a16="http://schemas.microsoft.com/office/drawing/2014/main" id="{57B0EF02-E987-4D86-BB3E-61D2C40253F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09930" y="6150192"/>
              <a:ext cx="1963596" cy="196359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Pill Reminder and Med Tracker - Apps on Google Play">
              <a:extLst>
                <a:ext uri="{FF2B5EF4-FFF2-40B4-BE49-F238E27FC236}">
                  <a16:creationId xmlns:a16="http://schemas.microsoft.com/office/drawing/2014/main" id="{E4600FD7-D9FB-459F-8043-1153641F049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660499" y="6154344"/>
              <a:ext cx="2053361" cy="205336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Minimal Logo Design Inspiration: Headspace | DesignRush">
              <a:extLst>
                <a:ext uri="{FF2B5EF4-FFF2-40B4-BE49-F238E27FC236}">
                  <a16:creationId xmlns:a16="http://schemas.microsoft.com/office/drawing/2014/main" id="{CB5EB7D8-1A8E-4046-B8F7-C9CB65465BC0}"/>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5771" r="22269" b="8038"/>
            <a:stretch/>
          </p:blipFill>
          <p:spPr bwMode="auto">
            <a:xfrm>
              <a:off x="12323892" y="6180234"/>
              <a:ext cx="1916205" cy="20419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562728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34E462BAFCAD44AFE45B7180C0FE5A" ma:contentTypeVersion="13" ma:contentTypeDescription="Create a new document." ma:contentTypeScope="" ma:versionID="2e370d37c93b680fc17ec72e13dc3aeb">
  <xsd:schema xmlns:xsd="http://www.w3.org/2001/XMLSchema" xmlns:xs="http://www.w3.org/2001/XMLSchema" xmlns:p="http://schemas.microsoft.com/office/2006/metadata/properties" xmlns:ns3="8bab7477-277c-43ec-9960-43bc8d58eb75" xmlns:ns4="f542a448-c75a-4b75-99ce-88532eed9c10" targetNamespace="http://schemas.microsoft.com/office/2006/metadata/properties" ma:root="true" ma:fieldsID="4a4f5a14f3d2a7e426a3d43beecfb935" ns3:_="" ns4:_="">
    <xsd:import namespace="8bab7477-277c-43ec-9960-43bc8d58eb75"/>
    <xsd:import namespace="f542a448-c75a-4b75-99ce-88532eed9c10"/>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ObjectDetectorVersion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b7477-277c-43ec-9960-43bc8d58eb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42a448-c75a-4b75-99ce-88532eed9c1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bab7477-277c-43ec-9960-43bc8d58eb7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37F049-E46C-431E-BBC9-1537BD0D55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b7477-277c-43ec-9960-43bc8d58eb75"/>
    <ds:schemaRef ds:uri="f542a448-c75a-4b75-99ce-88532eed9c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653FB3-CF4B-41BC-B999-09832B27B1FE}">
  <ds:schemaRef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f542a448-c75a-4b75-99ce-88532eed9c10"/>
    <ds:schemaRef ds:uri="http://purl.org/dc/dcmitype/"/>
    <ds:schemaRef ds:uri="8bab7477-277c-43ec-9960-43bc8d58eb75"/>
    <ds:schemaRef ds:uri="http://www.w3.org/XML/1998/namespace"/>
    <ds:schemaRef ds:uri="http://purl.org/dc/terms/"/>
  </ds:schemaRefs>
</ds:datastoreItem>
</file>

<file path=customXml/itemProps3.xml><?xml version="1.0" encoding="utf-8"?>
<ds:datastoreItem xmlns:ds="http://schemas.openxmlformats.org/officeDocument/2006/customXml" ds:itemID="{6FBA8F78-015C-48C7-B536-353E5C02C0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31702</TotalTime>
  <Words>2785</Words>
  <Application>Microsoft Office PowerPoint</Application>
  <PresentationFormat>Custom</PresentationFormat>
  <Paragraphs>315</Paragraphs>
  <Slides>63</Slides>
  <Notes>60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63</vt:i4>
      </vt:variant>
    </vt:vector>
  </HeadingPairs>
  <TitlesOfParts>
    <vt:vector size="70" baseType="lpstr">
      <vt:lpstr>Lora</vt:lpstr>
      <vt:lpstr>Calibri</vt:lpstr>
      <vt:lpstr>Arial</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Ramachandran, Pooja</dc:creator>
  <cp:lastModifiedBy>Fung, Alex</cp:lastModifiedBy>
  <cp:revision>317</cp:revision>
  <dcterms:modified xsi:type="dcterms:W3CDTF">2023-11-09T21:12:18Z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0x010100B134E462BAFCAD44AFE45B7180C0FE5A</vt:lpwstr>
  </property>
</Properties>
</file>