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69"/>
  </p:notesMasterIdLst>
  <p:sldIdLst>
    <p:sldId id="502" r:id="rId6"/>
    <p:sldId id="514" r:id="rId7"/>
    <p:sldId id="261" r:id="rId8"/>
    <p:sldId id="497" r:id="rId9"/>
    <p:sldId id="544" r:id="rId10"/>
    <p:sldId id="682" r:id="rId11"/>
    <p:sldId id="715" r:id="rId12"/>
    <p:sldId id="716" r:id="rId13"/>
    <p:sldId id="711" r:id="rId14"/>
    <p:sldId id="753" r:id="rId15"/>
    <p:sldId id="754" r:id="rId16"/>
    <p:sldId id="675" r:id="rId17"/>
    <p:sldId id="738" r:id="rId18"/>
    <p:sldId id="678" r:id="rId19"/>
    <p:sldId id="721" r:id="rId20"/>
    <p:sldId id="722" r:id="rId21"/>
    <p:sldId id="739" r:id="rId22"/>
    <p:sldId id="757" r:id="rId23"/>
    <p:sldId id="755" r:id="rId24"/>
    <p:sldId id="718" r:id="rId25"/>
    <p:sldId id="577" r:id="rId26"/>
    <p:sldId id="549" r:id="rId27"/>
    <p:sldId id="551" r:id="rId28"/>
    <p:sldId id="746" r:id="rId29"/>
    <p:sldId id="750" r:id="rId30"/>
    <p:sldId id="663" r:id="rId31"/>
    <p:sldId id="723" r:id="rId32"/>
    <p:sldId id="749" r:id="rId33"/>
    <p:sldId id="652" r:id="rId34"/>
    <p:sldId id="661" r:id="rId35"/>
    <p:sldId id="751" r:id="rId36"/>
    <p:sldId id="725" r:id="rId37"/>
    <p:sldId id="752" r:id="rId38"/>
    <p:sldId id="719" r:id="rId39"/>
    <p:sldId id="677" r:id="rId40"/>
    <p:sldId id="547" r:id="rId41"/>
    <p:sldId id="554" r:id="rId42"/>
    <p:sldId id="671" r:id="rId43"/>
    <p:sldId id="686" r:id="rId44"/>
    <p:sldId id="670" r:id="rId45"/>
    <p:sldId id="687" r:id="rId46"/>
    <p:sldId id="674" r:id="rId47"/>
    <p:sldId id="648" r:id="rId48"/>
    <p:sldId id="649" r:id="rId49"/>
    <p:sldId id="708" r:id="rId50"/>
    <p:sldId id="599" r:id="rId51"/>
    <p:sldId id="742" r:id="rId52"/>
    <p:sldId id="698" r:id="rId53"/>
    <p:sldId id="700" r:id="rId54"/>
    <p:sldId id="743" r:id="rId55"/>
    <p:sldId id="702" r:id="rId56"/>
    <p:sldId id="703" r:id="rId57"/>
    <p:sldId id="744" r:id="rId58"/>
    <p:sldId id="705" r:id="rId59"/>
    <p:sldId id="707" r:id="rId60"/>
    <p:sldId id="731" r:id="rId61"/>
    <p:sldId id="730" r:id="rId62"/>
    <p:sldId id="734" r:id="rId63"/>
    <p:sldId id="756" r:id="rId64"/>
    <p:sldId id="645" r:id="rId65"/>
    <p:sldId id="644" r:id="rId66"/>
    <p:sldId id="646" r:id="rId67"/>
    <p:sldId id="647" r:id="rId68"/>
  </p:sldIdLst>
  <p:sldSz cx="18288000" cy="10287000"/>
  <p:notesSz cx="6858000" cy="9144000"/>
  <p:embeddedFontLst>
    <p:embeddedFont>
      <p:font typeface="DFKai-SB" panose="03000509000000000000" pitchFamily="49" charset="-120"/>
      <p:regular r:id="rId70"/>
    </p:embeddedFont>
    <p:embeddedFont>
      <p:font typeface="Lora" pitchFamily="2" charset="77"/>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8C73A73E-7F59-450B-8C4A-71B7DAC36E40}">
          <p14:sldIdLst>
            <p14:sldId id="502"/>
            <p14:sldId id="514"/>
            <p14:sldId id="261"/>
            <p14:sldId id="497"/>
            <p14:sldId id="544"/>
            <p14:sldId id="682"/>
            <p14:sldId id="715"/>
            <p14:sldId id="716"/>
            <p14:sldId id="711"/>
            <p14:sldId id="753"/>
            <p14:sldId id="754"/>
            <p14:sldId id="675"/>
            <p14:sldId id="738"/>
            <p14:sldId id="678"/>
            <p14:sldId id="721"/>
            <p14:sldId id="722"/>
            <p14:sldId id="739"/>
            <p14:sldId id="757"/>
            <p14:sldId id="755"/>
            <p14:sldId id="718"/>
            <p14:sldId id="577"/>
            <p14:sldId id="549"/>
            <p14:sldId id="551"/>
            <p14:sldId id="746"/>
            <p14:sldId id="750"/>
            <p14:sldId id="663"/>
            <p14:sldId id="723"/>
            <p14:sldId id="749"/>
            <p14:sldId id="652"/>
            <p14:sldId id="661"/>
            <p14:sldId id="751"/>
            <p14:sldId id="725"/>
            <p14:sldId id="752"/>
            <p14:sldId id="719"/>
            <p14:sldId id="677"/>
            <p14:sldId id="547"/>
            <p14:sldId id="554"/>
            <p14:sldId id="671"/>
            <p14:sldId id="686"/>
            <p14:sldId id="670"/>
            <p14:sldId id="687"/>
            <p14:sldId id="674"/>
            <p14:sldId id="648"/>
            <p14:sldId id="649"/>
            <p14:sldId id="708"/>
            <p14:sldId id="599"/>
            <p14:sldId id="742"/>
            <p14:sldId id="698"/>
            <p14:sldId id="700"/>
            <p14:sldId id="743"/>
            <p14:sldId id="702"/>
            <p14:sldId id="703"/>
            <p14:sldId id="744"/>
            <p14:sldId id="705"/>
            <p14:sldId id="707"/>
            <p14:sldId id="731"/>
            <p14:sldId id="730"/>
            <p14:sldId id="734"/>
            <p14:sldId id="756"/>
            <p14:sldId id="645"/>
            <p14:sldId id="644"/>
            <p14:sldId id="646"/>
            <p14:sldId id="647"/>
          </p14:sldIdLst>
        </p14:section>
      </p14:sectionLst>
    </p:ex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scott, Lindsay HLTH:EX" initials="ALH" lastIdx="8" clrIdx="6">
    <p:extLst>
      <p:ext uri="{19B8F6BF-5375-455C-9EA6-DF929625EA0E}">
        <p15:presenceInfo xmlns:p15="http://schemas.microsoft.com/office/powerpoint/2012/main" userId="S::Lindsay.Arscott@gov.bc.ca::1886d260-7923-407a-8b6d-b2b776f6e9ce" providerId="AD"/>
      </p:ext>
    </p:extLst>
  </p:cmAuthor>
  <p:cmAuthor id="1" name="Bar, Sherry C HLTH:EX" initials="BSCH" lastIdx="20" clrIdx="0">
    <p:extLst>
      <p:ext uri="{19B8F6BF-5375-455C-9EA6-DF929625EA0E}">
        <p15:presenceInfo xmlns:p15="http://schemas.microsoft.com/office/powerpoint/2012/main" userId="S::Sherry.Bar@gov.bc.ca::4c0c82af-e228-45aa-b69b-a9bdb8043068" providerId="AD"/>
      </p:ext>
    </p:extLst>
  </p:cmAuthor>
  <p:cmAuthor id="8" name="Ramachandran, Pooja" initials="RP" lastIdx="54" clrIdx="7">
    <p:extLst>
      <p:ext uri="{19B8F6BF-5375-455C-9EA6-DF929625EA0E}">
        <p15:presenceInfo xmlns:p15="http://schemas.microsoft.com/office/powerpoint/2012/main" userId="S-1-5-21-3458574638-2780845101-4193349012-632180" providerId="AD"/>
      </p:ext>
    </p:extLst>
  </p:cmAuthor>
  <p:cmAuthor id="2" name="Mangat, Jag HLTH:EX" initials="MJH" lastIdx="29" clrIdx="1">
    <p:extLst>
      <p:ext uri="{19B8F6BF-5375-455C-9EA6-DF929625EA0E}">
        <p15:presenceInfo xmlns:p15="http://schemas.microsoft.com/office/powerpoint/2012/main" userId="S::Jag.Mangat@gov.bc.ca::f00cb73f-4c43-47cb-a137-a963206c762c" providerId="AD"/>
      </p:ext>
    </p:extLst>
  </p:cmAuthor>
  <p:cmAuthor id="9" name="Leimbigler, Betsy" initials="LB" lastIdx="8" clrIdx="8">
    <p:extLst>
      <p:ext uri="{19B8F6BF-5375-455C-9EA6-DF929625EA0E}">
        <p15:presenceInfo xmlns:p15="http://schemas.microsoft.com/office/powerpoint/2012/main" userId="S::betsy.leimbigler@ubc.ca::6b83a56b-d920-4ea8-8837-6faaf4453826" providerId="AD"/>
      </p:ext>
    </p:extLst>
  </p:cmAuthor>
  <p:cmAuthor id="3" name="Vanden Broek, Jamie" initials="VBJ" lastIdx="81" clrIdx="2">
    <p:extLst>
      <p:ext uri="{19B8F6BF-5375-455C-9EA6-DF929625EA0E}">
        <p15:presenceInfo xmlns:p15="http://schemas.microsoft.com/office/powerpoint/2012/main" userId="S-1-5-21-3458574638-2780845101-4193349012-381861" providerId="AD"/>
      </p:ext>
    </p:extLst>
  </p:cmAuthor>
  <p:cmAuthor id="4" name="Jamin, Anne-Marie" initials="JA" lastIdx="2" clrIdx="3">
    <p:extLst>
      <p:ext uri="{19B8F6BF-5375-455C-9EA6-DF929625EA0E}">
        <p15:presenceInfo xmlns:p15="http://schemas.microsoft.com/office/powerpoint/2012/main" userId="S-1-5-21-3458574638-2780845101-4193349012-361866" providerId="AD"/>
      </p:ext>
    </p:extLst>
  </p:cmAuthor>
  <p:cmAuthor id="5" name="Ng, Suzanne" initials="NS" lastIdx="8" clrIdx="4">
    <p:extLst>
      <p:ext uri="{19B8F6BF-5375-455C-9EA6-DF929625EA0E}">
        <p15:presenceInfo xmlns:p15="http://schemas.microsoft.com/office/powerpoint/2012/main" userId="S-1-5-21-3458574638-2780845101-4193349012-411609" providerId="AD"/>
      </p:ext>
    </p:extLst>
  </p:cmAuthor>
  <p:cmAuthor id="6" name="Fung, Alex" initials="FA" lastIdx="4" clrIdx="5">
    <p:extLst>
      <p:ext uri="{19B8F6BF-5375-455C-9EA6-DF929625EA0E}">
        <p15:presenceInfo xmlns:p15="http://schemas.microsoft.com/office/powerpoint/2012/main" userId="S-1-5-21-3458574638-2780845101-4193349012-36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7BC"/>
    <a:srgbClr val="00FF00"/>
    <a:srgbClr val="67CBDD"/>
    <a:srgbClr val="FF3399"/>
    <a:srgbClr val="006666"/>
    <a:srgbClr val="000000"/>
    <a:srgbClr val="58C4DA"/>
    <a:srgbClr val="32B9D2"/>
    <a:srgbClr val="679CF6"/>
    <a:srgbClr val="642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9" autoAdjust="0"/>
    <p:restoredTop sz="70852" autoAdjust="0"/>
  </p:normalViewPr>
  <p:slideViewPr>
    <p:cSldViewPr snapToGrid="0">
      <p:cViewPr>
        <p:scale>
          <a:sx n="33" d="100"/>
          <a:sy n="33" d="100"/>
        </p:scale>
        <p:origin x="1944" y="8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font" Target="fonts/font5.fntdata"/><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1.fntdata"/><Relationship Id="rId75"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4.fntdata"/><Relationship Id="rId7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font" Target="fonts/font2.fntdata"/><Relationship Id="rId2" Type="http://schemas.openxmlformats.org/officeDocument/2006/relationships/customXml" Target="../customXml/item2.xml"/><Relationship Id="rId2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9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137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68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Charles was having chest pains, so went to his healthcare provider. During his visit, the healthcare provider measured his blood pressure and determined that a blood test was necessary. The healthcare provider later sent the lab requisition to Charles using the EMR messaging system (app).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456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Using the lab results, the healthcare provider determined that Charles had hypertension and emphasized the importance of maintaining his health. She recommended that Charles remain physically active, maintain a stress free lifestyle (meditation app) and remember to take his medications (medication app) regularly. </a:t>
            </a:r>
            <a:r>
              <a:rPr lang="en-US" sz="1100" b="0" dirty="0">
                <a:solidFill>
                  <a:schemeClr val="tx1"/>
                </a:solidFill>
                <a:ea typeface="Lora"/>
                <a:cs typeface="Lora"/>
                <a:sym typeface="Lora"/>
              </a:rPr>
              <a:t>She reminded Charles that there are many options of apps that he could use to support his health.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891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771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4851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161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5686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1508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1925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“And more” is a cue to explain that health gateway is being constantly developed</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9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3602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2467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370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3863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100" dirty="0"/>
          </a:p>
        </p:txBody>
      </p:sp>
    </p:spTree>
    <p:extLst>
      <p:ext uri="{BB962C8B-B14F-4D97-AF65-F5344CB8AC3E}">
        <p14:creationId xmlns:p14="http://schemas.microsoft.com/office/powerpoint/2010/main" val="2247440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kern="1200" cap="none" baseline="0" dirty="0">
                <a:solidFill>
                  <a:schemeClr val="tx1"/>
                </a:solidFill>
                <a:latin typeface="Arial"/>
                <a:ea typeface="Arial"/>
                <a:cs typeface="Arial"/>
                <a:sym typeface="Arial"/>
              </a:rPr>
              <a:t>Learn about the people or company that designed that app, such as whether they consult health professionals and whether their apps have been endorsed by trusted organizations. Where possible, download from reputable developers.</a:t>
            </a:r>
          </a:p>
          <a:p>
            <a:endParaRPr lang="en-US" dirty="0"/>
          </a:p>
        </p:txBody>
      </p:sp>
    </p:spTree>
    <p:extLst>
      <p:ext uri="{BB962C8B-B14F-4D97-AF65-F5344CB8AC3E}">
        <p14:creationId xmlns:p14="http://schemas.microsoft.com/office/powerpoint/2010/main" val="434212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While websites with certain endings might seem more credible, it is helpful to use more than one </a:t>
            </a:r>
            <a:r>
              <a:rPr lang="en-US" dirty="0">
                <a:highlight>
                  <a:srgbClr val="67CBDD"/>
                </a:highlight>
              </a:rPr>
              <a:t>measure</a:t>
            </a:r>
            <a:r>
              <a:rPr lang="en-US" dirty="0"/>
              <a:t> to assess trustworthiness of a website. It is good practice to read through the website and check the number of green flags against the number of red flags that come up, and then decide on the overall credibility of the website. </a:t>
            </a:r>
          </a:p>
        </p:txBody>
      </p:sp>
    </p:spTree>
    <p:extLst>
      <p:ext uri="{BB962C8B-B14F-4D97-AF65-F5344CB8AC3E}">
        <p14:creationId xmlns:p14="http://schemas.microsoft.com/office/powerpoint/2010/main" val="4268324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3658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420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978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7546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Sensitive information should only be shared with organizations or individuals that you trust, as it could be used for malicious intent.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1176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8712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chemeClr val="tx1"/>
                </a:solidFill>
                <a:latin typeface="Arial"/>
                <a:ea typeface="Lora"/>
                <a:cs typeface="Lora"/>
                <a:sym typeface="Lora"/>
              </a:rPr>
              <a:t>With millions of apps out there, finding the right app for you can be challenging. It is good practice to assess the quality of the app before installing it: </a:t>
            </a: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8475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0604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 </a:t>
            </a:r>
            <a:r>
              <a:rPr lang="en-US" sz="1100" b="0" i="0" u="none" strike="noStrike" cap="none" dirty="0">
                <a:solidFill>
                  <a:schemeClr val="tx1"/>
                </a:solidFill>
                <a:latin typeface="Arial"/>
                <a:ea typeface="Lora"/>
                <a:cs typeface="Lora"/>
                <a:sym typeface="Lora"/>
              </a:rPr>
              <a:t>If you wish to use an App that is not pre-installed in your device, you will have to download it from the App store (Perhaps include this as speaker notes instead) </a:t>
            </a:r>
          </a:p>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13976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2332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tx1"/>
              </a:solidFill>
              <a:ea typeface="Lora"/>
              <a:cs typeface="Lora"/>
              <a:sym typeface="Lora"/>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9270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8836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2684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latin typeface="Arial" panose="020B0604020202020204" pitchFamily="34" charset="0"/>
                <a:ea typeface="Lora"/>
                <a:cs typeface="Arial" panose="020B0604020202020204" pitchFamily="34" charset="0"/>
                <a:sym typeface="Lora"/>
              </a:rPr>
              <a:t>Have you ever used (example a communication app used a lot in the community)? If you have, then you are already using apps</a:t>
            </a:r>
            <a:br>
              <a:rPr lang="en-US" sz="1100" dirty="0">
                <a:solidFill>
                  <a:schemeClr val="tx1"/>
                </a:solidFill>
                <a:latin typeface="Arial" panose="020B0604020202020204" pitchFamily="34" charset="0"/>
                <a:ea typeface="Lora"/>
                <a:cs typeface="Arial" panose="020B0604020202020204" pitchFamily="34" charset="0"/>
                <a:sym typeface="Lora"/>
              </a:rPr>
            </a:br>
            <a:endParaRPr lang="en-US" sz="1100" dirty="0">
              <a:solidFill>
                <a:schemeClr val="tx1"/>
              </a:solidFill>
              <a:latin typeface="Arial" panose="020B0604020202020204" pitchFamily="34" charset="0"/>
              <a:ea typeface="Lora"/>
              <a:cs typeface="Arial" panose="020B0604020202020204" pitchFamily="34" charset="0"/>
              <a:sym typeface="Lora"/>
            </a:endParaRPr>
          </a:p>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8212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3554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8852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34455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41365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321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6983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509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Images cue this: For example, if you are using a stress management app, you can set up the app notification so that you receive an alert when it is time for you to meditate.</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3197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6367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54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066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1" indent="0">
              <a:lnSpc>
                <a:spcPct val="130000"/>
              </a:lnSpc>
              <a:buClr>
                <a:schemeClr val="dk2"/>
              </a:buClr>
              <a:buSzPct val="110000"/>
              <a:buNone/>
            </a:pPr>
            <a:r>
              <a:rPr lang="en-US" sz="3600" dirty="0">
                <a:solidFill>
                  <a:schemeClr val="tx1"/>
                </a:solidFill>
                <a:ea typeface="Lora"/>
                <a:cs typeface="Lora"/>
                <a:sym typeface="Lora"/>
              </a:rPr>
              <a:t>May be worth mentioning that preferences (including notification preferences and permission/restrictions preferences) can be changed at any point</a:t>
            </a: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36614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4278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984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79924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8695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34423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19974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00573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2599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535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214" indent="0">
              <a:lnSpc>
                <a:spcPct val="150000"/>
              </a:lnSpc>
              <a:buClr>
                <a:schemeClr val="dk2"/>
              </a:buClr>
              <a:buSzPct val="110000"/>
              <a:buFont typeface="Arial" panose="020B0604020202020204" pitchFamily="34" charset="0"/>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43590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73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714" indent="-571500">
              <a:lnSpc>
                <a:spcPct val="150000"/>
              </a:lnSpc>
              <a:buClr>
                <a:schemeClr val="dk2"/>
              </a:buClr>
              <a:buSzPct val="110000"/>
              <a:buFont typeface="Arial" panose="020B0604020202020204" pitchFamily="34" charset="0"/>
              <a:buChar char="•"/>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7674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729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4545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12/26/23</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502009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12/26/23</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64539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8B88-177A-4C7E-BF06-56BF584D718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FB634D4-90C5-46C8-9ECA-9A170BF95B9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3DCF3-71E5-4B23-BDE1-FAB34EC0A379}"/>
              </a:ext>
            </a:extLst>
          </p:cNvPr>
          <p:cNvSpPr>
            <a:spLocks noGrp="1"/>
          </p:cNvSpPr>
          <p:nvPr>
            <p:ph type="dt" sz="half" idx="10"/>
          </p:nvPr>
        </p:nvSpPr>
        <p:spPr/>
        <p:txBody>
          <a:bodyPr/>
          <a:lstStyle/>
          <a:p>
            <a:fld id="{A1C032E2-00EE-4B82-9AD0-BFF1DAB10845}" type="datetimeFigureOut">
              <a:rPr lang="en-US" smtClean="0"/>
              <a:t>12/26/23</a:t>
            </a:fld>
            <a:endParaRPr lang="en-US"/>
          </a:p>
        </p:txBody>
      </p:sp>
      <p:sp>
        <p:nvSpPr>
          <p:cNvPr id="5" name="Footer Placeholder 4">
            <a:extLst>
              <a:ext uri="{FF2B5EF4-FFF2-40B4-BE49-F238E27FC236}">
                <a16:creationId xmlns:a16="http://schemas.microsoft.com/office/drawing/2014/main" id="{141B0A4F-7A55-4A4D-90C0-F27485862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B7668-F626-486B-BEDB-623F27F6A7C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073563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A0-0632-480F-98F9-D7A50017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52B8-64B2-4302-973A-AF7760BFA6A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D614-5118-48DF-AE31-F76C08C5D5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53913-1677-4973-8A92-67122E343E7E}"/>
              </a:ext>
            </a:extLst>
          </p:cNvPr>
          <p:cNvSpPr>
            <a:spLocks noGrp="1"/>
          </p:cNvSpPr>
          <p:nvPr>
            <p:ph type="dt" sz="half" idx="10"/>
          </p:nvPr>
        </p:nvSpPr>
        <p:spPr/>
        <p:txBody>
          <a:bodyPr/>
          <a:lstStyle/>
          <a:p>
            <a:fld id="{A1C032E2-00EE-4B82-9AD0-BFF1DAB10845}" type="datetimeFigureOut">
              <a:rPr lang="en-US" smtClean="0"/>
              <a:t>12/26/23</a:t>
            </a:fld>
            <a:endParaRPr lang="en-US"/>
          </a:p>
        </p:txBody>
      </p:sp>
      <p:sp>
        <p:nvSpPr>
          <p:cNvPr id="6" name="Footer Placeholder 5">
            <a:extLst>
              <a:ext uri="{FF2B5EF4-FFF2-40B4-BE49-F238E27FC236}">
                <a16:creationId xmlns:a16="http://schemas.microsoft.com/office/drawing/2014/main" id="{0481936A-42C8-461C-80B2-CEAE5B728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8F481-50C1-4F3D-AB97-E61B35E32770}"/>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79524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F6DF-E086-4B95-980D-5AD7AFAD512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A0388-A362-4B3B-99A5-C1A0AFB2D72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34609-C031-414B-877C-1D40C9FE9B4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AF514-025F-484D-8DAB-CBC0E7286B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1B312-C1C3-43A3-ADC3-24B1697D7F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8D7A-C04C-45E1-9094-7609899ACE2E}"/>
              </a:ext>
            </a:extLst>
          </p:cNvPr>
          <p:cNvSpPr>
            <a:spLocks noGrp="1"/>
          </p:cNvSpPr>
          <p:nvPr>
            <p:ph type="dt" sz="half" idx="10"/>
          </p:nvPr>
        </p:nvSpPr>
        <p:spPr/>
        <p:txBody>
          <a:bodyPr/>
          <a:lstStyle/>
          <a:p>
            <a:fld id="{A1C032E2-00EE-4B82-9AD0-BFF1DAB10845}" type="datetimeFigureOut">
              <a:rPr lang="en-US" smtClean="0"/>
              <a:t>12/26/23</a:t>
            </a:fld>
            <a:endParaRPr lang="en-US"/>
          </a:p>
        </p:txBody>
      </p:sp>
      <p:sp>
        <p:nvSpPr>
          <p:cNvPr id="8" name="Footer Placeholder 7">
            <a:extLst>
              <a:ext uri="{FF2B5EF4-FFF2-40B4-BE49-F238E27FC236}">
                <a16:creationId xmlns:a16="http://schemas.microsoft.com/office/drawing/2014/main" id="{86E0E346-31D3-4FF5-B46A-49F224D61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AC2EA-C485-4A6B-ABB5-465719D83E6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540223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365-EFC7-4653-8A66-6857794A2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258CD-30DA-404B-A555-DFCE6966FB41}"/>
              </a:ext>
            </a:extLst>
          </p:cNvPr>
          <p:cNvSpPr>
            <a:spLocks noGrp="1"/>
          </p:cNvSpPr>
          <p:nvPr>
            <p:ph type="dt" sz="half" idx="10"/>
          </p:nvPr>
        </p:nvSpPr>
        <p:spPr/>
        <p:txBody>
          <a:bodyPr/>
          <a:lstStyle/>
          <a:p>
            <a:fld id="{A1C032E2-00EE-4B82-9AD0-BFF1DAB10845}" type="datetimeFigureOut">
              <a:rPr lang="en-US" smtClean="0"/>
              <a:t>12/26/23</a:t>
            </a:fld>
            <a:endParaRPr lang="en-US"/>
          </a:p>
        </p:txBody>
      </p:sp>
      <p:sp>
        <p:nvSpPr>
          <p:cNvPr id="4" name="Footer Placeholder 3">
            <a:extLst>
              <a:ext uri="{FF2B5EF4-FFF2-40B4-BE49-F238E27FC236}">
                <a16:creationId xmlns:a16="http://schemas.microsoft.com/office/drawing/2014/main" id="{9C0B6D91-C71B-462C-8302-5518A44C4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CD644-CA3E-4C07-9F24-0ABDF28434C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756067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5C8CA-9DAE-4A13-B52D-34462CDE464D}"/>
              </a:ext>
            </a:extLst>
          </p:cNvPr>
          <p:cNvSpPr>
            <a:spLocks noGrp="1"/>
          </p:cNvSpPr>
          <p:nvPr>
            <p:ph type="dt" sz="half" idx="10"/>
          </p:nvPr>
        </p:nvSpPr>
        <p:spPr/>
        <p:txBody>
          <a:bodyPr/>
          <a:lstStyle/>
          <a:p>
            <a:fld id="{A1C032E2-00EE-4B82-9AD0-BFF1DAB10845}" type="datetimeFigureOut">
              <a:rPr lang="en-US" smtClean="0"/>
              <a:t>12/26/23</a:t>
            </a:fld>
            <a:endParaRPr lang="en-US"/>
          </a:p>
        </p:txBody>
      </p:sp>
      <p:sp>
        <p:nvSpPr>
          <p:cNvPr id="3" name="Footer Placeholder 2">
            <a:extLst>
              <a:ext uri="{FF2B5EF4-FFF2-40B4-BE49-F238E27FC236}">
                <a16:creationId xmlns:a16="http://schemas.microsoft.com/office/drawing/2014/main" id="{35C27199-FEE6-423D-A38F-A9D671FD8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D1483-F676-490E-B322-555B6AF912D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09726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12/26/23</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13358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9B44-02B5-4D32-9695-E366C562C0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87184DB-FD96-44DF-A27A-D326D5B3D7A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197D9C2-30BF-455A-BDB5-34F5EB1D1F5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C385C5-62CB-46CB-B0F7-634DA4548973}"/>
              </a:ext>
            </a:extLst>
          </p:cNvPr>
          <p:cNvSpPr>
            <a:spLocks noGrp="1"/>
          </p:cNvSpPr>
          <p:nvPr>
            <p:ph type="dt" sz="half" idx="10"/>
          </p:nvPr>
        </p:nvSpPr>
        <p:spPr/>
        <p:txBody>
          <a:bodyPr/>
          <a:lstStyle/>
          <a:p>
            <a:fld id="{A1C032E2-00EE-4B82-9AD0-BFF1DAB10845}" type="datetimeFigureOut">
              <a:rPr lang="en-US" smtClean="0"/>
              <a:t>12/26/23</a:t>
            </a:fld>
            <a:endParaRPr lang="en-US"/>
          </a:p>
        </p:txBody>
      </p:sp>
      <p:sp>
        <p:nvSpPr>
          <p:cNvPr id="6" name="Footer Placeholder 5">
            <a:extLst>
              <a:ext uri="{FF2B5EF4-FFF2-40B4-BE49-F238E27FC236}">
                <a16:creationId xmlns:a16="http://schemas.microsoft.com/office/drawing/2014/main" id="{8FF5647A-EF06-45F9-BBA1-B2D4B24B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D601D-FB90-4F7D-9F91-6BF1A3F673F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450693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5FFA-4894-41AF-9D63-82B5BDD44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5F8F-9891-4F13-BABE-57D362D32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4CFA8-AD60-4C69-94B3-B59EDCA86175}"/>
              </a:ext>
            </a:extLst>
          </p:cNvPr>
          <p:cNvSpPr>
            <a:spLocks noGrp="1"/>
          </p:cNvSpPr>
          <p:nvPr>
            <p:ph type="dt" sz="half" idx="10"/>
          </p:nvPr>
        </p:nvSpPr>
        <p:spPr/>
        <p:txBody>
          <a:bodyPr/>
          <a:lstStyle/>
          <a:p>
            <a:fld id="{A1C032E2-00EE-4B82-9AD0-BFF1DAB10845}" type="datetimeFigureOut">
              <a:rPr lang="en-US" smtClean="0"/>
              <a:t>12/26/23</a:t>
            </a:fld>
            <a:endParaRPr lang="en-US"/>
          </a:p>
        </p:txBody>
      </p:sp>
      <p:sp>
        <p:nvSpPr>
          <p:cNvPr id="5" name="Footer Placeholder 4">
            <a:extLst>
              <a:ext uri="{FF2B5EF4-FFF2-40B4-BE49-F238E27FC236}">
                <a16:creationId xmlns:a16="http://schemas.microsoft.com/office/drawing/2014/main" id="{EF4EC141-0BCC-46FA-9AFF-312B0C2B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2F95-AB80-463B-83BD-34C4DF480A09}"/>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83485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4B5B6-4790-4147-A790-EC6205819A7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1D7F9-8126-4727-9811-5BB8709ADA8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76F1-6696-4776-862E-F1F7B796A85B}"/>
              </a:ext>
            </a:extLst>
          </p:cNvPr>
          <p:cNvSpPr>
            <a:spLocks noGrp="1"/>
          </p:cNvSpPr>
          <p:nvPr>
            <p:ph type="dt" sz="half" idx="10"/>
          </p:nvPr>
        </p:nvSpPr>
        <p:spPr/>
        <p:txBody>
          <a:bodyPr/>
          <a:lstStyle/>
          <a:p>
            <a:fld id="{A1C032E2-00EE-4B82-9AD0-BFF1DAB10845}" type="datetimeFigureOut">
              <a:rPr lang="en-US" smtClean="0"/>
              <a:t>12/26/23</a:t>
            </a:fld>
            <a:endParaRPr lang="en-US"/>
          </a:p>
        </p:txBody>
      </p:sp>
      <p:sp>
        <p:nvSpPr>
          <p:cNvPr id="5" name="Footer Placeholder 4">
            <a:extLst>
              <a:ext uri="{FF2B5EF4-FFF2-40B4-BE49-F238E27FC236}">
                <a16:creationId xmlns:a16="http://schemas.microsoft.com/office/drawing/2014/main" id="{B45A0184-170E-4F52-BA46-824AA554F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24B7-DC28-429D-B933-5084C6CD974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8258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EA54-BB42-4330-82E0-CED9876F10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336EE8-7F47-492C-9B49-091BA8ED71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57AE03-5747-46AA-A71E-9C745CFEB9FA}"/>
              </a:ext>
            </a:extLst>
          </p:cNvPr>
          <p:cNvSpPr>
            <a:spLocks noGrp="1"/>
          </p:cNvSpPr>
          <p:nvPr>
            <p:ph type="dt" sz="half" idx="10"/>
          </p:nvPr>
        </p:nvSpPr>
        <p:spPr/>
        <p:txBody>
          <a:bodyPr/>
          <a:lstStyle/>
          <a:p>
            <a:fld id="{E776EF62-D8A9-4A54-8668-2B7CF626DD50}" type="datetimeFigureOut">
              <a:rPr lang="en-US" smtClean="0"/>
              <a:t>12/26/23</a:t>
            </a:fld>
            <a:endParaRPr lang="en-US"/>
          </a:p>
        </p:txBody>
      </p:sp>
      <p:sp>
        <p:nvSpPr>
          <p:cNvPr id="5" name="Footer Placeholder 4">
            <a:extLst>
              <a:ext uri="{FF2B5EF4-FFF2-40B4-BE49-F238E27FC236}">
                <a16:creationId xmlns:a16="http://schemas.microsoft.com/office/drawing/2014/main" id="{17BC8594-6755-461B-8B5A-BD78C0B2FB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09ABF-5165-40E6-A264-0F73DAFF2263}"/>
              </a:ext>
            </a:extLst>
          </p:cNvPr>
          <p:cNvSpPr>
            <a:spLocks noGrp="1"/>
          </p:cNvSpPr>
          <p:nvPr>
            <p:ph type="sldNum" sz="quarter" idx="12"/>
          </p:nvPr>
        </p:nvSpPr>
        <p:spPr/>
        <p:txBody>
          <a:bodyPr/>
          <a:lstStyle/>
          <a:p>
            <a:fld id="{7ECD7200-29F0-4468-9FE9-E7A03D9786A4}" type="slidenum">
              <a:rPr lang="en-US" smtClean="0"/>
              <a:t>‹#›</a:t>
            </a:fld>
            <a:endParaRPr lang="en-US"/>
          </a:p>
        </p:txBody>
      </p:sp>
    </p:spTree>
    <p:extLst>
      <p:ext uri="{BB962C8B-B14F-4D97-AF65-F5344CB8AC3E}">
        <p14:creationId xmlns:p14="http://schemas.microsoft.com/office/powerpoint/2010/main" val="574266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12/26/23</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158555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7.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2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2.png"/><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39.svg"/><Relationship Id="rId4" Type="http://schemas.openxmlformats.org/officeDocument/2006/relationships/image" Target="../media/image43.svg"/><Relationship Id="rId9"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37.sv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6.jpe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37.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8.jpeg"/><Relationship Id="rId7"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68.jpeg"/><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8" name="Rectangle 17">
            <a:extLst>
              <a:ext uri="{FF2B5EF4-FFF2-40B4-BE49-F238E27FC236}">
                <a16:creationId xmlns:a16="http://schemas.microsoft.com/office/drawing/2014/main" id="{144A2F79-F1F0-0A4C-ADB2-049C3E1ED0EC}"/>
              </a:ext>
            </a:extLst>
          </p:cNvPr>
          <p:cNvSpPr/>
          <p:nvPr/>
        </p:nvSpPr>
        <p:spPr>
          <a:xfrm>
            <a:off x="0" y="8394197"/>
            <a:ext cx="18474612" cy="20305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oogle Shape;89;p13">
            <a:extLst>
              <a:ext uri="{FF2B5EF4-FFF2-40B4-BE49-F238E27FC236}">
                <a16:creationId xmlns:a16="http://schemas.microsoft.com/office/drawing/2014/main" id="{1AEFBBE6-0A58-A748-80E5-141AB42A2B9A}"/>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880928" y="3221441"/>
            <a:ext cx="4043072" cy="4104641"/>
          </a:xfrm>
          <a:prstGeom prst="rect">
            <a:avLst/>
          </a:prstGeom>
          <a:noFill/>
          <a:ln>
            <a:noFill/>
          </a:ln>
        </p:spPr>
      </p:pic>
      <p:sp>
        <p:nvSpPr>
          <p:cNvPr id="13" name="Google Shape;94;p13">
            <a:extLst>
              <a:ext uri="{FF2B5EF4-FFF2-40B4-BE49-F238E27FC236}">
                <a16:creationId xmlns:a16="http://schemas.microsoft.com/office/drawing/2014/main" id="{53A6D229-DF87-6542-BA31-C6B76D34E0BD}"/>
              </a:ext>
            </a:extLst>
          </p:cNvPr>
          <p:cNvSpPr txBox="1"/>
          <p:nvPr/>
        </p:nvSpPr>
        <p:spPr>
          <a:xfrm>
            <a:off x="2147765" y="1290146"/>
            <a:ext cx="10114573" cy="2555713"/>
          </a:xfrm>
          <a:prstGeom prst="rect">
            <a:avLst/>
          </a:prstGeom>
          <a:noFill/>
          <a:ln>
            <a:noFill/>
          </a:ln>
        </p:spPr>
        <p:txBody>
          <a:bodyPr spcFirstLastPara="1" wrap="square" lIns="0" tIns="0" rIns="0" bIns="0" anchor="t" anchorCtr="0">
            <a:noAutofit/>
          </a:bodyPr>
          <a:lstStyle/>
          <a:p>
            <a:pPr>
              <a:lnSpc>
                <a:spcPct val="103002"/>
              </a:lnSpc>
            </a:pPr>
            <a:r>
              <a:rPr lang="zh-TW" altLang="en-US" sz="8000" dirty="0">
                <a:solidFill>
                  <a:schemeClr val="bg1"/>
                </a:solidFill>
                <a:latin typeface="DFKai-SB" panose="03000509000000000000" pitchFamily="49" charset="-120"/>
                <a:ea typeface="DFKai-SB" panose="03000509000000000000" pitchFamily="49" charset="-120"/>
                <a:cs typeface="Lora"/>
                <a:sym typeface="Lora"/>
              </a:rPr>
              <a:t>如何以应用程序管理您的健康？</a:t>
            </a:r>
            <a:endParaRPr sz="8000" b="1" dirty="0">
              <a:solidFill>
                <a:schemeClr val="bg1"/>
              </a:solidFill>
              <a:latin typeface="+mj-lt"/>
            </a:endParaRPr>
          </a:p>
        </p:txBody>
      </p:sp>
      <p:grpSp>
        <p:nvGrpSpPr>
          <p:cNvPr id="14" name="Group 13">
            <a:extLst>
              <a:ext uri="{FF2B5EF4-FFF2-40B4-BE49-F238E27FC236}">
                <a16:creationId xmlns:a16="http://schemas.microsoft.com/office/drawing/2014/main" id="{99422E97-78E5-FC45-9A98-6ED7D426E1B5}"/>
              </a:ext>
            </a:extLst>
          </p:cNvPr>
          <p:cNvGrpSpPr/>
          <p:nvPr/>
        </p:nvGrpSpPr>
        <p:grpSpPr>
          <a:xfrm>
            <a:off x="2147766" y="8359943"/>
            <a:ext cx="13992468" cy="1825553"/>
            <a:chOff x="1139800" y="5469144"/>
            <a:chExt cx="9328312" cy="1217035"/>
          </a:xfrm>
        </p:grpSpPr>
        <p:pic>
          <p:nvPicPr>
            <p:cNvPr id="15" name="Picture 14">
              <a:extLst>
                <a:ext uri="{FF2B5EF4-FFF2-40B4-BE49-F238E27FC236}">
                  <a16:creationId xmlns:a16="http://schemas.microsoft.com/office/drawing/2014/main" id="{28391691-1499-E84F-9ECA-105580689A9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70788B0C-06C2-434C-8CEB-8E5723CD75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017A0039-29B7-7F4A-9415-3D72A4B3BE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20" name="Google Shape;95;p13">
            <a:extLst>
              <a:ext uri="{FF2B5EF4-FFF2-40B4-BE49-F238E27FC236}">
                <a16:creationId xmlns:a16="http://schemas.microsoft.com/office/drawing/2014/main" id="{F05931BF-A6BE-CF44-AD28-15B55D69F100}"/>
              </a:ext>
            </a:extLst>
          </p:cNvPr>
          <p:cNvSpPr txBox="1"/>
          <p:nvPr/>
        </p:nvSpPr>
        <p:spPr>
          <a:xfrm>
            <a:off x="2147766" y="5067075"/>
            <a:ext cx="9782309" cy="942700"/>
          </a:xfrm>
          <a:prstGeom prst="rect">
            <a:avLst/>
          </a:prstGeom>
          <a:noFill/>
          <a:ln>
            <a:noFill/>
          </a:ln>
        </p:spPr>
        <p:txBody>
          <a:bodyPr spcFirstLastPara="1" wrap="square" lIns="0" tIns="0" rIns="0" bIns="0" anchor="t" anchorCtr="0">
            <a:noAutofit/>
          </a:bodyPr>
          <a:lstStyle/>
          <a:p>
            <a:pPr lvl="0">
              <a:lnSpc>
                <a:spcPct val="139979"/>
              </a:lnSpc>
            </a:pPr>
            <a:r>
              <a:rPr lang="en-US" sz="4000" b="1" dirty="0" err="1">
                <a:latin typeface="Arial" panose="020B0604020202020204" pitchFamily="34" charset="0"/>
                <a:cs typeface="Arial" panose="020B0604020202020204" pitchFamily="34" charset="0"/>
              </a:rPr>
              <a:t>iCON</a:t>
            </a:r>
            <a:r>
              <a:rPr lang="en-US" sz="4000" b="1" dirty="0">
                <a:latin typeface="Arial" panose="020B0604020202020204" pitchFamily="34" charset="0"/>
                <a:cs typeface="Arial" panose="020B0604020202020204" pitchFamily="34" charset="0"/>
              </a:rPr>
              <a:t> Digital Health Literacy, 2023-2024</a:t>
            </a:r>
            <a:endParaRPr lang="en-US" sz="4000" b="1" dirty="0">
              <a:solidFill>
                <a:schemeClr val="tx1"/>
              </a:solidFill>
              <a:latin typeface="+mj-lt"/>
            </a:endParaRPr>
          </a:p>
        </p:txBody>
      </p:sp>
    </p:spTree>
    <p:extLst>
      <p:ext uri="{BB962C8B-B14F-4D97-AF65-F5344CB8AC3E}">
        <p14:creationId xmlns:p14="http://schemas.microsoft.com/office/powerpoint/2010/main" val="5761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5181770" cy="956271"/>
          </a:xfrm>
          <a:prstGeom prst="rect">
            <a:avLst/>
          </a:prstGeom>
          <a:noFill/>
          <a:ln>
            <a:noFill/>
          </a:ln>
        </p:spPr>
        <p:txBody>
          <a:bodyPr spcFirstLastPara="1" wrap="square" lIns="0" tIns="0" rIns="0" bIns="0" anchor="t" anchorCtr="0">
            <a:noAutofit/>
          </a:bodyPr>
          <a:lstStyle/>
          <a:p>
            <a:pPr lvl="0">
              <a:lnSpc>
                <a:spcPct val="140011"/>
              </a:lnSpc>
              <a:defRPr/>
            </a:pPr>
            <a:r>
              <a:rPr lang="zh-TW" altLang="en-US" sz="7000" b="1" dirty="0">
                <a:solidFill>
                  <a:srgbClr val="FFFFFF"/>
                </a:solidFill>
                <a:latin typeface="DFKai-SB" panose="03000509000000000000" pitchFamily="49" charset="-120"/>
                <a:ea typeface="DFKai-SB" panose="03000509000000000000" pitchFamily="49" charset="-120"/>
                <a:sym typeface="Lora"/>
              </a:rPr>
              <a:t>如何使用应用程序以管理健康？</a:t>
            </a:r>
            <a:endParaRPr kumimoji="0" sz="7000" b="1" i="0" u="none" strike="noStrike" kern="0" cap="none" spc="0" normalizeH="0" baseline="0" noProof="0" dirty="0">
              <a:ln>
                <a:noFill/>
              </a:ln>
              <a:solidFill>
                <a:srgbClr val="FFFFFF"/>
              </a:solidFill>
              <a:effectLst/>
              <a:uLnTx/>
              <a:uFillTx/>
              <a:latin typeface="DFKai-SB" panose="03000509000000000000" pitchFamily="49" charset="-120"/>
              <a:ea typeface="DFKai-SB" panose="03000509000000000000" pitchFamily="49" charset="-120"/>
              <a:sym typeface="Arial"/>
            </a:endParaRPr>
          </a:p>
        </p:txBody>
      </p:sp>
    </p:spTree>
    <p:extLst>
      <p:ext uri="{BB962C8B-B14F-4D97-AF65-F5344CB8AC3E}">
        <p14:creationId xmlns:p14="http://schemas.microsoft.com/office/powerpoint/2010/main" val="2798377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4622283" cy="1392293"/>
          </a:xfrm>
          <a:prstGeom prst="rect">
            <a:avLst/>
          </a:prstGeom>
          <a:noFill/>
          <a:ln>
            <a:noFill/>
          </a:ln>
        </p:spPr>
        <p:txBody>
          <a:bodyPr spcFirstLastPara="1" wrap="square" lIns="0" tIns="0" rIns="0" bIns="0" anchor="t" anchorCtr="0">
            <a:noAutofit/>
          </a:bodyPr>
          <a:lstStyle/>
          <a:p>
            <a:pPr lvl="0">
              <a:lnSpc>
                <a:spcPct val="140011"/>
              </a:lnSpc>
              <a:defRPr/>
            </a:pPr>
            <a:r>
              <a:rPr lang="zh-TW" altLang="en-US" sz="7200" b="1" dirty="0">
                <a:solidFill>
                  <a:schemeClr val="bg2"/>
                </a:solidFill>
                <a:latin typeface="DFKai-SB" panose="03000509000000000000" pitchFamily="49" charset="-120"/>
                <a:ea typeface="DFKai-SB" panose="03000509000000000000" pitchFamily="49" charset="-120"/>
                <a:sym typeface="Lora"/>
              </a:rPr>
              <a:t>如何使用应用程序以管理健康？</a:t>
            </a:r>
            <a:endParaRPr kumimoji="0" lang="zh-TW" altLang="en-US" sz="7200" b="1" i="0" u="none" strike="noStrike" kern="0" cap="none" spc="0" normalizeH="0" baseline="0" noProof="0" dirty="0">
              <a:ln>
                <a:noFill/>
              </a:ln>
              <a:solidFill>
                <a:schemeClr val="bg2"/>
              </a:solidFill>
              <a:effectLst/>
              <a:uLnTx/>
              <a:uFillTx/>
              <a:latin typeface="DFKai-SB" panose="03000509000000000000" pitchFamily="49" charset="-120"/>
              <a:ea typeface="DFKai-SB" panose="03000509000000000000" pitchFamily="49" charset="-120"/>
              <a:sym typeface="Arial"/>
            </a:endParaRPr>
          </a:p>
        </p:txBody>
      </p:sp>
      <p:sp>
        <p:nvSpPr>
          <p:cNvPr id="157" name="Google Shape;157;p18"/>
          <p:cNvSpPr txBox="1"/>
          <p:nvPr/>
        </p:nvSpPr>
        <p:spPr>
          <a:xfrm>
            <a:off x="1078161" y="2715790"/>
            <a:ext cx="16012805" cy="6495839"/>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应用程序能够以几方面助您管理健康：</a:t>
            </a:r>
            <a:endParaRPr lang="en-CA" altLang="zh-TW" sz="3600" dirty="0">
              <a:solidFill>
                <a:schemeClr val="tx1"/>
              </a:solidFill>
              <a:latin typeface="DFKai-SB" panose="03000509000000000000" pitchFamily="49" charset="-120"/>
              <a:ea typeface="DFKai-SB" panose="03000509000000000000" pitchFamily="49" charset="-120"/>
              <a:cs typeface="Lora"/>
              <a:sym typeface="Lora"/>
            </a:endParaRPr>
          </a:p>
          <a:p>
            <a:pPr marL="57214" lvl="0">
              <a:lnSpc>
                <a:spcPct val="15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5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应用程序像健康信息工具能让你自行管理您的健康及慢性疾病。</a:t>
            </a:r>
            <a:br>
              <a:rPr lang="zh-TW" altLang="en-US" sz="3600" dirty="0">
                <a:solidFill>
                  <a:schemeClr val="tx1"/>
                </a:solidFill>
                <a:latin typeface="DFKai-SB" panose="03000509000000000000" pitchFamily="49" charset="-120"/>
                <a:ea typeface="DFKai-SB" panose="03000509000000000000" pitchFamily="49" charset="-120"/>
                <a:cs typeface="Lora"/>
                <a:sym typeface="Lora"/>
              </a:rPr>
            </a:br>
            <a:r>
              <a:rPr lang="zh-TW" altLang="en-US" sz="3600" dirty="0">
                <a:solidFill>
                  <a:schemeClr val="tx1"/>
                </a:solidFill>
                <a:latin typeface="DFKai-SB" panose="03000509000000000000" pitchFamily="49" charset="-120"/>
                <a:ea typeface="DFKai-SB" panose="03000509000000000000" pitchFamily="49" charset="-120"/>
                <a:cs typeface="Lora"/>
                <a:sym typeface="Lora"/>
              </a:rPr>
              <a:t>
应用程序如远距医疗程序及安全通讯程序有助您更方便地联络你的医疗保健提供者。</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2258708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203239"/>
            <a:ext cx="15443721" cy="924000"/>
          </a:xfrm>
          <a:prstGeom prst="rect">
            <a:avLst/>
          </a:prstGeom>
          <a:noFill/>
          <a:ln>
            <a:noFill/>
          </a:ln>
        </p:spPr>
        <p:txBody>
          <a:bodyPr spcFirstLastPara="1" wrap="square" lIns="0" tIns="0" rIns="0" bIns="0" anchor="t" anchorCtr="0">
            <a:noAutofit/>
          </a:bodyPr>
          <a:lstStyle/>
          <a:p>
            <a:pPr lvl="0">
              <a:lnSpc>
                <a:spcPct val="140011"/>
              </a:lnSpc>
              <a:defRPr/>
            </a:pPr>
            <a:r>
              <a:rPr lang="zh-TW" altLang="en-US" sz="7200" b="1" dirty="0">
                <a:solidFill>
                  <a:schemeClr val="bg2"/>
                </a:solidFill>
                <a:latin typeface="DFKai-SB" panose="03000509000000000000" pitchFamily="49" charset="-120"/>
                <a:ea typeface="DFKai-SB" panose="03000509000000000000" pitchFamily="49" charset="-120"/>
                <a:sym typeface="Lora"/>
              </a:rPr>
              <a:t>如何使用应用程序以管理健康？</a:t>
            </a:r>
            <a:endParaRPr kumimoji="0" lang="zh-TW" altLang="en-US" sz="7200" b="1" i="0" u="none" strike="noStrike" kern="0" cap="none" spc="0" normalizeH="0" baseline="0" noProof="0" dirty="0">
              <a:ln>
                <a:noFill/>
              </a:ln>
              <a:solidFill>
                <a:schemeClr val="bg2"/>
              </a:solidFill>
              <a:effectLst/>
              <a:uLnTx/>
              <a:uFillTx/>
              <a:latin typeface="DFKai-SB" panose="03000509000000000000" pitchFamily="49" charset="-120"/>
              <a:ea typeface="DFKai-SB" panose="03000509000000000000" pitchFamily="49" charset="-120"/>
              <a:sym typeface="Arial"/>
            </a:endParaRPr>
          </a:p>
        </p:txBody>
      </p:sp>
      <p:sp>
        <p:nvSpPr>
          <p:cNvPr id="174" name="Google Shape;174;p19"/>
          <p:cNvSpPr txBox="1"/>
          <p:nvPr/>
        </p:nvSpPr>
        <p:spPr>
          <a:xfrm>
            <a:off x="1182749" y="2899871"/>
            <a:ext cx="15957387" cy="6198328"/>
          </a:xfrm>
          <a:prstGeom prst="rect">
            <a:avLst/>
          </a:prstGeom>
          <a:noFill/>
          <a:ln>
            <a:noFill/>
          </a:ln>
        </p:spPr>
        <p:txBody>
          <a:bodyPr spcFirstLastPara="1" wrap="square" lIns="0" tIns="0" rIns="0" bIns="0" anchor="t" anchorCtr="0">
            <a:noAutofit/>
          </a:bodyPr>
          <a:lstStyle/>
          <a:p>
            <a:pPr marL="57214" lvl="0">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健康程序提供广泛的服务，以下是支持您的健康的两款主要应用程序：</a:t>
            </a:r>
            <a:br>
              <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b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让您自行管理健康的应用程序</a:t>
            </a:r>
            <a:endParaRPr lang="en-CA" altLang="zh-TW"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CA" altLang="zh-TW"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让你浏览个人健康信息及获取医疗服务的应用程序</a:t>
            </a: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p:txBody>
      </p:sp>
      <p:sp>
        <p:nvSpPr>
          <p:cNvPr id="4" name="Rectangle 3">
            <a:extLst>
              <a:ext uri="{FF2B5EF4-FFF2-40B4-BE49-F238E27FC236}">
                <a16:creationId xmlns:a16="http://schemas.microsoft.com/office/drawing/2014/main" id="{01676436-4DFC-4DCF-9CFE-61E10F39172D}"/>
              </a:ext>
            </a:extLst>
          </p:cNvPr>
          <p:cNvSpPr/>
          <p:nvPr/>
        </p:nvSpPr>
        <p:spPr>
          <a:xfrm>
            <a:off x="1678657" y="4978360"/>
            <a:ext cx="6373143" cy="812840"/>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781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endParaRPr sz="7200" i="0" u="none" strike="noStrike" cap="none" dirty="0">
              <a:solidFill>
                <a:srgbClr val="034092"/>
              </a:solidFill>
              <a:latin typeface="+mj-lt"/>
              <a:ea typeface="Lora"/>
              <a:cs typeface="Lora"/>
              <a:sym typeface="Lora"/>
            </a:endParaRPr>
          </a:p>
        </p:txBody>
      </p:sp>
      <p:sp>
        <p:nvSpPr>
          <p:cNvPr id="7" name="Arrow: Right 6">
            <a:extLst>
              <a:ext uri="{FF2B5EF4-FFF2-40B4-BE49-F238E27FC236}">
                <a16:creationId xmlns:a16="http://schemas.microsoft.com/office/drawing/2014/main" id="{8646236E-E7BE-4F9E-AC5F-2E5673EF638B}"/>
              </a:ext>
            </a:extLst>
          </p:cNvPr>
          <p:cNvSpPr/>
          <p:nvPr/>
        </p:nvSpPr>
        <p:spPr>
          <a:xfrm>
            <a:off x="832104" y="7641001"/>
            <a:ext cx="16623791" cy="13767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71B77CE-2889-4D38-865A-1E557FD8B0DB}"/>
              </a:ext>
            </a:extLst>
          </p:cNvPr>
          <p:cNvPicPr>
            <a:picLocks noChangeAspect="1"/>
          </p:cNvPicPr>
          <p:nvPr/>
        </p:nvPicPr>
        <p:blipFill>
          <a:blip r:embed="rId3"/>
          <a:stretch>
            <a:fillRect/>
          </a:stretch>
        </p:blipFill>
        <p:spPr>
          <a:xfrm>
            <a:off x="5862912" y="2408555"/>
            <a:ext cx="3782139" cy="5076028"/>
          </a:xfrm>
          <a:prstGeom prst="rect">
            <a:avLst/>
          </a:prstGeom>
        </p:spPr>
      </p:pic>
      <p:pic>
        <p:nvPicPr>
          <p:cNvPr id="3076" name="Picture 4" descr="Elderly man with heart pain on white background Elderly man with heart pain. Acute attack of myocardial infarction or angina pectoris. Heart disease. Flat vector illustration isolated on white background senior chest pain stock illustrations">
            <a:extLst>
              <a:ext uri="{FF2B5EF4-FFF2-40B4-BE49-F238E27FC236}">
                <a16:creationId xmlns:a16="http://schemas.microsoft.com/office/drawing/2014/main" id="{061A858A-B355-459A-BB35-C5192AB450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104" y="2583753"/>
            <a:ext cx="4725632" cy="47256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E60C3B6-A886-4A54-ACC0-DB88ED2AD295}"/>
              </a:ext>
            </a:extLst>
          </p:cNvPr>
          <p:cNvSpPr/>
          <p:nvPr/>
        </p:nvSpPr>
        <p:spPr>
          <a:xfrm>
            <a:off x="832104" y="1035522"/>
            <a:ext cx="15922502" cy="1261949"/>
          </a:xfrm>
          <a:prstGeom prst="rect">
            <a:avLst/>
          </a:prstGeom>
        </p:spPr>
        <p:txBody>
          <a:bodyPr wrap="square">
            <a:sp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什么时候可以使用健康应用程序？</a:t>
            </a:r>
            <a:endParaRPr lang="en-US" sz="7200" dirty="0">
              <a:solidFill>
                <a:srgbClr val="034092"/>
              </a:solidFill>
              <a:latin typeface="DFKai-SB" panose="03000509000000000000" pitchFamily="49" charset="-120"/>
              <a:ea typeface="DFKai-SB" panose="03000509000000000000" pitchFamily="49" charset="-120"/>
              <a:cs typeface="Lora"/>
              <a:sym typeface="Lora"/>
            </a:endParaRPr>
          </a:p>
        </p:txBody>
      </p:sp>
      <p:pic>
        <p:nvPicPr>
          <p:cNvPr id="1026" name="Picture 2" descr="Tab vector icon Tab vector icon EMR messaging system app stock illustrations">
            <a:extLst>
              <a:ext uri="{FF2B5EF4-FFF2-40B4-BE49-F238E27FC236}">
                <a16:creationId xmlns:a16="http://schemas.microsoft.com/office/drawing/2014/main" id="{F6BF75E2-238E-4BF5-BD17-D45E3005D70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9297" t="27146" r="5604" b="25354"/>
          <a:stretch/>
        </p:blipFill>
        <p:spPr bwMode="auto">
          <a:xfrm>
            <a:off x="9950227" y="3049159"/>
            <a:ext cx="3582893" cy="42546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aboratory requisition form with empty space, illustration Laboratory requisition form with empty space, illustration lab requisition stock illustrations">
            <a:extLst>
              <a:ext uri="{FF2B5EF4-FFF2-40B4-BE49-F238E27FC236}">
                <a16:creationId xmlns:a16="http://schemas.microsoft.com/office/drawing/2014/main" id="{2F0D2B8F-8539-4D4E-A315-EDF7648FC6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5551" y="3259402"/>
            <a:ext cx="2782289" cy="393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383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marL="0" marR="0" lvl="0" indent="0" algn="l" rtl="0">
              <a:lnSpc>
                <a:spcPct val="110030"/>
              </a:lnSpc>
              <a:spcBef>
                <a:spcPts val="0"/>
              </a:spcBef>
              <a:spcAft>
                <a:spcPts val="0"/>
              </a:spcAft>
              <a:buClr>
                <a:srgbClr val="000000"/>
              </a:buClr>
              <a:buFont typeface="Arial"/>
              <a:buNone/>
            </a:pPr>
            <a:endParaRPr sz="7200" i="0" u="none" strike="noStrike" cap="none" dirty="0">
              <a:solidFill>
                <a:srgbClr val="034092"/>
              </a:solidFill>
              <a:latin typeface="+mj-lt"/>
              <a:ea typeface="Lora"/>
              <a:cs typeface="Lora"/>
              <a:sym typeface="Lora"/>
            </a:endParaRPr>
          </a:p>
        </p:txBody>
      </p:sp>
      <p:sp>
        <p:nvSpPr>
          <p:cNvPr id="7" name="Arrow: Right 6">
            <a:extLst>
              <a:ext uri="{FF2B5EF4-FFF2-40B4-BE49-F238E27FC236}">
                <a16:creationId xmlns:a16="http://schemas.microsoft.com/office/drawing/2014/main" id="{8646236E-E7BE-4F9E-AC5F-2E5673EF638B}"/>
              </a:ext>
            </a:extLst>
          </p:cNvPr>
          <p:cNvSpPr/>
          <p:nvPr/>
        </p:nvSpPr>
        <p:spPr>
          <a:xfrm>
            <a:off x="832104" y="7445053"/>
            <a:ext cx="16623791" cy="13767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Elderly man with heart pain on white background Elderly man with heart pain. Acute attack of myocardial infarction or angina pectoris. Heart disease. Flat vector illustration isolated on white background senior chest pain stock illustrations">
            <a:extLst>
              <a:ext uri="{FF2B5EF4-FFF2-40B4-BE49-F238E27FC236}">
                <a16:creationId xmlns:a16="http://schemas.microsoft.com/office/drawing/2014/main" id="{061A858A-B355-459A-BB35-C5192AB45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421" y="3535389"/>
            <a:ext cx="4032192" cy="403219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lood pressure icon Blood pressure concept with blood pressure meter and heart hypertension stock illustrations">
            <a:extLst>
              <a:ext uri="{FF2B5EF4-FFF2-40B4-BE49-F238E27FC236}">
                <a16:creationId xmlns:a16="http://schemas.microsoft.com/office/drawing/2014/main" id="{AC551BF1-C207-4B0C-8946-A8313A9BB7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960" t="9322" r="12933" b="11306"/>
          <a:stretch/>
        </p:blipFill>
        <p:spPr bwMode="auto">
          <a:xfrm>
            <a:off x="5443460" y="3691223"/>
            <a:ext cx="3570355" cy="387635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ills Jar A pills jar flat icon download pills stock illustrations">
            <a:extLst>
              <a:ext uri="{FF2B5EF4-FFF2-40B4-BE49-F238E27FC236}">
                <a16:creationId xmlns:a16="http://schemas.microsoft.com/office/drawing/2014/main" id="{64686D1D-297A-4A0F-AAD3-D07EF2CD3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5972" y="3968496"/>
            <a:ext cx="3599084" cy="35990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E60C3B6-A886-4A54-ACC0-DB88ED2AD295}"/>
              </a:ext>
            </a:extLst>
          </p:cNvPr>
          <p:cNvSpPr/>
          <p:nvPr/>
        </p:nvSpPr>
        <p:spPr>
          <a:xfrm>
            <a:off x="832104" y="1035522"/>
            <a:ext cx="15922502" cy="1216615"/>
          </a:xfrm>
          <a:prstGeom prst="rect">
            <a:avLst/>
          </a:prstGeom>
        </p:spPr>
        <p:txBody>
          <a:bodyPr wrap="square">
            <a:sp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什么时候可以使用健康应用程序？</a:t>
            </a:r>
            <a:endParaRPr lang="en-US" sz="7200" dirty="0">
              <a:solidFill>
                <a:srgbClr val="034092"/>
              </a:solidFill>
              <a:latin typeface="DFKai-SB" panose="03000509000000000000" pitchFamily="49" charset="-120"/>
              <a:ea typeface="DFKai-SB" panose="03000509000000000000" pitchFamily="49" charset="-120"/>
              <a:cs typeface="Lora"/>
              <a:sym typeface="Lora"/>
            </a:endParaRPr>
          </a:p>
        </p:txBody>
      </p:sp>
      <p:pic>
        <p:nvPicPr>
          <p:cNvPr id="2050" name="Picture 2" descr="Yoga Different People Elderly woman doing yoga in lotus pose on mat, old lady doing sport exercise and meditation. Female flat character and potted flower on white background, vector illustration meditation stock illustrations">
            <a:extLst>
              <a:ext uri="{FF2B5EF4-FFF2-40B4-BE49-F238E27FC236}">
                <a16:creationId xmlns:a16="http://schemas.microsoft.com/office/drawing/2014/main" id="{0A8EA5A1-C5CA-4E4A-B1D1-4541D298852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157" t="22313" r="34942" b="17433"/>
          <a:stretch/>
        </p:blipFill>
        <p:spPr bwMode="auto">
          <a:xfrm>
            <a:off x="14136010" y="4240973"/>
            <a:ext cx="3031133" cy="3326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94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5" name="Rectangle 4">
            <a:extLst>
              <a:ext uri="{FF2B5EF4-FFF2-40B4-BE49-F238E27FC236}">
                <a16:creationId xmlns:a16="http://schemas.microsoft.com/office/drawing/2014/main" id="{C673131D-D3D7-4BAF-B6E5-D4214CC6F7C7}"/>
              </a:ext>
            </a:extLst>
          </p:cNvPr>
          <p:cNvSpPr/>
          <p:nvPr/>
        </p:nvSpPr>
        <p:spPr>
          <a:xfrm>
            <a:off x="14035482" y="6814092"/>
            <a:ext cx="2159566" cy="307777"/>
          </a:xfrm>
          <a:prstGeom prst="rect">
            <a:avLst/>
          </a:prstGeom>
        </p:spPr>
        <p:txBody>
          <a:bodyPr wrap="none">
            <a:spAutoFit/>
          </a:bodyPr>
          <a:lstStyle/>
          <a:p>
            <a:r>
              <a:rPr lang="en-US">
                <a:solidFill>
                  <a:schemeClr val="bg1">
                    <a:lumMod val="95000"/>
                  </a:schemeClr>
                </a:solidFill>
                <a:latin typeface="DFKai-SB" panose="03000509000000000000" pitchFamily="49" charset="-120"/>
                <a:ea typeface="DFKai-SB" panose="03000509000000000000" pitchFamily="49" charset="-120"/>
              </a:rPr>
              <a:t>(Author unknown, n.d.)</a:t>
            </a:r>
          </a:p>
        </p:txBody>
      </p:sp>
      <p:pic>
        <p:nvPicPr>
          <p:cNvPr id="3074" name="Picture 2" descr="Young woman in headphones meditating sitting lotus pose listening audio meditation or relax music Woman meditating in headphones. Young female sitting lotus pose listening audio meditation. Music for relax. Mental health, self care, zen yoga, leisure vector illustration. Harmony, balance concept mindful apps stock illustrations">
            <a:extLst>
              <a:ext uri="{FF2B5EF4-FFF2-40B4-BE49-F238E27FC236}">
                <a16:creationId xmlns:a16="http://schemas.microsoft.com/office/drawing/2014/main" id="{8A64A84A-F79B-41AA-B0D6-D4C5A14B2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92" y="2374983"/>
            <a:ext cx="3099117" cy="2425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301110-3FD5-4AFE-8079-BBA62FA5DE25}"/>
              </a:ext>
            </a:extLst>
          </p:cNvPr>
          <p:cNvSpPr txBox="1"/>
          <p:nvPr/>
        </p:nvSpPr>
        <p:spPr>
          <a:xfrm>
            <a:off x="666750" y="4976548"/>
            <a:ext cx="3581401" cy="584775"/>
          </a:xfrm>
          <a:prstGeom prst="rect">
            <a:avLst/>
          </a:prstGeom>
          <a:noFill/>
        </p:spPr>
        <p:txBody>
          <a:bodyPr wrap="square" rtlCol="0">
            <a:spAutoFit/>
          </a:bodyPr>
          <a:lstStyle/>
          <a:p>
            <a:pPr algn="ctr"/>
            <a:r>
              <a:rPr lang="zh-TW" altLang="en-US" sz="3200" dirty="0">
                <a:latin typeface="DFKai-SB" panose="03000509000000000000" pitchFamily="49" charset="-120"/>
                <a:ea typeface="DFKai-SB" panose="03000509000000000000" pitchFamily="49" charset="-120"/>
              </a:rPr>
              <a:t>心理健康</a:t>
            </a:r>
            <a:endParaRPr lang="en-US" sz="3200" dirty="0">
              <a:latin typeface="DFKai-SB" panose="03000509000000000000" pitchFamily="49" charset="-120"/>
              <a:ea typeface="DFKai-SB" panose="03000509000000000000" pitchFamily="49" charset="-120"/>
            </a:endParaRPr>
          </a:p>
        </p:txBody>
      </p:sp>
      <p:pic>
        <p:nvPicPr>
          <p:cNvPr id="3076" name="Picture 4" descr="Capsules flat icon. Medicine pills vector illustration isolated on white. Vitamin gradient style design, designed for web and app. Eps 10. Capsules flat icon. Medicine pills vector illustration isolated on white. Vitamin gradient style design, designed for web and app. Eps 10 pills apps stock illustrations">
            <a:extLst>
              <a:ext uri="{FF2B5EF4-FFF2-40B4-BE49-F238E27FC236}">
                <a16:creationId xmlns:a16="http://schemas.microsoft.com/office/drawing/2014/main" id="{D86A3552-2946-4D70-8AB7-E1FEA7AA1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328" y="2073316"/>
            <a:ext cx="3028950" cy="3028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BDB1B2-6469-46F0-8757-A775E9276B1C}"/>
              </a:ext>
            </a:extLst>
          </p:cNvPr>
          <p:cNvSpPr txBox="1"/>
          <p:nvPr/>
        </p:nvSpPr>
        <p:spPr>
          <a:xfrm>
            <a:off x="6067827" y="4976547"/>
            <a:ext cx="4933951" cy="584775"/>
          </a:xfrm>
          <a:prstGeom prst="rect">
            <a:avLst/>
          </a:prstGeom>
          <a:noFill/>
        </p:spPr>
        <p:txBody>
          <a:bodyPr wrap="square" rtlCol="0">
            <a:spAutoFit/>
          </a:bodyPr>
          <a:lstStyle/>
          <a:p>
            <a:pPr algn="ctr"/>
            <a:r>
              <a:rPr lang="zh-TW" altLang="en-US" sz="3200" dirty="0">
                <a:latin typeface="DFKai-SB" panose="03000509000000000000" pitchFamily="49" charset="-120"/>
                <a:ea typeface="DFKai-SB" panose="03000509000000000000" pitchFamily="49" charset="-120"/>
              </a:rPr>
              <a:t>药物管理</a:t>
            </a:r>
            <a:endParaRPr lang="en-US" sz="3200" dirty="0">
              <a:latin typeface="DFKai-SB" panose="03000509000000000000" pitchFamily="49" charset="-120"/>
              <a:ea typeface="DFKai-SB" panose="03000509000000000000" pitchFamily="49" charset="-120"/>
            </a:endParaRPr>
          </a:p>
        </p:txBody>
      </p:sp>
      <p:pic>
        <p:nvPicPr>
          <p:cNvPr id="3078" name="Picture 6" descr="Young Woman Sleeping with Smartphone on Bed Vector Illustration of a Young Woman Sleeping with Smartphone on Bed, laying in her pajamas on the bed in her room. She fell asleep with the phone in her hand. Waiting for a call. sleep app stock illustrations">
            <a:extLst>
              <a:ext uri="{FF2B5EF4-FFF2-40B4-BE49-F238E27FC236}">
                <a16:creationId xmlns:a16="http://schemas.microsoft.com/office/drawing/2014/main" id="{B9195C27-C1A2-4795-A340-CEC9DCF766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0314" y="2395166"/>
            <a:ext cx="3833660" cy="24054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A8A561-4402-4EB3-A549-5CA8D2A6A92A}"/>
              </a:ext>
            </a:extLst>
          </p:cNvPr>
          <p:cNvSpPr/>
          <p:nvPr/>
        </p:nvSpPr>
        <p:spPr>
          <a:xfrm>
            <a:off x="14083226" y="4880523"/>
            <a:ext cx="1210589" cy="584775"/>
          </a:xfrm>
          <a:prstGeom prst="rect">
            <a:avLst/>
          </a:prstGeom>
        </p:spPr>
        <p:txBody>
          <a:bodyPr wrap="none">
            <a:spAutoFit/>
          </a:bodyPr>
          <a:lstStyle/>
          <a:p>
            <a:pPr algn="ctr"/>
            <a:r>
              <a:rPr lang="en-US" sz="3200">
                <a:latin typeface="DFKai-SB" panose="03000509000000000000" pitchFamily="49" charset="-120"/>
                <a:ea typeface="DFKai-SB" panose="03000509000000000000" pitchFamily="49" charset="-120"/>
              </a:rPr>
              <a:t>睡眠 </a:t>
            </a:r>
            <a:endParaRPr lang="en-US" dirty="0">
              <a:latin typeface="DFKai-SB" panose="03000509000000000000" pitchFamily="49" charset="-120"/>
              <a:ea typeface="DFKai-SB" panose="03000509000000000000" pitchFamily="49" charset="-120"/>
            </a:endParaRPr>
          </a:p>
        </p:txBody>
      </p:sp>
      <p:pic>
        <p:nvPicPr>
          <p:cNvPr id="3084" name="Picture 12" descr="Set of 3d Dumbbells Set, Realistic Detailed Close Up View Isolated on White Background. Sport Element of Fitness Dumbbell Set of 3d Dumbbells Set, Realistic Detailed Close Up View Isolated on White Background. Sport Element. Vector illustration of Fitness Dumbbell weights stock illustrations">
            <a:extLst>
              <a:ext uri="{FF2B5EF4-FFF2-40B4-BE49-F238E27FC236}">
                <a16:creationId xmlns:a16="http://schemas.microsoft.com/office/drawing/2014/main" id="{F5FE3E7D-4EFC-4B6C-B858-2A8215E774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892" y="6186991"/>
            <a:ext cx="3009901" cy="30099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6F9444B-8D14-42E6-8256-E03232783ECF}"/>
              </a:ext>
            </a:extLst>
          </p:cNvPr>
          <p:cNvSpPr/>
          <p:nvPr/>
        </p:nvSpPr>
        <p:spPr>
          <a:xfrm>
            <a:off x="1578844" y="9219123"/>
            <a:ext cx="1005403" cy="584775"/>
          </a:xfrm>
          <a:prstGeom prst="rect">
            <a:avLst/>
          </a:prstGeom>
        </p:spPr>
        <p:txBody>
          <a:bodyPr wrap="none">
            <a:spAutoFit/>
          </a:bodyPr>
          <a:lstStyle/>
          <a:p>
            <a:r>
              <a:rPr lang="zh-TW" altLang="en-US" sz="3200" dirty="0">
                <a:latin typeface="DFKai-SB" panose="03000509000000000000" pitchFamily="49" charset="-120"/>
                <a:ea typeface="DFKai-SB" panose="03000509000000000000" pitchFamily="49" charset="-120"/>
              </a:rPr>
              <a:t>运动</a:t>
            </a:r>
            <a:endParaRPr lang="en-US" sz="3200" dirty="0">
              <a:latin typeface="DFKai-SB" panose="03000509000000000000" pitchFamily="49" charset="-120"/>
              <a:ea typeface="DFKai-SB" panose="03000509000000000000" pitchFamily="49" charset="-120"/>
            </a:endParaRPr>
          </a:p>
        </p:txBody>
      </p:sp>
      <p:sp>
        <p:nvSpPr>
          <p:cNvPr id="9" name="TextBox 8">
            <a:extLst>
              <a:ext uri="{FF2B5EF4-FFF2-40B4-BE49-F238E27FC236}">
                <a16:creationId xmlns:a16="http://schemas.microsoft.com/office/drawing/2014/main" id="{716CF515-9D7D-40CE-8C4D-896C5C8EEE16}"/>
              </a:ext>
            </a:extLst>
          </p:cNvPr>
          <p:cNvSpPr txBox="1"/>
          <p:nvPr/>
        </p:nvSpPr>
        <p:spPr>
          <a:xfrm>
            <a:off x="12227094" y="9256764"/>
            <a:ext cx="4638675" cy="584775"/>
          </a:xfrm>
          <a:prstGeom prst="rect">
            <a:avLst/>
          </a:prstGeom>
          <a:noFill/>
        </p:spPr>
        <p:txBody>
          <a:bodyPr wrap="square" rtlCol="0">
            <a:spAutoFit/>
          </a:bodyPr>
          <a:lstStyle/>
          <a:p>
            <a:pPr algn="ctr"/>
            <a:r>
              <a:rPr lang="zh-TW" altLang="en-US" sz="3200" dirty="0">
                <a:latin typeface="DFKai-SB" panose="03000509000000000000" pitchFamily="49" charset="-120"/>
                <a:ea typeface="DFKai-SB" panose="03000509000000000000" pitchFamily="49" charset="-120"/>
              </a:rPr>
              <a:t>获取医疗服务</a:t>
            </a:r>
            <a:endParaRPr lang="en-US" dirty="0">
              <a:latin typeface="DFKai-SB" panose="03000509000000000000" pitchFamily="49" charset="-120"/>
              <a:ea typeface="DFKai-SB" panose="03000509000000000000" pitchFamily="49" charset="-120"/>
            </a:endParaRPr>
          </a:p>
        </p:txBody>
      </p:sp>
      <p:sp>
        <p:nvSpPr>
          <p:cNvPr id="11" name="TextBox 10">
            <a:extLst>
              <a:ext uri="{FF2B5EF4-FFF2-40B4-BE49-F238E27FC236}">
                <a16:creationId xmlns:a16="http://schemas.microsoft.com/office/drawing/2014/main" id="{E70CDF53-AFAE-43BE-80C9-B50523B31AB3}"/>
              </a:ext>
            </a:extLst>
          </p:cNvPr>
          <p:cNvSpPr txBox="1"/>
          <p:nvPr/>
        </p:nvSpPr>
        <p:spPr>
          <a:xfrm>
            <a:off x="6648415" y="9256765"/>
            <a:ext cx="3888214" cy="584775"/>
          </a:xfrm>
          <a:prstGeom prst="rect">
            <a:avLst/>
          </a:prstGeom>
          <a:noFill/>
        </p:spPr>
        <p:txBody>
          <a:bodyPr wrap="square" rtlCol="0">
            <a:spAutoFit/>
          </a:bodyPr>
          <a:lstStyle/>
          <a:p>
            <a:pPr algn="ctr"/>
            <a:r>
              <a:rPr lang="zh-TW" altLang="en-US" sz="3200" dirty="0">
                <a:latin typeface="DFKai-SB" panose="03000509000000000000" pitchFamily="49" charset="-120"/>
                <a:ea typeface="DFKai-SB" panose="03000509000000000000" pitchFamily="49" charset="-120"/>
              </a:rPr>
              <a:t>追踪健康</a:t>
            </a:r>
            <a:endParaRPr lang="en-US" sz="3200" dirty="0">
              <a:latin typeface="DFKai-SB" panose="03000509000000000000" pitchFamily="49" charset="-120"/>
              <a:ea typeface="DFKai-SB" panose="03000509000000000000" pitchFamily="49" charset="-120"/>
            </a:endParaRPr>
          </a:p>
        </p:txBody>
      </p:sp>
      <p:pic>
        <p:nvPicPr>
          <p:cNvPr id="3090" name="Picture 18" descr="Person monitoring heart beat rate and blood pressure app via mobile cell phone vector flat cartoon, man tracking or checking health information on smartphone, pulse healthcare test icon, ecg heartbeat Person monitoring heart beat rate and blood pressure app via mobile cell phone vector flat cartoon, man tracking or checking health info on smartphone, pulse healthcare test icon, ecg heartbeat image health tracking stock illustrations">
            <a:extLst>
              <a:ext uri="{FF2B5EF4-FFF2-40B4-BE49-F238E27FC236}">
                <a16:creationId xmlns:a16="http://schemas.microsoft.com/office/drawing/2014/main" id="{7499E3A9-A5AC-4138-B364-C0B469A0B3F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5435" t="7190" r="16917" b="24657"/>
          <a:stretch/>
        </p:blipFill>
        <p:spPr bwMode="auto">
          <a:xfrm>
            <a:off x="7186248" y="6373488"/>
            <a:ext cx="2723892" cy="2744269"/>
          </a:xfrm>
          <a:prstGeom prst="rect">
            <a:avLst/>
          </a:prstGeom>
          <a:noFill/>
          <a:extLst>
            <a:ext uri="{909E8E84-426E-40DD-AFC4-6F175D3DCCD1}">
              <a14:hiddenFill xmlns:a14="http://schemas.microsoft.com/office/drawing/2010/main">
                <a:solidFill>
                  <a:srgbClr val="FFFFFF"/>
                </a:solidFill>
              </a14:hiddenFill>
            </a:ext>
          </a:extLst>
        </p:spPr>
      </p:pic>
      <p:sp>
        <p:nvSpPr>
          <p:cNvPr id="18" name="Google Shape;149;p18">
            <a:extLst>
              <a:ext uri="{FF2B5EF4-FFF2-40B4-BE49-F238E27FC236}">
                <a16:creationId xmlns:a16="http://schemas.microsoft.com/office/drawing/2014/main" id="{E93E23BD-6217-4507-87FE-20CACB252A0A}"/>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如何以应用程序管理您的健康？</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pic>
        <p:nvPicPr>
          <p:cNvPr id="4" name="Picture 2" descr="image">
            <a:extLst>
              <a:ext uri="{FF2B5EF4-FFF2-40B4-BE49-F238E27FC236}">
                <a16:creationId xmlns:a16="http://schemas.microsoft.com/office/drawing/2014/main" id="{94239726-8B0D-4877-B593-06F2205826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80314" y="6758912"/>
            <a:ext cx="3932236" cy="224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543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3074" name="Picture 2" descr="Young woman in headphones meditating sitting lotus pose listening audio meditation or relax music Woman meditating in headphones. Young female sitting lotus pose listening audio meditation. Music for relax. Mental health, self care, zen yoga, leisure vector illustration. Harmony, balance concept mindful apps stock illustrations">
            <a:extLst>
              <a:ext uri="{FF2B5EF4-FFF2-40B4-BE49-F238E27FC236}">
                <a16:creationId xmlns:a16="http://schemas.microsoft.com/office/drawing/2014/main" id="{8A64A84A-F79B-41AA-B0D6-D4C5A14B2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160" y="2670048"/>
            <a:ext cx="3099117" cy="2425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301110-3FD5-4AFE-8079-BBA62FA5DE25}"/>
              </a:ext>
            </a:extLst>
          </p:cNvPr>
          <p:cNvSpPr txBox="1"/>
          <p:nvPr/>
        </p:nvSpPr>
        <p:spPr>
          <a:xfrm>
            <a:off x="837018" y="5246054"/>
            <a:ext cx="3581401" cy="584775"/>
          </a:xfrm>
          <a:prstGeom prst="rect">
            <a:avLst/>
          </a:prstGeom>
          <a:noFill/>
        </p:spPr>
        <p:txBody>
          <a:bodyPr wrap="square" rtlCol="0">
            <a:spAutoFit/>
          </a:bodyPr>
          <a:lstStyle/>
          <a:p>
            <a:pPr algn="ctr"/>
            <a:r>
              <a:rPr lang="en-US" sz="3200" dirty="0" err="1">
                <a:latin typeface="DFKai-SB" panose="03000509000000000000" pitchFamily="49" charset="-120"/>
                <a:ea typeface="DFKai-SB" panose="03000509000000000000" pitchFamily="49" charset="-120"/>
              </a:rPr>
              <a:t>心理健康</a:t>
            </a:r>
            <a:endParaRPr lang="en-US" sz="3200" dirty="0">
              <a:latin typeface="DFKai-SB" panose="03000509000000000000" pitchFamily="49" charset="-120"/>
              <a:ea typeface="DFKai-SB" panose="03000509000000000000" pitchFamily="49" charset="-120"/>
            </a:endParaRPr>
          </a:p>
        </p:txBody>
      </p:sp>
      <p:pic>
        <p:nvPicPr>
          <p:cNvPr id="3076" name="Picture 4" descr="Capsules flat icon. Medicine pills vector illustration isolated on white. Vitamin gradient style design, designed for web and app. Eps 10. Capsules flat icon. Medicine pills vector illustration isolated on white. Vitamin gradient style design, designed for web and app. Eps 10 pills apps stock illustrations">
            <a:extLst>
              <a:ext uri="{FF2B5EF4-FFF2-40B4-BE49-F238E27FC236}">
                <a16:creationId xmlns:a16="http://schemas.microsoft.com/office/drawing/2014/main" id="{D86A3552-2946-4D70-8AB7-E1FEA7AA1E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059" y="6336395"/>
            <a:ext cx="3028950" cy="30289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BDB1B2-6469-46F0-8757-A775E9276B1C}"/>
              </a:ext>
            </a:extLst>
          </p:cNvPr>
          <p:cNvSpPr txBox="1"/>
          <p:nvPr/>
        </p:nvSpPr>
        <p:spPr>
          <a:xfrm>
            <a:off x="444935" y="9083180"/>
            <a:ext cx="4933951" cy="584775"/>
          </a:xfrm>
          <a:prstGeom prst="rect">
            <a:avLst/>
          </a:prstGeom>
          <a:noFill/>
        </p:spPr>
        <p:txBody>
          <a:bodyPr wrap="square" rtlCol="0">
            <a:spAutoFit/>
          </a:bodyPr>
          <a:lstStyle/>
          <a:p>
            <a:pPr algn="ctr"/>
            <a:r>
              <a:rPr lang="zh-TW" altLang="en-US" sz="3200" dirty="0">
                <a:latin typeface="DFKai-SB" panose="03000509000000000000" pitchFamily="49" charset="-120"/>
                <a:ea typeface="DFKai-SB" panose="03000509000000000000" pitchFamily="49" charset="-120"/>
              </a:rPr>
              <a:t>药物管理</a:t>
            </a:r>
            <a:endParaRPr lang="en-US" sz="3200" dirty="0">
              <a:latin typeface="DFKai-SB" panose="03000509000000000000" pitchFamily="49" charset="-120"/>
              <a:ea typeface="DFKai-SB" panose="03000509000000000000" pitchFamily="49" charset="-120"/>
            </a:endParaRPr>
          </a:p>
        </p:txBody>
      </p:sp>
      <p:sp>
        <p:nvSpPr>
          <p:cNvPr id="3" name="TextBox 2">
            <a:extLst>
              <a:ext uri="{FF2B5EF4-FFF2-40B4-BE49-F238E27FC236}">
                <a16:creationId xmlns:a16="http://schemas.microsoft.com/office/drawing/2014/main" id="{CA0412DC-D227-4C23-AF30-D7621D8FA59C}"/>
              </a:ext>
            </a:extLst>
          </p:cNvPr>
          <p:cNvSpPr txBox="1"/>
          <p:nvPr/>
        </p:nvSpPr>
        <p:spPr>
          <a:xfrm>
            <a:off x="5846716" y="2521193"/>
            <a:ext cx="10993484" cy="2178673"/>
          </a:xfrm>
          <a:prstGeom prst="rect">
            <a:avLst/>
          </a:prstGeom>
          <a:noFill/>
        </p:spPr>
        <p:txBody>
          <a:bodyPr wrap="square" rtlCol="0">
            <a:spAutoFit/>
          </a:bodyPr>
          <a:lstStyle/>
          <a:p>
            <a:pPr>
              <a:lnSpc>
                <a:spcPct val="130000"/>
              </a:lnSpc>
            </a:pPr>
            <a:r>
              <a:rPr lang="zh-TW" altLang="en-US" sz="3600" dirty="0">
                <a:latin typeface="DFKai-SB" panose="03000509000000000000" pitchFamily="49" charset="-120"/>
                <a:ea typeface="DFKai-SB" panose="03000509000000000000" pitchFamily="49" charset="-120"/>
              </a:rPr>
              <a:t>心理健康应用程序旨在助您积极管理及改善心理健康。 通过获取相关资源，它能让您追踪您的心理状态，调节您的思维和情绪，同时协助您管理心理健康问题。</a:t>
            </a:r>
            <a:endParaRPr lang="en-US" sz="3600" dirty="0">
              <a:latin typeface="DFKai-SB" panose="03000509000000000000" pitchFamily="49" charset="-120"/>
              <a:ea typeface="DFKai-SB" panose="03000509000000000000" pitchFamily="49" charset="-120"/>
            </a:endParaRPr>
          </a:p>
        </p:txBody>
      </p:sp>
      <p:sp>
        <p:nvSpPr>
          <p:cNvPr id="5" name="Rectangle 4">
            <a:extLst>
              <a:ext uri="{FF2B5EF4-FFF2-40B4-BE49-F238E27FC236}">
                <a16:creationId xmlns:a16="http://schemas.microsoft.com/office/drawing/2014/main" id="{4BADD8C7-1B68-4933-B1A1-AE1D3E75A574}"/>
              </a:ext>
            </a:extLst>
          </p:cNvPr>
          <p:cNvSpPr/>
          <p:nvPr/>
        </p:nvSpPr>
        <p:spPr>
          <a:xfrm>
            <a:off x="5846716" y="7197598"/>
            <a:ext cx="10993484" cy="1458476"/>
          </a:xfrm>
          <a:prstGeom prst="rect">
            <a:avLst/>
          </a:prstGeom>
        </p:spPr>
        <p:txBody>
          <a:bodyPr wrap="square">
            <a:spAutoFit/>
          </a:bodyPr>
          <a:lstStyle/>
          <a:p>
            <a:pPr lvl="0">
              <a:lnSpc>
                <a:spcPct val="130000"/>
              </a:lnSpc>
            </a:pPr>
            <a:r>
              <a:rPr lang="zh-TW" altLang="en-US" sz="3600" dirty="0">
                <a:latin typeface="DFKai-SB" panose="03000509000000000000" pitchFamily="49" charset="-120"/>
                <a:ea typeface="DFKai-SB" panose="03000509000000000000" pitchFamily="49" charset="-120"/>
              </a:rPr>
              <a:t>药物管理应用程序会发送提示来帮您遵从药物，助您管理及关注自己的药物及处方。</a:t>
            </a:r>
            <a:endParaRPr lang="en-US" sz="3600" dirty="0">
              <a:latin typeface="DFKai-SB" panose="03000509000000000000" pitchFamily="49" charset="-120"/>
              <a:ea typeface="DFKai-SB" panose="03000509000000000000" pitchFamily="49" charset="-120"/>
            </a:endParaRPr>
          </a:p>
        </p:txBody>
      </p:sp>
      <p:sp>
        <p:nvSpPr>
          <p:cNvPr id="9" name="Google Shape;149;p18">
            <a:extLst>
              <a:ext uri="{FF2B5EF4-FFF2-40B4-BE49-F238E27FC236}">
                <a16:creationId xmlns:a16="http://schemas.microsoft.com/office/drawing/2014/main" id="{61F37163-A5D2-49C5-8E07-88E906E6630D}"/>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如何以应用程序管理您的健康？</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4104604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7" name="Picture 6" descr="Young Woman Sleeping with Smartphone on Bed Vector Illustration of a Young Woman Sleeping with Smartphone on Bed, laying in her pajamas on the bed in her room. She fell asleep with the phone in her hand. Waiting for a call. sleep app stock illustrations">
            <a:extLst>
              <a:ext uri="{FF2B5EF4-FFF2-40B4-BE49-F238E27FC236}">
                <a16:creationId xmlns:a16="http://schemas.microsoft.com/office/drawing/2014/main" id="{0CB97B65-AABA-4FDD-A2C1-1BF6BF1AC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059" y="2660700"/>
            <a:ext cx="4180502" cy="26230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E9205FEF-45AB-4A05-9F4C-E9E190D92BAF}"/>
              </a:ext>
            </a:extLst>
          </p:cNvPr>
          <p:cNvSpPr/>
          <p:nvPr/>
        </p:nvSpPr>
        <p:spPr>
          <a:xfrm>
            <a:off x="2157513" y="5364977"/>
            <a:ext cx="1210589" cy="584775"/>
          </a:xfrm>
          <a:prstGeom prst="rect">
            <a:avLst/>
          </a:prstGeom>
        </p:spPr>
        <p:txBody>
          <a:bodyPr wrap="none">
            <a:spAutoFit/>
          </a:bodyPr>
          <a:lstStyle/>
          <a:p>
            <a:pPr algn="ctr"/>
            <a:r>
              <a:rPr lang="en-US" sz="3200" dirty="0" err="1">
                <a:latin typeface="DFKai-SB" panose="03000509000000000000" pitchFamily="49" charset="-120"/>
                <a:ea typeface="DFKai-SB" panose="03000509000000000000" pitchFamily="49" charset="-120"/>
              </a:rPr>
              <a:t>睡眠</a:t>
            </a:r>
            <a:r>
              <a:rPr lang="en-US" sz="3200" dirty="0">
                <a:latin typeface="DFKai-SB" panose="03000509000000000000" pitchFamily="49" charset="-120"/>
                <a:ea typeface="DFKai-SB" panose="03000509000000000000" pitchFamily="49" charset="-120"/>
              </a:rPr>
              <a:t> </a:t>
            </a:r>
            <a:endParaRPr lang="en-US" dirty="0">
              <a:latin typeface="DFKai-SB" panose="03000509000000000000" pitchFamily="49" charset="-120"/>
              <a:ea typeface="DFKai-SB" panose="03000509000000000000" pitchFamily="49" charset="-120"/>
            </a:endParaRPr>
          </a:p>
        </p:txBody>
      </p:sp>
      <p:pic>
        <p:nvPicPr>
          <p:cNvPr id="10" name="Picture 12" descr="Set of 3d Dumbbells Set, Realistic Detailed Close Up View Isolated on White Background. Sport Element of Fitness Dumbbell Set of 3d Dumbbells Set, Realistic Detailed Close Up View Isolated on White Background. Sport Element. Vector illustration of Fitness Dumbbell weights stock illustrations">
            <a:extLst>
              <a:ext uri="{FF2B5EF4-FFF2-40B4-BE49-F238E27FC236}">
                <a16:creationId xmlns:a16="http://schemas.microsoft.com/office/drawing/2014/main" id="{62F4F9BD-CE6F-4873-92B4-AAACCCB307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920" y="6316780"/>
            <a:ext cx="3009901" cy="30099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9838B04D-FF82-4232-A370-8D15340D3256}"/>
              </a:ext>
            </a:extLst>
          </p:cNvPr>
          <p:cNvSpPr/>
          <p:nvPr/>
        </p:nvSpPr>
        <p:spPr>
          <a:xfrm>
            <a:off x="1970299" y="9146141"/>
            <a:ext cx="1005403" cy="584775"/>
          </a:xfrm>
          <a:prstGeom prst="rect">
            <a:avLst/>
          </a:prstGeom>
        </p:spPr>
        <p:txBody>
          <a:bodyPr wrap="none">
            <a:spAutoFit/>
          </a:bodyPr>
          <a:lstStyle/>
          <a:p>
            <a:r>
              <a:rPr lang="zh-TW" altLang="en-US" sz="3200" dirty="0">
                <a:latin typeface="DFKai-SB" panose="03000509000000000000" pitchFamily="49" charset="-120"/>
                <a:ea typeface="DFKai-SB" panose="03000509000000000000" pitchFamily="49" charset="-120"/>
              </a:rPr>
              <a:t>运动</a:t>
            </a:r>
            <a:endParaRPr lang="en-US" sz="3200" dirty="0">
              <a:latin typeface="DFKai-SB" panose="03000509000000000000" pitchFamily="49" charset="-120"/>
              <a:ea typeface="DFKai-SB" panose="03000509000000000000" pitchFamily="49" charset="-120"/>
            </a:endParaRPr>
          </a:p>
        </p:txBody>
      </p:sp>
      <p:sp>
        <p:nvSpPr>
          <p:cNvPr id="3" name="Rectangle 2">
            <a:extLst>
              <a:ext uri="{FF2B5EF4-FFF2-40B4-BE49-F238E27FC236}">
                <a16:creationId xmlns:a16="http://schemas.microsoft.com/office/drawing/2014/main" id="{D8EB8A35-7C7F-445F-9F86-A7BE330EA082}"/>
              </a:ext>
            </a:extLst>
          </p:cNvPr>
          <p:cNvSpPr/>
          <p:nvPr/>
        </p:nvSpPr>
        <p:spPr>
          <a:xfrm>
            <a:off x="6030785" y="2494480"/>
            <a:ext cx="10707815" cy="1458476"/>
          </a:xfrm>
          <a:prstGeom prst="rect">
            <a:avLst/>
          </a:prstGeom>
        </p:spPr>
        <p:txBody>
          <a:bodyPr wrap="square">
            <a:spAutoFit/>
          </a:bodyPr>
          <a:lstStyle/>
          <a:p>
            <a:pPr lvl="0">
              <a:lnSpc>
                <a:spcPct val="130000"/>
              </a:lnSpc>
            </a:pPr>
            <a:r>
              <a:rPr lang="zh-TW" altLang="en-US" sz="3600" dirty="0">
                <a:latin typeface="DFKai-SB" panose="03000509000000000000" pitchFamily="49" charset="-120"/>
                <a:ea typeface="DFKai-SB" panose="03000509000000000000" pitchFamily="49" charset="-120"/>
              </a:rPr>
              <a:t>睡眠管理应用旨在改善您的睡眠质素及时间，它们通过监测您的睡眠模式来提高您的睡眠质量。</a:t>
            </a:r>
            <a:endParaRPr lang="en-US" sz="3600" dirty="0">
              <a:latin typeface="DFKai-SB" panose="03000509000000000000" pitchFamily="49" charset="-120"/>
              <a:ea typeface="DFKai-SB" panose="03000509000000000000" pitchFamily="49" charset="-120"/>
            </a:endParaRPr>
          </a:p>
        </p:txBody>
      </p:sp>
      <p:sp>
        <p:nvSpPr>
          <p:cNvPr id="8" name="Rectangle 7">
            <a:extLst>
              <a:ext uri="{FF2B5EF4-FFF2-40B4-BE49-F238E27FC236}">
                <a16:creationId xmlns:a16="http://schemas.microsoft.com/office/drawing/2014/main" id="{319E9295-2912-47DB-810A-FB7AB1189355}"/>
              </a:ext>
            </a:extLst>
          </p:cNvPr>
          <p:cNvSpPr/>
          <p:nvPr/>
        </p:nvSpPr>
        <p:spPr>
          <a:xfrm>
            <a:off x="6030785" y="6732745"/>
            <a:ext cx="10707815" cy="1458476"/>
          </a:xfrm>
          <a:prstGeom prst="rect">
            <a:avLst/>
          </a:prstGeom>
        </p:spPr>
        <p:txBody>
          <a:bodyPr wrap="square">
            <a:spAutoFit/>
          </a:bodyPr>
          <a:lstStyle/>
          <a:p>
            <a:pPr lvl="1">
              <a:lnSpc>
                <a:spcPct val="130000"/>
              </a:lnSpc>
            </a:pPr>
            <a:r>
              <a:rPr lang="zh-TW" altLang="en-US" sz="3600" dirty="0">
                <a:latin typeface="DFKai-SB" panose="03000509000000000000" pitchFamily="49" charset="-120"/>
                <a:ea typeface="DFKai-SB" panose="03000509000000000000" pitchFamily="49" charset="-120"/>
              </a:rPr>
              <a:t>运动应用程序会记录您的运动进展以助您保持跃动及增强您的生理健康。</a:t>
            </a:r>
            <a:endParaRPr lang="en-US" sz="3600" dirty="0">
              <a:latin typeface="DFKai-SB" panose="03000509000000000000" pitchFamily="49" charset="-120"/>
              <a:ea typeface="DFKai-SB" panose="03000509000000000000" pitchFamily="49" charset="-120"/>
            </a:endParaRPr>
          </a:p>
        </p:txBody>
      </p:sp>
      <p:sp>
        <p:nvSpPr>
          <p:cNvPr id="12" name="Google Shape;149;p18">
            <a:extLst>
              <a:ext uri="{FF2B5EF4-FFF2-40B4-BE49-F238E27FC236}">
                <a16:creationId xmlns:a16="http://schemas.microsoft.com/office/drawing/2014/main" id="{8291F669-CD91-4FED-9854-F2A8BD6D2263}"/>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如何以应用程序管理您的健康？</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796857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8" name="TextBox 7">
            <a:extLst>
              <a:ext uri="{FF2B5EF4-FFF2-40B4-BE49-F238E27FC236}">
                <a16:creationId xmlns:a16="http://schemas.microsoft.com/office/drawing/2014/main" id="{27F9C03C-1255-494B-9C77-88B29C88A3BA}"/>
              </a:ext>
            </a:extLst>
          </p:cNvPr>
          <p:cNvSpPr txBox="1"/>
          <p:nvPr/>
        </p:nvSpPr>
        <p:spPr>
          <a:xfrm>
            <a:off x="613687" y="5790099"/>
            <a:ext cx="3888214" cy="584775"/>
          </a:xfrm>
          <a:prstGeom prst="rect">
            <a:avLst/>
          </a:prstGeom>
          <a:noFill/>
        </p:spPr>
        <p:txBody>
          <a:bodyPr wrap="square" rtlCol="0">
            <a:spAutoFit/>
          </a:bodyPr>
          <a:lstStyle/>
          <a:p>
            <a:pPr algn="ctr"/>
            <a:r>
              <a:rPr lang="zh-TW" altLang="en-US" sz="3200" dirty="0">
                <a:latin typeface="DFKai-SB" panose="03000509000000000000" pitchFamily="49" charset="-120"/>
                <a:ea typeface="DFKai-SB" panose="03000509000000000000" pitchFamily="49" charset="-120"/>
              </a:rPr>
              <a:t>追踪健康</a:t>
            </a:r>
            <a:endParaRPr lang="en-US" sz="3200" dirty="0">
              <a:latin typeface="DFKai-SB" panose="03000509000000000000" pitchFamily="49" charset="-120"/>
              <a:ea typeface="DFKai-SB" panose="03000509000000000000" pitchFamily="49" charset="-120"/>
            </a:endParaRPr>
          </a:p>
        </p:txBody>
      </p:sp>
      <p:pic>
        <p:nvPicPr>
          <p:cNvPr id="12" name="Picture 18" descr="Person monitoring heart beat rate and blood pressure app via mobile cell phone vector flat cartoon, man tracking or checking health information on smartphone, pulse healthcare test icon, ecg heartbeat Person monitoring heart beat rate and blood pressure app via mobile cell phone vector flat cartoon, man tracking or checking health info on smartphone, pulse healthcare test icon, ecg heartbeat image health tracking stock illustrations">
            <a:extLst>
              <a:ext uri="{FF2B5EF4-FFF2-40B4-BE49-F238E27FC236}">
                <a16:creationId xmlns:a16="http://schemas.microsoft.com/office/drawing/2014/main" id="{EB5F30F0-3044-49D0-9BB2-40F2CEED40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435" t="7190" r="16917" b="24657"/>
          <a:stretch/>
        </p:blipFill>
        <p:spPr bwMode="auto">
          <a:xfrm>
            <a:off x="1099426" y="2682469"/>
            <a:ext cx="3009901" cy="303241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49;p18">
            <a:extLst>
              <a:ext uri="{FF2B5EF4-FFF2-40B4-BE49-F238E27FC236}">
                <a16:creationId xmlns:a16="http://schemas.microsoft.com/office/drawing/2014/main" id="{3A7AA13B-0B04-45E6-BF1F-2D3843661994}"/>
              </a:ext>
            </a:extLst>
          </p:cNvPr>
          <p:cNvSpPr txBox="1"/>
          <p:nvPr/>
        </p:nvSpPr>
        <p:spPr>
          <a:xfrm>
            <a:off x="1078160" y="817923"/>
            <a:ext cx="14622283" cy="1392293"/>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如何以应用程序管理您的健康？</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6" name="Rectangle 5">
            <a:extLst>
              <a:ext uri="{FF2B5EF4-FFF2-40B4-BE49-F238E27FC236}">
                <a16:creationId xmlns:a16="http://schemas.microsoft.com/office/drawing/2014/main" id="{BFD05822-A375-4ADC-A4BB-AEB8344CA1D3}"/>
              </a:ext>
            </a:extLst>
          </p:cNvPr>
          <p:cNvSpPr/>
          <p:nvPr/>
        </p:nvSpPr>
        <p:spPr>
          <a:xfrm>
            <a:off x="5350301" y="2464123"/>
            <a:ext cx="10753299" cy="2183226"/>
          </a:xfrm>
          <a:prstGeom prst="rect">
            <a:avLst/>
          </a:prstGeom>
        </p:spPr>
        <p:txBody>
          <a:bodyPr wrap="square">
            <a:spAutoFit/>
          </a:bodyPr>
          <a:lstStyle/>
          <a:p>
            <a:pPr lvl="0">
              <a:lnSpc>
                <a:spcPct val="130000"/>
              </a:lnSpc>
            </a:pPr>
            <a:r>
              <a:rPr lang="zh-TW" altLang="en-US" sz="3600" dirty="0">
                <a:latin typeface="DFKai-SB" panose="03000509000000000000" pitchFamily="49" charset="-120"/>
                <a:ea typeface="DFKai-SB" panose="03000509000000000000" pitchFamily="49" charset="-120"/>
              </a:rPr>
              <a:t>追踪健康应用程序旨在帮助您监测和管理慢性疾病。 它们协助您维持健康及提供自我管理技巧以鼓励您实践预防保健。</a:t>
            </a:r>
            <a:endParaRPr lang="en-US" sz="3600" dirty="0">
              <a:latin typeface="DFKai-SB" panose="03000509000000000000" pitchFamily="49" charset="-120"/>
              <a:ea typeface="DFKai-SB" panose="03000509000000000000" pitchFamily="49" charset="-120"/>
            </a:endParaRPr>
          </a:p>
        </p:txBody>
      </p:sp>
      <p:grpSp>
        <p:nvGrpSpPr>
          <p:cNvPr id="3" name="Group 2">
            <a:extLst>
              <a:ext uri="{FF2B5EF4-FFF2-40B4-BE49-F238E27FC236}">
                <a16:creationId xmlns:a16="http://schemas.microsoft.com/office/drawing/2014/main" id="{7E38DE4F-DD96-4679-BBD2-D65F51EFBEEB}"/>
              </a:ext>
            </a:extLst>
          </p:cNvPr>
          <p:cNvGrpSpPr/>
          <p:nvPr/>
        </p:nvGrpSpPr>
        <p:grpSpPr>
          <a:xfrm>
            <a:off x="13391580" y="6519651"/>
            <a:ext cx="1975480" cy="3283701"/>
            <a:chOff x="1582729" y="6399770"/>
            <a:chExt cx="1975480" cy="3283701"/>
          </a:xfrm>
        </p:grpSpPr>
        <p:pic>
          <p:nvPicPr>
            <p:cNvPr id="1026" name="Picture 2" descr="Black Smart Phone symbol for banner, general design print and websites. Illustration vector. Black Smart Phone symbol for banner, general design print and websites. Illustration vector. cellphone clipart stock illustrations">
              <a:extLst>
                <a:ext uri="{FF2B5EF4-FFF2-40B4-BE49-F238E27FC236}">
                  <a16:creationId xmlns:a16="http://schemas.microsoft.com/office/drawing/2014/main" id="{C237AAE3-3C67-4448-8AE5-DE76CE0DB3E6}"/>
                </a:ext>
              </a:extLst>
            </p:cNvPr>
            <p:cNvPicPr>
              <a:picLocks noChangeAspect="1" noChangeArrowheads="1"/>
            </p:cNvPicPr>
            <p:nvPr/>
          </p:nvPicPr>
          <p:blipFill rotWithShape="1">
            <a:blip r:embed="rId4">
              <a:duotone>
                <a:schemeClr val="accent2">
                  <a:shade val="45000"/>
                  <a:satMod val="135000"/>
                </a:schemeClr>
                <a:prstClr val="white"/>
              </a:duotone>
              <a:extLst>
                <a:ext uri="{28A0092B-C50C-407E-A947-70E740481C1C}">
                  <a14:useLocalDpi xmlns:a14="http://schemas.microsoft.com/office/drawing/2010/main" val="0"/>
                </a:ext>
              </a:extLst>
            </a:blip>
            <a:srcRect l="31926" t="15303" r="30563" b="16495"/>
            <a:stretch/>
          </p:blipFill>
          <p:spPr bwMode="auto">
            <a:xfrm>
              <a:off x="1582729" y="6399770"/>
              <a:ext cx="1975480" cy="32837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8C8FCE1-8ED2-4ECE-8067-9A206890856D}"/>
                </a:ext>
              </a:extLst>
            </p:cNvPr>
            <p:cNvSpPr txBox="1"/>
            <p:nvPr/>
          </p:nvSpPr>
          <p:spPr>
            <a:xfrm>
              <a:off x="1672291" y="7494104"/>
              <a:ext cx="1731588" cy="1138773"/>
            </a:xfrm>
            <a:prstGeom prst="rect">
              <a:avLst/>
            </a:prstGeom>
            <a:noFill/>
          </p:spPr>
          <p:txBody>
            <a:bodyPr wrap="square" rtlCol="0">
              <a:spAutoFit/>
            </a:bodyPr>
            <a:lstStyle/>
            <a:p>
              <a:pPr algn="ctr"/>
              <a:r>
                <a:rPr lang="en-US" sz="4000" dirty="0">
                  <a:latin typeface="DFKai-SB" panose="03000509000000000000" pitchFamily="49" charset="-120"/>
                  <a:ea typeface="DFKai-SB" panose="03000509000000000000" pitchFamily="49" charset="-120"/>
                </a:rPr>
                <a:t>6.8</a:t>
              </a:r>
              <a:r>
                <a:rPr lang="en-US" sz="3600" dirty="0">
                  <a:latin typeface="DFKai-SB" panose="03000509000000000000" pitchFamily="49" charset="-120"/>
                  <a:ea typeface="DFKai-SB" panose="03000509000000000000" pitchFamily="49" charset="-120"/>
                </a:rPr>
                <a:t> </a:t>
              </a:r>
              <a:r>
                <a:rPr lang="en-US" sz="2800" dirty="0">
                  <a:latin typeface="DFKai-SB" panose="03000509000000000000" pitchFamily="49" charset="-120"/>
                  <a:ea typeface="DFKai-SB" panose="03000509000000000000" pitchFamily="49" charset="-120"/>
                </a:rPr>
                <a:t>mmol/L</a:t>
              </a:r>
              <a:endParaRPr lang="en-US" sz="3600" dirty="0">
                <a:latin typeface="DFKai-SB" panose="03000509000000000000" pitchFamily="49" charset="-120"/>
                <a:ea typeface="DFKai-SB" panose="03000509000000000000" pitchFamily="49" charset="-120"/>
              </a:endParaRPr>
            </a:p>
          </p:txBody>
        </p:sp>
      </p:grpSp>
      <p:sp>
        <p:nvSpPr>
          <p:cNvPr id="4" name="Rectangle 3">
            <a:extLst>
              <a:ext uri="{FF2B5EF4-FFF2-40B4-BE49-F238E27FC236}">
                <a16:creationId xmlns:a16="http://schemas.microsoft.com/office/drawing/2014/main" id="{7F0B56E0-7A46-4BB8-900E-E21C5C6F31E8}"/>
              </a:ext>
            </a:extLst>
          </p:cNvPr>
          <p:cNvSpPr/>
          <p:nvPr/>
        </p:nvSpPr>
        <p:spPr>
          <a:xfrm>
            <a:off x="1447800" y="7072518"/>
            <a:ext cx="11375539" cy="1458476"/>
          </a:xfrm>
          <a:prstGeom prst="rect">
            <a:avLst/>
          </a:prstGeom>
        </p:spPr>
        <p:txBody>
          <a:bodyPr wrap="square">
            <a:spAutoFit/>
          </a:bodyPr>
          <a:lstStyle/>
          <a:p>
            <a:pPr lvl="0">
              <a:lnSpc>
                <a:spcPct val="130000"/>
              </a:lnSpc>
            </a:pPr>
            <a:r>
              <a:rPr lang="zh-TW" altLang="en-US" sz="3600" dirty="0">
                <a:latin typeface="DFKai-SB" panose="03000509000000000000" pitchFamily="49" charset="-120"/>
                <a:ea typeface="DFKai-SB" panose="03000509000000000000" pitchFamily="49" charset="-120"/>
              </a:rPr>
              <a:t>例子：糖尿病患者可以使用如连续血糖监测（</a:t>
            </a:r>
            <a:r>
              <a:rPr lang="en-US" sz="3600" dirty="0">
                <a:latin typeface="DFKai-SB" panose="03000509000000000000" pitchFamily="49" charset="-120"/>
                <a:ea typeface="DFKai-SB" panose="03000509000000000000" pitchFamily="49" charset="-120"/>
              </a:rPr>
              <a:t>CGM）</a:t>
            </a:r>
            <a:r>
              <a:rPr lang="zh-TW" altLang="en-US" sz="3600" dirty="0">
                <a:latin typeface="DFKai-SB" panose="03000509000000000000" pitchFamily="49" charset="-120"/>
                <a:ea typeface="DFKai-SB" panose="03000509000000000000" pitchFamily="49" charset="-120"/>
              </a:rPr>
              <a:t>的应用程序来监测血糖指数。</a:t>
            </a:r>
            <a:endParaRPr lang="en-US" sz="3600" dirty="0">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232916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203239"/>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如何以应用程序管理您的健康？</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01676436-4DFC-4DCF-9CFE-61E10F39172D}"/>
              </a:ext>
            </a:extLst>
          </p:cNvPr>
          <p:cNvSpPr/>
          <p:nvPr/>
        </p:nvSpPr>
        <p:spPr>
          <a:xfrm>
            <a:off x="1678657" y="6147942"/>
            <a:ext cx="10386343" cy="678160"/>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74;p19">
            <a:extLst>
              <a:ext uri="{FF2B5EF4-FFF2-40B4-BE49-F238E27FC236}">
                <a16:creationId xmlns:a16="http://schemas.microsoft.com/office/drawing/2014/main" id="{C0DB1517-EBA4-B839-1A4F-72FC1E8053C8}"/>
              </a:ext>
            </a:extLst>
          </p:cNvPr>
          <p:cNvSpPr txBox="1"/>
          <p:nvPr/>
        </p:nvSpPr>
        <p:spPr>
          <a:xfrm>
            <a:off x="1182749" y="2899871"/>
            <a:ext cx="15957387" cy="6198328"/>
          </a:xfrm>
          <a:prstGeom prst="rect">
            <a:avLst/>
          </a:prstGeom>
          <a:noFill/>
          <a:ln>
            <a:noFill/>
          </a:ln>
        </p:spPr>
        <p:txBody>
          <a:bodyPr spcFirstLastPara="1" wrap="square" lIns="0" tIns="0" rIns="0" bIns="0" anchor="t" anchorCtr="0">
            <a:noAutofit/>
          </a:bodyPr>
          <a:lstStyle/>
          <a:p>
            <a:pPr marL="57214" lvl="0">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健康程序提供广泛的服务，以下是支持您的健康的两款主要应用程序：</a:t>
            </a:r>
            <a:br>
              <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b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让您自行管理健康的应用程序</a:t>
            </a:r>
            <a:endParaRPr lang="en-CA" altLang="zh-TW"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endParaRPr lang="en-CA" altLang="zh-TW"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a:p>
            <a:pPr marL="628714" indent="-571500">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rPr>
              <a:t>让你浏览个人健康信息及获取医疗服务的应用程序</a:t>
            </a:r>
            <a:endParaRPr lang="en-US" sz="3600" dirty="0">
              <a:solidFill>
                <a:schemeClr val="tx1"/>
              </a:solidFill>
              <a:latin typeface="DFKai-SB" panose="03000509000000000000" pitchFamily="49" charset="-120"/>
              <a:ea typeface="DFKai-SB" panose="03000509000000000000" pitchFamily="49" charset="-120"/>
              <a:cs typeface="Arial" panose="020B0604020202020204" pitchFamily="34" charset="0"/>
              <a:sym typeface="Lora"/>
            </a:endParaRPr>
          </a:p>
        </p:txBody>
      </p:sp>
    </p:spTree>
    <p:extLst>
      <p:ext uri="{BB962C8B-B14F-4D97-AF65-F5344CB8AC3E}">
        <p14:creationId xmlns:p14="http://schemas.microsoft.com/office/powerpoint/2010/main" val="835631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3BF104-312A-9344-840F-EF60D577FA27}"/>
              </a:ext>
            </a:extLst>
          </p:cNvPr>
          <p:cNvSpPr>
            <a:spLocks noGrp="1"/>
          </p:cNvSpPr>
          <p:nvPr>
            <p:ph type="subTitle" idx="1"/>
          </p:nvPr>
        </p:nvSpPr>
        <p:spPr>
          <a:xfrm>
            <a:off x="1535185" y="2611408"/>
            <a:ext cx="15079211" cy="4580388"/>
          </a:xfrm>
        </p:spPr>
        <p:txBody>
          <a:bodyPr>
            <a:normAutofit/>
          </a:bodyPr>
          <a:lstStyle/>
          <a:p>
            <a:pPr algn="l">
              <a:lnSpc>
                <a:spcPct val="120000"/>
              </a:lnSpc>
            </a:pPr>
            <a:r>
              <a:rPr lang="zh-TW" altLang="en-US" sz="2800" dirty="0">
                <a:latin typeface="DFKai-SB" panose="03000509000000000000" pitchFamily="65" charset="-120"/>
                <a:ea typeface="DFKai-SB" panose="03000509000000000000" pitchFamily="65" charset="-120"/>
                <a:cs typeface="Arial" panose="020B0604020202020204" pitchFamily="34" charset="0"/>
              </a:rPr>
              <a:t>该数码健康知识课程由卑诗大学的安康健康网络（</a:t>
            </a:r>
            <a:r>
              <a:rPr lang="en-CA" altLang="zh-TW" sz="2800" dirty="0" err="1">
                <a:solidFill>
                  <a:schemeClr val="accent4"/>
                </a:solidFill>
                <a:ea typeface="DFKai-SB" panose="03000509000000000000" pitchFamily="65" charset="-120"/>
                <a:cs typeface="Arial" panose="020B0604020202020204" pitchFamily="34" charset="0"/>
              </a:rPr>
              <a:t>i</a:t>
            </a:r>
            <a:r>
              <a:rPr lang="en-CA" altLang="zh-TW" sz="2800" dirty="0" err="1">
                <a:solidFill>
                  <a:schemeClr val="accent1"/>
                </a:solidFill>
                <a:ea typeface="DFKai-SB" panose="03000509000000000000" pitchFamily="65" charset="-120"/>
                <a:cs typeface="Arial" panose="020B0604020202020204" pitchFamily="34" charset="0"/>
              </a:rPr>
              <a:t>CON</a:t>
            </a:r>
            <a:r>
              <a:rPr lang="zh-TW" altLang="en-CA" sz="2800" dirty="0">
                <a:latin typeface="DFKai-SB" panose="03000509000000000000" pitchFamily="65" charset="-120"/>
                <a:ea typeface="DFKai-SB" panose="03000509000000000000" pitchFamily="65" charset="-120"/>
                <a:cs typeface="Arial" panose="020B0604020202020204" pitchFamily="34" charset="0"/>
              </a:rPr>
              <a:t>）</a:t>
            </a:r>
            <a:r>
              <a:rPr lang="zh-TW" altLang="en-US" sz="2800" dirty="0">
                <a:latin typeface="DFKai-SB" panose="03000509000000000000" pitchFamily="65" charset="-120"/>
                <a:ea typeface="DFKai-SB" panose="03000509000000000000" pitchFamily="65" charset="-120"/>
                <a:cs typeface="Arial" panose="020B0604020202020204" pitchFamily="34" charset="0"/>
              </a:rPr>
              <a:t>制作
「安康」健康网络得到卑诗省卫生厅的「</a:t>
            </a:r>
            <a:r>
              <a:rPr lang="zh-TW" altLang="en-US" sz="2800" dirty="0">
                <a:solidFill>
                  <a:schemeClr val="accent1"/>
                </a:solidFill>
                <a:latin typeface="DFKai-SB" panose="03000509000000000000" pitchFamily="65" charset="-120"/>
                <a:ea typeface="DFKai-SB" panose="03000509000000000000" pitchFamily="65" charset="-120"/>
                <a:cs typeface="Arial" panose="020B0604020202020204" pitchFamily="34" charset="0"/>
              </a:rPr>
              <a:t>患者为伴</a:t>
            </a:r>
            <a:r>
              <a:rPr lang="zh-TW" altLang="en-US" sz="2800" dirty="0">
                <a:latin typeface="DFKai-SB" panose="03000509000000000000" pitchFamily="65" charset="-120"/>
                <a:ea typeface="DFKai-SB" panose="03000509000000000000" pitchFamily="65" charset="-120"/>
                <a:cs typeface="Arial" panose="020B0604020202020204" pitchFamily="34" charset="0"/>
              </a:rPr>
              <a:t>」计划的支持
「安康」健康网络与各多元文化社区合作已超过十年
「安康」健康网络帮助慢性病患者进行自我管理
「安康」健康网络亦帮助大家普及数码知识，以便他们获取、评估和使用网上的健康资源</a:t>
            </a:r>
            <a:endParaRPr lang="en-US" sz="2800" dirty="0">
              <a:latin typeface="DFKai-SB" panose="03000509000000000000" pitchFamily="65" charset="-120"/>
              <a:ea typeface="DFKai-SB" panose="03000509000000000000" pitchFamily="65" charset="-120"/>
              <a:cs typeface="Arial" panose="020B0604020202020204" pitchFamily="34" charset="0"/>
            </a:endParaRPr>
          </a:p>
        </p:txBody>
      </p:sp>
      <p:grpSp>
        <p:nvGrpSpPr>
          <p:cNvPr id="11" name="Group 10">
            <a:extLst>
              <a:ext uri="{FF2B5EF4-FFF2-40B4-BE49-F238E27FC236}">
                <a16:creationId xmlns:a16="http://schemas.microsoft.com/office/drawing/2014/main" id="{D751FE22-17D1-46D6-9A9F-075A99051472}"/>
              </a:ext>
            </a:extLst>
          </p:cNvPr>
          <p:cNvGrpSpPr/>
          <p:nvPr/>
        </p:nvGrpSpPr>
        <p:grpSpPr>
          <a:xfrm>
            <a:off x="2138502" y="7222826"/>
            <a:ext cx="13992468" cy="1825553"/>
            <a:chOff x="1139800" y="5469144"/>
            <a:chExt cx="9328312" cy="1217035"/>
          </a:xfrm>
        </p:grpSpPr>
        <p:pic>
          <p:nvPicPr>
            <p:cNvPr id="12" name="Picture 11">
              <a:extLst>
                <a:ext uri="{FF2B5EF4-FFF2-40B4-BE49-F238E27FC236}">
                  <a16:creationId xmlns:a16="http://schemas.microsoft.com/office/drawing/2014/main" id="{8DAE97B6-925A-4FC8-804A-F923CD630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3" name="Picture 12">
              <a:extLst>
                <a:ext uri="{FF2B5EF4-FFF2-40B4-BE49-F238E27FC236}">
                  <a16:creationId xmlns:a16="http://schemas.microsoft.com/office/drawing/2014/main" id="{1792B930-45E1-4291-93DB-6F1945CA9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4" name="Picture 13">
              <a:extLst>
                <a:ext uri="{FF2B5EF4-FFF2-40B4-BE49-F238E27FC236}">
                  <a16:creationId xmlns:a16="http://schemas.microsoft.com/office/drawing/2014/main" id="{C8631C4D-93C8-4997-9BD5-3A075D9F74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9" name="TextBox 8">
            <a:extLst>
              <a:ext uri="{FF2B5EF4-FFF2-40B4-BE49-F238E27FC236}">
                <a16:creationId xmlns:a16="http://schemas.microsoft.com/office/drawing/2014/main" id="{9413195C-04A0-48CF-82DE-2DDC5AD01EB4}"/>
              </a:ext>
            </a:extLst>
          </p:cNvPr>
          <p:cNvSpPr txBox="1"/>
          <p:nvPr/>
        </p:nvSpPr>
        <p:spPr>
          <a:xfrm>
            <a:off x="0" y="9783433"/>
            <a:ext cx="18288000" cy="507831"/>
          </a:xfrm>
          <a:prstGeom prst="rect">
            <a:avLst/>
          </a:prstGeom>
          <a:solidFill>
            <a:srgbClr val="002060"/>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a:ln>
                  <a:noFill/>
                </a:ln>
                <a:solidFill>
                  <a:prstClr val="white"/>
                </a:solidFill>
                <a:effectLst/>
                <a:uLnTx/>
                <a:uFillTx/>
                <a:latin typeface="Calibri" panose="020F0502020204030204"/>
                <a:ea typeface="+mn-ea"/>
                <a:cs typeface="Arial"/>
                <a:sym typeface="Arial"/>
              </a:rPr>
              <a:t>Thank you to the BC Ministry of Health Patients as Partners Initiative for their support.</a:t>
            </a:r>
          </a:p>
        </p:txBody>
      </p:sp>
      <p:sp>
        <p:nvSpPr>
          <p:cNvPr id="10" name="Google Shape;149;p18">
            <a:extLst>
              <a:ext uri="{FF2B5EF4-FFF2-40B4-BE49-F238E27FC236}">
                <a16:creationId xmlns:a16="http://schemas.microsoft.com/office/drawing/2014/main" id="{F35DDA19-0DCD-41D9-99E4-36FFE27B054C}"/>
              </a:ext>
            </a:extLst>
          </p:cNvPr>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Arial" panose="020B0604020202020204" pitchFamily="34" charset="0"/>
              </a:rPr>
              <a:t>鸣谢</a:t>
            </a:r>
            <a:endParaRPr lang="en-US" sz="7200" i="0" u="none" strike="noStrike" cap="none" dirty="0">
              <a:solidFill>
                <a:srgbClr val="034092"/>
              </a:solidFill>
              <a:latin typeface="+mj-lt"/>
              <a:ea typeface="Lora"/>
              <a:cs typeface="Lora"/>
              <a:sym typeface="Lora"/>
            </a:endParaRPr>
          </a:p>
        </p:txBody>
      </p:sp>
    </p:spTree>
    <p:extLst>
      <p:ext uri="{BB962C8B-B14F-4D97-AF65-F5344CB8AC3E}">
        <p14:creationId xmlns:p14="http://schemas.microsoft.com/office/powerpoint/2010/main" val="400341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74" name="Google Shape;174;p19"/>
          <p:cNvSpPr txBox="1"/>
          <p:nvPr/>
        </p:nvSpPr>
        <p:spPr>
          <a:xfrm>
            <a:off x="5893690" y="2807367"/>
            <a:ext cx="11692189" cy="6703735"/>
          </a:xfrm>
          <a:prstGeom prst="rect">
            <a:avLst/>
          </a:prstGeom>
          <a:noFill/>
          <a:ln>
            <a:noFill/>
          </a:ln>
        </p:spPr>
        <p:txBody>
          <a:bodyPr spcFirstLastPara="1" wrap="square" lIns="0" tIns="0" rIns="0" bIns="0" anchor="t" anchorCtr="0">
            <a:noAutofit/>
          </a:bodyPr>
          <a:lstStyle/>
          <a:p>
            <a:pPr marL="57214" lvl="0">
              <a:lnSpc>
                <a:spcPct val="13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健康应用可让你从医疗保健提供者获取护理：</a:t>
            </a:r>
            <a:br>
              <a:rPr lang="en-US" sz="3600" dirty="0">
                <a:solidFill>
                  <a:schemeClr val="tx1"/>
                </a:solidFill>
                <a:highlight>
                  <a:srgbClr val="FFFF00"/>
                </a:highlight>
                <a:latin typeface="DFKai-SB" panose="03000509000000000000" pitchFamily="49" charset="-120"/>
                <a:ea typeface="DFKai-SB" panose="03000509000000000000" pitchFamily="49" charset="-120"/>
                <a:cs typeface="Lora"/>
                <a:sym typeface="Lora"/>
              </a:rPr>
            </a:br>
            <a:endParaRPr lang="en-US" sz="3600" dirty="0">
              <a:solidFill>
                <a:schemeClr val="tx1"/>
              </a:solidFill>
              <a:highlight>
                <a:srgbClr val="FFFF00"/>
              </a:highlight>
              <a:latin typeface="DFKai-SB" panose="03000509000000000000" pitchFamily="49" charset="-120"/>
              <a:ea typeface="DFKai-SB" panose="03000509000000000000" pitchFamily="49" charset="-120"/>
              <a:cs typeface="Lora"/>
              <a:sym typeface="Lora"/>
            </a:endParaRPr>
          </a:p>
          <a:p>
            <a:pPr marL="628714" lvl="0" indent="-571500">
              <a:lnSpc>
                <a:spcPct val="13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使用安全门户程序作为 与患者之间的机密通信系统 。
通过允许您预约和访问某些类型的保健安排来促进虚拟护理。 
可能会分享与您相近而可访问的保健服务信息。</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0">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
        <p:nvSpPr>
          <p:cNvPr id="5" name="TextBox 4">
            <a:extLst>
              <a:ext uri="{FF2B5EF4-FFF2-40B4-BE49-F238E27FC236}">
                <a16:creationId xmlns:a16="http://schemas.microsoft.com/office/drawing/2014/main" id="{2373B489-610A-4DF6-857E-640C5C9C1C53}"/>
              </a:ext>
            </a:extLst>
          </p:cNvPr>
          <p:cNvSpPr txBox="1"/>
          <p:nvPr/>
        </p:nvSpPr>
        <p:spPr>
          <a:xfrm>
            <a:off x="680858" y="6556095"/>
            <a:ext cx="4638675" cy="584775"/>
          </a:xfrm>
          <a:prstGeom prst="rect">
            <a:avLst/>
          </a:prstGeom>
          <a:noFill/>
        </p:spPr>
        <p:txBody>
          <a:bodyPr wrap="square" rtlCol="0">
            <a:spAutoFit/>
          </a:bodyPr>
          <a:lstStyle/>
          <a:p>
            <a:pPr algn="ctr"/>
            <a:r>
              <a:rPr lang="zh-TW" altLang="en-US" sz="3200" dirty="0">
                <a:latin typeface="DFKai-SB" panose="03000509000000000000" pitchFamily="49" charset="-120"/>
                <a:ea typeface="DFKai-SB" panose="03000509000000000000" pitchFamily="49" charset="-120"/>
              </a:rPr>
              <a:t>获取医疗服务</a:t>
            </a:r>
            <a:endParaRPr lang="en-US" dirty="0">
              <a:latin typeface="DFKai-SB" panose="03000509000000000000" pitchFamily="49" charset="-120"/>
              <a:ea typeface="DFKai-SB" panose="03000509000000000000" pitchFamily="49" charset="-120"/>
            </a:endParaRPr>
          </a:p>
        </p:txBody>
      </p:sp>
      <p:pic>
        <p:nvPicPr>
          <p:cNvPr id="6" name="Picture 2" descr="image">
            <a:extLst>
              <a:ext uri="{FF2B5EF4-FFF2-40B4-BE49-F238E27FC236}">
                <a16:creationId xmlns:a16="http://schemas.microsoft.com/office/drawing/2014/main" id="{0178A73C-27CD-492B-A295-E6B124D63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78" y="4185833"/>
            <a:ext cx="3932236" cy="224882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66;p19">
            <a:extLst>
              <a:ext uri="{FF2B5EF4-FFF2-40B4-BE49-F238E27FC236}">
                <a16:creationId xmlns:a16="http://schemas.microsoft.com/office/drawing/2014/main" id="{0F34B74C-C974-FC15-9620-2006FF66F46E}"/>
              </a:ext>
            </a:extLst>
          </p:cNvPr>
          <p:cNvSpPr txBox="1"/>
          <p:nvPr/>
        </p:nvSpPr>
        <p:spPr>
          <a:xfrm>
            <a:off x="1182749" y="1203239"/>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如何以应用程序管理您的健康？</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93258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136093"/>
            <a:ext cx="16568538" cy="2238858"/>
          </a:xfrm>
          <a:prstGeom prst="rect">
            <a:avLst/>
          </a:prstGeom>
          <a:noFill/>
          <a:ln>
            <a:noFill/>
          </a:ln>
        </p:spPr>
        <p:txBody>
          <a:bodyPr spcFirstLastPara="1" wrap="square" lIns="0" tIns="0" rIns="0" bIns="0" anchor="t" anchorCtr="0">
            <a:noAutofit/>
          </a:bodyPr>
          <a:lstStyle/>
          <a:p>
            <a:pPr lvl="0">
              <a:lnSpc>
                <a:spcPct val="110030"/>
              </a:lnSpc>
            </a:pPr>
            <a:r>
              <a:rPr lang="zh-TW" altLang="en-US" sz="6600" dirty="0">
                <a:solidFill>
                  <a:srgbClr val="034092"/>
                </a:solidFill>
                <a:latin typeface="DFKai-SB" panose="03000509000000000000" pitchFamily="49" charset="-120"/>
                <a:ea typeface="DFKai-SB" panose="03000509000000000000" pitchFamily="49" charset="-120"/>
                <a:cs typeface="Lora"/>
                <a:sym typeface="Lora"/>
              </a:rPr>
              <a:t>如何以应用程序管理您的健康？</a:t>
            </a:r>
            <a:endParaRPr lang="zh-TW" altLang="en-US" sz="66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182749" y="2682905"/>
            <a:ext cx="15822603" cy="7604095"/>
          </a:xfrm>
          <a:prstGeom prst="rect">
            <a:avLst/>
          </a:prstGeom>
          <a:noFill/>
          <a:ln>
            <a:noFill/>
          </a:ln>
        </p:spPr>
        <p:txBody>
          <a:bodyPr spcFirstLastPara="1" wrap="square" lIns="0" tIns="0" rIns="0" bIns="0" anchor="t" anchorCtr="0">
            <a:noAutofit/>
          </a:bodyPr>
          <a:lstStyle/>
          <a:p>
            <a:pPr marL="57214">
              <a:lnSpc>
                <a:spcPct val="130000"/>
              </a:lnSpc>
              <a:spcAft>
                <a:spcPts val="1800"/>
              </a:spcAft>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由卑诗省政府开发的</a:t>
            </a:r>
            <a:r>
              <a:rPr lang="en-US" sz="3600" dirty="0">
                <a:solidFill>
                  <a:schemeClr val="tx1"/>
                </a:solidFill>
                <a:latin typeface="+mj-lt"/>
                <a:ea typeface="DFKai-SB" panose="03000509000000000000" pitchFamily="49" charset="-120"/>
                <a:cs typeface="Lora"/>
                <a:sym typeface="Lora"/>
              </a:rPr>
              <a:t>Health</a:t>
            </a:r>
            <a:r>
              <a:rPr lang="zh-TW" altLang="en-US" sz="3600" dirty="0">
                <a:solidFill>
                  <a:schemeClr val="tx1"/>
                </a:solidFill>
                <a:latin typeface="+mj-lt"/>
                <a:ea typeface="DFKai-SB" panose="03000509000000000000" pitchFamily="49" charset="-120"/>
                <a:cs typeface="Lora"/>
                <a:sym typeface="Lora"/>
              </a:rPr>
              <a:t> </a:t>
            </a:r>
            <a:r>
              <a:rPr lang="en-US" altLang="zh-TW" sz="3600" dirty="0">
                <a:solidFill>
                  <a:schemeClr val="tx1"/>
                </a:solidFill>
                <a:latin typeface="+mj-lt"/>
                <a:ea typeface="DFKai-SB" panose="03000509000000000000" pitchFamily="49" charset="-120"/>
                <a:cs typeface="Lora"/>
                <a:sym typeface="Lora"/>
              </a:rPr>
              <a:t>Gateway</a:t>
            </a:r>
            <a:r>
              <a:rPr lang="zh-TW" altLang="en-US" sz="3600" dirty="0">
                <a:solidFill>
                  <a:schemeClr val="tx1"/>
                </a:solidFill>
                <a:latin typeface="+mj-lt"/>
                <a:ea typeface="DFKai-SB" panose="03000509000000000000" pitchFamily="49" charset="-120"/>
                <a:cs typeface="Lora"/>
                <a:sym typeface="Lora"/>
              </a:rPr>
              <a:t> </a:t>
            </a:r>
            <a:r>
              <a:rPr lang="zh-TW" altLang="en-US" sz="3600" dirty="0">
                <a:solidFill>
                  <a:schemeClr val="tx1"/>
                </a:solidFill>
                <a:latin typeface="DFKai-SB" panose="03000509000000000000" pitchFamily="49" charset="-120"/>
                <a:ea typeface="DFKai-SB" panose="03000509000000000000" pitchFamily="49" charset="-120"/>
                <a:cs typeface="Lora"/>
                <a:sym typeface="Lora"/>
              </a:rPr>
              <a:t>是其中一个可以让您访问自己个人健康数据的应用程序，通过</a:t>
            </a:r>
            <a:r>
              <a:rPr lang="en-US" altLang="zh-TW" sz="3600" dirty="0">
                <a:solidFill>
                  <a:schemeClr val="tx1"/>
                </a:solidFill>
                <a:latin typeface="+mj-lt"/>
                <a:ea typeface="DFKai-SB" panose="03000509000000000000" pitchFamily="49" charset="-120"/>
                <a:cs typeface="Lora"/>
                <a:sym typeface="Lora"/>
              </a:rPr>
              <a:t>Health</a:t>
            </a:r>
            <a:r>
              <a:rPr lang="zh-TW" altLang="en-US" sz="3600" dirty="0">
                <a:solidFill>
                  <a:schemeClr val="tx1"/>
                </a:solidFill>
                <a:latin typeface="+mj-lt"/>
                <a:ea typeface="DFKai-SB" panose="03000509000000000000" pitchFamily="49" charset="-120"/>
                <a:cs typeface="Lora"/>
                <a:sym typeface="Lora"/>
              </a:rPr>
              <a:t> </a:t>
            </a:r>
            <a:r>
              <a:rPr lang="en-US" altLang="zh-TW" sz="3600" dirty="0">
                <a:solidFill>
                  <a:schemeClr val="tx1"/>
                </a:solidFill>
                <a:latin typeface="+mj-lt"/>
                <a:ea typeface="DFKai-SB" panose="03000509000000000000" pitchFamily="49" charset="-120"/>
                <a:cs typeface="Lora"/>
                <a:sym typeface="Lora"/>
              </a:rPr>
              <a:t>Gateway</a:t>
            </a:r>
            <a:r>
              <a:rPr lang="zh-TW" altLang="en-US" sz="3600" dirty="0">
                <a:solidFill>
                  <a:schemeClr val="tx1"/>
                </a:solidFill>
                <a:latin typeface="+mj-lt"/>
                <a:ea typeface="DFKai-SB" panose="03000509000000000000" pitchFamily="49" charset="-120"/>
                <a:cs typeface="Lora"/>
                <a:sym typeface="Lora"/>
              </a:rPr>
              <a:t> </a:t>
            </a:r>
            <a:r>
              <a:rPr lang="zh-TW" altLang="en-US" sz="3600" dirty="0">
                <a:solidFill>
                  <a:schemeClr val="tx1"/>
                </a:solidFill>
                <a:latin typeface="DFKai-SB" panose="03000509000000000000" pitchFamily="49" charset="-120"/>
                <a:ea typeface="DFKai-SB" panose="03000509000000000000" pitchFamily="49" charset="-120"/>
                <a:cs typeface="Lora"/>
                <a:sym typeface="Lora"/>
              </a:rPr>
              <a:t>电子健康纪录，您可以查看：</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spcAft>
                <a:spcPts val="1200"/>
              </a:spcAft>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医院就诊 
药物
检测结果 
疫苗接种史
新冠肺炎疫苗接种证明
还有更多</a:t>
            </a:r>
            <a:r>
              <a:rPr lang="en-US" altLang="zh-TW" sz="3600" dirty="0">
                <a:solidFill>
                  <a:schemeClr val="tx1"/>
                </a:solidFill>
                <a:latin typeface="DFKai-SB" panose="03000509000000000000" pitchFamily="49" charset="-120"/>
                <a:ea typeface="DFKai-SB" panose="03000509000000000000" pitchFamily="49" charset="-120"/>
                <a:cs typeface="Lora"/>
                <a:sym typeface="Lora"/>
              </a:rPr>
              <a:t>......</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812813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12805" cy="1007785"/>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使用健康应用程序的注意事项</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1" y="2654262"/>
            <a:ext cx="16012805" cy="6495839"/>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应用程序通常会访问您的位置或其他数据以跟踪您的进度，将功能优化。 在使用应用程序时，应小心分享敏感信息。</a:t>
            </a:r>
            <a:br>
              <a:rPr lang="zh-TW" altLang="en-US" sz="3600" dirty="0">
                <a:solidFill>
                  <a:schemeClr val="tx1"/>
                </a:solidFill>
                <a:latin typeface="DFKai-SB" panose="03000509000000000000" pitchFamily="49" charset="-120"/>
                <a:ea typeface="DFKai-SB" panose="03000509000000000000" pitchFamily="49" charset="-120"/>
                <a:cs typeface="Lora"/>
                <a:sym typeface="Lora"/>
              </a:rPr>
            </a:br>
            <a:r>
              <a:rPr lang="zh-TW" altLang="en-US" sz="3600" dirty="0">
                <a:solidFill>
                  <a:schemeClr val="tx1"/>
                </a:solidFill>
                <a:latin typeface="DFKai-SB" panose="03000509000000000000" pitchFamily="49" charset="-120"/>
                <a:ea typeface="DFKai-SB" panose="03000509000000000000" pitchFamily="49" charset="-120"/>
                <a:cs typeface="Lora"/>
                <a:sym typeface="Lora"/>
              </a:rPr>
              <a:t>
随着应用程发展和</a:t>
            </a:r>
            <a:r>
              <a:rPr lang="en-US" altLang="zh-TW" sz="3600" dirty="0">
                <a:solidFill>
                  <a:schemeClr val="tx1"/>
                </a:solidFill>
                <a:latin typeface="DFKai-SB" panose="03000509000000000000" pitchFamily="49" charset="-120"/>
                <a:ea typeface="DFKai-SB" panose="03000509000000000000" pitchFamily="49" charset="-120"/>
                <a:cs typeface="Lora"/>
                <a:sym typeface="Lora"/>
              </a:rPr>
              <a:t>/</a:t>
            </a:r>
            <a:r>
              <a:rPr lang="zh-TW" altLang="en-US" sz="3600" dirty="0">
                <a:solidFill>
                  <a:schemeClr val="tx1"/>
                </a:solidFill>
                <a:latin typeface="DFKai-SB" panose="03000509000000000000" pitchFamily="49" charset="-120"/>
                <a:ea typeface="DFKai-SB" panose="03000509000000000000" pitchFamily="49" charset="-120"/>
                <a:cs typeface="Lora"/>
                <a:sym typeface="Lora"/>
              </a:rPr>
              <a:t>或更新，持续学习是有益的。</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60418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5148042" cy="3460918"/>
          </a:xfrm>
          <a:prstGeom prst="rect">
            <a:avLst/>
          </a:prstGeom>
          <a:noFill/>
          <a:ln>
            <a:noFill/>
          </a:ln>
        </p:spPr>
        <p:txBody>
          <a:bodyPr spcFirstLastPara="1" wrap="square" lIns="0" tIns="0" rIns="0" bIns="0" anchor="t" anchorCtr="0">
            <a:noAutofit/>
          </a:bodyPr>
          <a:lstStyle/>
          <a:p>
            <a:pPr lvl="0">
              <a:lnSpc>
                <a:spcPct val="140011"/>
              </a:lnSpc>
            </a:pPr>
            <a:r>
              <a:rPr lang="zh-TW" altLang="en-US" sz="7000" b="1" dirty="0">
                <a:solidFill>
                  <a:schemeClr val="bg1"/>
                </a:solidFill>
                <a:latin typeface="+mj-lt"/>
                <a:ea typeface="DFKai-SB" panose="03000509000000000000" pitchFamily="49" charset="-120"/>
                <a:cs typeface="Lora"/>
                <a:sym typeface="Lora"/>
              </a:rPr>
              <a:t>选择高质素应用程式的提示</a:t>
            </a:r>
            <a:endParaRPr lang="en-US" sz="7000" b="1" dirty="0">
              <a:solidFill>
                <a:schemeClr val="bg1"/>
              </a:solidFill>
              <a:latin typeface="+mj-lt"/>
              <a:ea typeface="DFKai-SB" panose="03000509000000000000" pitchFamily="49" charset="-120"/>
              <a:cs typeface="Lora"/>
              <a:sym typeface="Lora"/>
            </a:endParaRPr>
          </a:p>
        </p:txBody>
      </p:sp>
    </p:spTree>
    <p:extLst>
      <p:ext uri="{BB962C8B-B14F-4D97-AF65-F5344CB8AC3E}">
        <p14:creationId xmlns:p14="http://schemas.microsoft.com/office/powerpoint/2010/main" val="4172925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选择高质素应用程序</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137597" y="3117561"/>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应用程序有很多不同类型，它们的可信度、质素、功能各不相同。 通过采取以下措施，您可以做出明智选择应用程序的决定。</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5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选择可靠的应用程序
小心共享敏感信息
选择符合您目标的应用程序</a:t>
            </a:r>
            <a:endParaRPr lang="en-CA"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885908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选择高质素应用程序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137597" y="3003747"/>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应用程序有很多不同类型，它们的可信度、质素、功能各不相同。 通过采取以下措施，您可以做出明智选择应用程序的决定</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5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选择可靠的应用程序
小心共享敏感信息
选择符合您目标的应用程序</a:t>
            </a:r>
            <a:endParaRPr lang="en-CA" sz="3600" dirty="0">
              <a:solidFill>
                <a:schemeClr val="tx1"/>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14343712-F672-4F29-85E9-9ABD5FF7F16B}"/>
              </a:ext>
            </a:extLst>
          </p:cNvPr>
          <p:cNvSpPr/>
          <p:nvPr/>
        </p:nvSpPr>
        <p:spPr>
          <a:xfrm>
            <a:off x="1605434" y="5584188"/>
            <a:ext cx="4550039" cy="74992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60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2C4A8-BDC8-40E2-A0DE-13CBF77986AE}"/>
              </a:ext>
            </a:extLst>
          </p:cNvPr>
          <p:cNvSpPr txBox="1"/>
          <p:nvPr/>
        </p:nvSpPr>
        <p:spPr>
          <a:xfrm>
            <a:off x="1122769" y="5263536"/>
            <a:ext cx="7159924" cy="707886"/>
          </a:xfrm>
          <a:prstGeom prst="rect">
            <a:avLst/>
          </a:prstGeom>
          <a:noFill/>
          <a:ln>
            <a:noFill/>
          </a:ln>
        </p:spPr>
        <p:txBody>
          <a:bodyPr wrap="square" rtlCol="0">
            <a:spAutoFit/>
          </a:bodyPr>
          <a:lstStyle/>
          <a:p>
            <a:r>
              <a:rPr lang="zh-TW" altLang="en-US" sz="4000" dirty="0">
                <a:latin typeface="DFKai-SB" panose="03000509000000000000" pitchFamily="49" charset="-120"/>
                <a:ea typeface="DFKai-SB" panose="03000509000000000000" pitchFamily="49" charset="-120"/>
              </a:rPr>
              <a:t>更为可靠：</a:t>
            </a:r>
            <a:endParaRPr lang="en-US" sz="4000" dirty="0">
              <a:latin typeface="DFKai-SB" panose="03000509000000000000" pitchFamily="49" charset="-120"/>
              <a:ea typeface="DFKai-SB" panose="03000509000000000000" pitchFamily="49" charset="-120"/>
            </a:endParaRPr>
          </a:p>
        </p:txBody>
      </p:sp>
      <p:sp>
        <p:nvSpPr>
          <p:cNvPr id="27" name="TextBox 26">
            <a:extLst>
              <a:ext uri="{FF2B5EF4-FFF2-40B4-BE49-F238E27FC236}">
                <a16:creationId xmlns:a16="http://schemas.microsoft.com/office/drawing/2014/main" id="{10D5B122-92F3-4DD7-B43F-A8C4D6E364EF}"/>
              </a:ext>
            </a:extLst>
          </p:cNvPr>
          <p:cNvSpPr txBox="1"/>
          <p:nvPr/>
        </p:nvSpPr>
        <p:spPr>
          <a:xfrm>
            <a:off x="9933064" y="5263536"/>
            <a:ext cx="7588307" cy="707886"/>
          </a:xfrm>
          <a:prstGeom prst="rect">
            <a:avLst/>
          </a:prstGeom>
          <a:noFill/>
          <a:ln>
            <a:noFill/>
          </a:ln>
        </p:spPr>
        <p:txBody>
          <a:bodyPr wrap="square" rtlCol="0">
            <a:spAutoFit/>
          </a:bodyPr>
          <a:lstStyle/>
          <a:p>
            <a:r>
              <a:rPr lang="zh-TW" altLang="en-US" sz="4000" dirty="0">
                <a:latin typeface="DFKai-SB" panose="03000509000000000000" pitchFamily="49" charset="-120"/>
                <a:ea typeface="DFKai-SB" panose="03000509000000000000" pitchFamily="49" charset="-120"/>
              </a:rPr>
              <a:t>不太可靠：</a:t>
            </a:r>
            <a:endParaRPr lang="en-US" sz="4000" dirty="0">
              <a:latin typeface="DFKai-SB" panose="03000509000000000000" pitchFamily="49" charset="-120"/>
              <a:ea typeface="DFKai-SB" panose="03000509000000000000" pitchFamily="49" charset="-120"/>
            </a:endParaRPr>
          </a:p>
        </p:txBody>
      </p:sp>
      <p:grpSp>
        <p:nvGrpSpPr>
          <p:cNvPr id="12" name="Group 11">
            <a:extLst>
              <a:ext uri="{FF2B5EF4-FFF2-40B4-BE49-F238E27FC236}">
                <a16:creationId xmlns:a16="http://schemas.microsoft.com/office/drawing/2014/main" id="{D8B982AD-D70A-498E-AFAB-58B6E082F3ED}"/>
              </a:ext>
            </a:extLst>
          </p:cNvPr>
          <p:cNvGrpSpPr/>
          <p:nvPr/>
        </p:nvGrpSpPr>
        <p:grpSpPr>
          <a:xfrm>
            <a:off x="5252421" y="4707937"/>
            <a:ext cx="2039753" cy="1656783"/>
            <a:chOff x="5931055" y="2909429"/>
            <a:chExt cx="2191788" cy="1569660"/>
          </a:xfrm>
        </p:grpSpPr>
        <p:sp>
          <p:nvSpPr>
            <p:cNvPr id="3" name="Rectangle 2">
              <a:extLst>
                <a:ext uri="{FF2B5EF4-FFF2-40B4-BE49-F238E27FC236}">
                  <a16:creationId xmlns:a16="http://schemas.microsoft.com/office/drawing/2014/main" id="{9E1E35A5-DF04-402C-A5DA-4AA4BE9EAECF}"/>
                </a:ext>
              </a:extLst>
            </p:cNvPr>
            <p:cNvSpPr/>
            <p:nvPr/>
          </p:nvSpPr>
          <p:spPr>
            <a:xfrm>
              <a:off x="6899431" y="2909429"/>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8" name="Graphic 7" descr="Flag">
              <a:extLst>
                <a:ext uri="{FF2B5EF4-FFF2-40B4-BE49-F238E27FC236}">
                  <a16:creationId xmlns:a16="http://schemas.microsoft.com/office/drawing/2014/main" id="{3313DED6-B314-4BC0-8D76-E3DCCB1CF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1055" y="3141204"/>
              <a:ext cx="1106111" cy="1106111"/>
            </a:xfrm>
            <a:prstGeom prst="rect">
              <a:avLst/>
            </a:prstGeom>
          </p:spPr>
        </p:pic>
      </p:grpSp>
      <p:grpSp>
        <p:nvGrpSpPr>
          <p:cNvPr id="11" name="Group 10">
            <a:extLst>
              <a:ext uri="{FF2B5EF4-FFF2-40B4-BE49-F238E27FC236}">
                <a16:creationId xmlns:a16="http://schemas.microsoft.com/office/drawing/2014/main" id="{93223A95-E09E-4ADF-9024-81DF8B571DE3}"/>
              </a:ext>
            </a:extLst>
          </p:cNvPr>
          <p:cNvGrpSpPr/>
          <p:nvPr/>
        </p:nvGrpSpPr>
        <p:grpSpPr>
          <a:xfrm>
            <a:off x="13812277" y="4904336"/>
            <a:ext cx="2054053" cy="1220311"/>
            <a:chOff x="14902848" y="3544089"/>
            <a:chExt cx="2054053" cy="1220311"/>
          </a:xfrm>
        </p:grpSpPr>
        <p:pic>
          <p:nvPicPr>
            <p:cNvPr id="17" name="Graphic 16" descr="Confused face with no fill">
              <a:extLst>
                <a:ext uri="{FF2B5EF4-FFF2-40B4-BE49-F238E27FC236}">
                  <a16:creationId xmlns:a16="http://schemas.microsoft.com/office/drawing/2014/main" id="{31A2A6F0-5E4F-4C5B-BF5C-6398F5EF75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08829" y="3544089"/>
              <a:ext cx="1148072" cy="1148072"/>
            </a:xfrm>
            <a:prstGeom prst="rect">
              <a:avLst/>
            </a:prstGeom>
          </p:spPr>
        </p:pic>
        <p:pic>
          <p:nvPicPr>
            <p:cNvPr id="24" name="Graphic 23" descr="Flag">
              <a:extLst>
                <a:ext uri="{FF2B5EF4-FFF2-40B4-BE49-F238E27FC236}">
                  <a16:creationId xmlns:a16="http://schemas.microsoft.com/office/drawing/2014/main" id="{C436F338-D8C8-4F87-8447-81B735F93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02848" y="3658289"/>
              <a:ext cx="1106111" cy="1106111"/>
            </a:xfrm>
            <a:prstGeom prst="rect">
              <a:avLst/>
            </a:prstGeom>
          </p:spPr>
        </p:pic>
      </p:grpSp>
      <p:sp>
        <p:nvSpPr>
          <p:cNvPr id="5" name="Rectangle 4">
            <a:extLst>
              <a:ext uri="{FF2B5EF4-FFF2-40B4-BE49-F238E27FC236}">
                <a16:creationId xmlns:a16="http://schemas.microsoft.com/office/drawing/2014/main" id="{46274191-C877-4FAC-9EC5-C8349E7740C1}"/>
              </a:ext>
            </a:extLst>
          </p:cNvPr>
          <p:cNvSpPr/>
          <p:nvPr/>
        </p:nvSpPr>
        <p:spPr>
          <a:xfrm>
            <a:off x="810884" y="576440"/>
            <a:ext cx="16787910" cy="1227131"/>
          </a:xfrm>
          <a:prstGeom prst="rect">
            <a:avLst/>
          </a:prstGeom>
        </p:spPr>
        <p:txBody>
          <a:bodyPr wrap="square">
            <a:sp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选择可靠的应用程序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632493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2C4A8-BDC8-40E2-A0DE-13CBF77986AE}"/>
              </a:ext>
            </a:extLst>
          </p:cNvPr>
          <p:cNvSpPr txBox="1"/>
          <p:nvPr/>
        </p:nvSpPr>
        <p:spPr>
          <a:xfrm>
            <a:off x="891923" y="2939518"/>
            <a:ext cx="7632645" cy="5016758"/>
          </a:xfrm>
          <a:prstGeom prst="rect">
            <a:avLst/>
          </a:prstGeom>
          <a:noFill/>
          <a:ln>
            <a:noFill/>
          </a:ln>
        </p:spPr>
        <p:txBody>
          <a:bodyPr wrap="square" rtlCol="0">
            <a:spAutoFit/>
          </a:bodyPr>
          <a:lstStyle/>
          <a:p>
            <a:r>
              <a:rPr lang="zh-TW" altLang="en-US" sz="3200" dirty="0">
                <a:latin typeface="DFKai-SB" panose="03000509000000000000" pitchFamily="49" charset="-120"/>
                <a:ea typeface="DFKai-SB" panose="03000509000000000000" pitchFamily="49" charset="-120"/>
              </a:rPr>
              <a:t>更为可靠：</a:t>
            </a:r>
            <a:endParaRPr lang="en-CA" altLang="zh-TW" sz="3200" dirty="0">
              <a:latin typeface="DFKai-SB" panose="03000509000000000000" pitchFamily="49" charset="-120"/>
              <a:ea typeface="DFKai-SB" panose="03000509000000000000" pitchFamily="49" charset="-120"/>
            </a:endParaRPr>
          </a:p>
          <a:p>
            <a:endParaRPr lang="en-US"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200" dirty="0">
                <a:latin typeface="DFKai-SB" panose="03000509000000000000" pitchFamily="49" charset="-120"/>
                <a:ea typeface="DFKai-SB" panose="03000509000000000000" pitchFamily="49" charset="-120"/>
              </a:rPr>
              <a:t>设计自有信誉的机构。</a:t>
            </a:r>
            <a:br>
              <a:rPr lang="zh-TW" altLang="en-US" sz="3200" dirty="0">
                <a:latin typeface="DFKai-SB" panose="03000509000000000000" pitchFamily="49" charset="-120"/>
                <a:ea typeface="DFKai-SB" panose="03000509000000000000" pitchFamily="49" charset="-120"/>
              </a:rPr>
            </a:br>
            <a:r>
              <a:rPr lang="zh-TW" altLang="en-US" sz="3200" dirty="0">
                <a:latin typeface="DFKai-SB" panose="03000509000000000000" pitchFamily="49" charset="-120"/>
                <a:ea typeface="DFKai-SB" panose="03000509000000000000" pitchFamily="49" charset="-120"/>
              </a:rPr>
              <a:t>
已被许多用户下载过并有大量积极的评价。</a:t>
            </a:r>
            <a:br>
              <a:rPr lang="zh-TW" altLang="en-US" sz="3200" dirty="0">
                <a:latin typeface="DFKai-SB" panose="03000509000000000000" pitchFamily="49" charset="-120"/>
                <a:ea typeface="DFKai-SB" panose="03000509000000000000" pitchFamily="49" charset="-120"/>
              </a:rPr>
            </a:br>
            <a:r>
              <a:rPr lang="zh-TW" altLang="en-US" sz="3200" dirty="0">
                <a:latin typeface="DFKai-SB" panose="03000509000000000000" pitchFamily="49" charset="-120"/>
                <a:ea typeface="DFKai-SB" panose="03000509000000000000" pitchFamily="49" charset="-120"/>
              </a:rPr>
              <a:t>
不是为了赚钱或售卖产品</a:t>
            </a:r>
            <a:endParaRPr lang="en-CA" altLang="zh-TW"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endParaRPr lang="en-CA" altLang="zh-TW"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200" dirty="0">
                <a:latin typeface="DFKai-SB" panose="03000509000000000000" pitchFamily="49" charset="-120"/>
                <a:ea typeface="DFKai-SB" panose="03000509000000000000" pitchFamily="49" charset="-120"/>
              </a:rPr>
              <a:t>清楚解释隐私政策如何保护您的数据</a:t>
            </a:r>
            <a:r>
              <a:rPr lang="zh-TW" altLang="en-US" sz="3200" dirty="0">
                <a:solidFill>
                  <a:schemeClr val="tx1"/>
                </a:solidFill>
                <a:latin typeface="DFKai-SB" panose="03000509000000000000" pitchFamily="49" charset="-120"/>
                <a:ea typeface="DFKai-SB" panose="03000509000000000000" pitchFamily="49" charset="-120"/>
                <a:cs typeface="Lora"/>
                <a:sym typeface="Lora"/>
              </a:rPr>
              <a:t>。</a:t>
            </a:r>
            <a:endParaRPr lang="en-US" sz="3200" dirty="0">
              <a:latin typeface="DFKai-SB" panose="03000509000000000000" pitchFamily="49" charset="-120"/>
              <a:ea typeface="DFKai-SB" panose="03000509000000000000" pitchFamily="49" charset="-120"/>
            </a:endParaRPr>
          </a:p>
        </p:txBody>
      </p:sp>
      <p:sp>
        <p:nvSpPr>
          <p:cNvPr id="27" name="TextBox 26">
            <a:extLst>
              <a:ext uri="{FF2B5EF4-FFF2-40B4-BE49-F238E27FC236}">
                <a16:creationId xmlns:a16="http://schemas.microsoft.com/office/drawing/2014/main" id="{10D5B122-92F3-4DD7-B43F-A8C4D6E364EF}"/>
              </a:ext>
            </a:extLst>
          </p:cNvPr>
          <p:cNvSpPr txBox="1"/>
          <p:nvPr/>
        </p:nvSpPr>
        <p:spPr>
          <a:xfrm>
            <a:off x="9263484" y="2939518"/>
            <a:ext cx="8500766" cy="5016758"/>
          </a:xfrm>
          <a:prstGeom prst="rect">
            <a:avLst/>
          </a:prstGeom>
          <a:noFill/>
          <a:ln>
            <a:noFill/>
          </a:ln>
        </p:spPr>
        <p:txBody>
          <a:bodyPr wrap="square" rtlCol="0">
            <a:spAutoFit/>
          </a:bodyPr>
          <a:lstStyle/>
          <a:p>
            <a:r>
              <a:rPr lang="zh-TW" altLang="en-US" sz="3200" dirty="0">
                <a:latin typeface="DFKai-SB" panose="03000509000000000000" pitchFamily="49" charset="-120"/>
                <a:ea typeface="DFKai-SB" panose="03000509000000000000" pitchFamily="49" charset="-120"/>
              </a:rPr>
              <a:t>不太可靠：</a:t>
            </a:r>
            <a:endParaRPr lang="en-CA" altLang="zh-TW" sz="3200" dirty="0">
              <a:latin typeface="DFKai-SB" panose="03000509000000000000" pitchFamily="49" charset="-120"/>
              <a:ea typeface="DFKai-SB" panose="03000509000000000000" pitchFamily="49" charset="-120"/>
            </a:endParaRPr>
          </a:p>
          <a:p>
            <a:endParaRPr lang="en-US"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200" dirty="0">
                <a:latin typeface="DFKai-SB" panose="03000509000000000000" pitchFamily="49" charset="-120"/>
                <a:ea typeface="DFKai-SB" panose="03000509000000000000" pitchFamily="49" charset="-120"/>
              </a:rPr>
              <a:t>不是设计自有信誉的机构。</a:t>
            </a:r>
            <a:endParaRPr lang="en-CA" altLang="zh-TW"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endParaRPr lang="en-CA" altLang="zh-TW"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200" dirty="0">
                <a:latin typeface="DFKai-SB" panose="03000509000000000000" pitchFamily="49" charset="-120"/>
                <a:ea typeface="DFKai-SB" panose="03000509000000000000" pitchFamily="49" charset="-120"/>
              </a:rPr>
              <a:t>只被很少用户下载过并有大量负面的评价。</a:t>
            </a:r>
            <a:br>
              <a:rPr lang="zh-TW" altLang="en-US" sz="3200" dirty="0">
                <a:latin typeface="DFKai-SB" panose="03000509000000000000" pitchFamily="49" charset="-120"/>
                <a:ea typeface="DFKai-SB" panose="03000509000000000000" pitchFamily="49" charset="-120"/>
              </a:rPr>
            </a:br>
            <a:r>
              <a:rPr lang="zh-TW" altLang="en-US" sz="3200" dirty="0">
                <a:latin typeface="DFKai-SB" panose="03000509000000000000" pitchFamily="49" charset="-120"/>
                <a:ea typeface="DFKai-SB" panose="03000509000000000000" pitchFamily="49" charset="-120"/>
              </a:rPr>
              <a:t>
尝试赚钱或售卖产品</a:t>
            </a:r>
            <a:endParaRPr lang="en-CA" altLang="zh-TW"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endParaRPr lang="en-CA" altLang="zh-TW" sz="32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200" dirty="0">
                <a:latin typeface="DFKai-SB" panose="03000509000000000000" pitchFamily="49" charset="-120"/>
                <a:ea typeface="DFKai-SB" panose="03000509000000000000" pitchFamily="49" charset="-120"/>
              </a:rPr>
              <a:t>清楚解释您的数据是如何被保护，或没有私隐政策。</a:t>
            </a:r>
            <a:endParaRPr lang="en-US" sz="3200" dirty="0">
              <a:latin typeface="DFKai-SB" panose="03000509000000000000" pitchFamily="49" charset="-120"/>
              <a:ea typeface="DFKai-SB" panose="03000509000000000000" pitchFamily="49" charset="-120"/>
            </a:endParaRPr>
          </a:p>
        </p:txBody>
      </p:sp>
      <p:grpSp>
        <p:nvGrpSpPr>
          <p:cNvPr id="12" name="Group 11">
            <a:extLst>
              <a:ext uri="{FF2B5EF4-FFF2-40B4-BE49-F238E27FC236}">
                <a16:creationId xmlns:a16="http://schemas.microsoft.com/office/drawing/2014/main" id="{D8B982AD-D70A-498E-AFAB-58B6E082F3ED}"/>
              </a:ext>
            </a:extLst>
          </p:cNvPr>
          <p:cNvGrpSpPr/>
          <p:nvPr/>
        </p:nvGrpSpPr>
        <p:grpSpPr>
          <a:xfrm>
            <a:off x="5256374" y="2111126"/>
            <a:ext cx="2434419" cy="1656783"/>
            <a:chOff x="6135759" y="2100063"/>
            <a:chExt cx="2615871" cy="1569660"/>
          </a:xfrm>
        </p:grpSpPr>
        <p:sp>
          <p:nvSpPr>
            <p:cNvPr id="3" name="Rectangle 2">
              <a:extLst>
                <a:ext uri="{FF2B5EF4-FFF2-40B4-BE49-F238E27FC236}">
                  <a16:creationId xmlns:a16="http://schemas.microsoft.com/office/drawing/2014/main" id="{9E1E35A5-DF04-402C-A5DA-4AA4BE9EAECF}"/>
                </a:ext>
              </a:extLst>
            </p:cNvPr>
            <p:cNvSpPr/>
            <p:nvPr/>
          </p:nvSpPr>
          <p:spPr>
            <a:xfrm>
              <a:off x="7528218" y="2100063"/>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8" name="Graphic 7" descr="Flag">
              <a:extLst>
                <a:ext uri="{FF2B5EF4-FFF2-40B4-BE49-F238E27FC236}">
                  <a16:creationId xmlns:a16="http://schemas.microsoft.com/office/drawing/2014/main" id="{3313DED6-B314-4BC0-8D76-E3DCCB1CFA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35759" y="2367530"/>
              <a:ext cx="1106111" cy="1164107"/>
            </a:xfrm>
            <a:prstGeom prst="rect">
              <a:avLst/>
            </a:prstGeom>
          </p:spPr>
        </p:pic>
      </p:grpSp>
      <p:grpSp>
        <p:nvGrpSpPr>
          <p:cNvPr id="11" name="Group 10">
            <a:extLst>
              <a:ext uri="{FF2B5EF4-FFF2-40B4-BE49-F238E27FC236}">
                <a16:creationId xmlns:a16="http://schemas.microsoft.com/office/drawing/2014/main" id="{93223A95-E09E-4ADF-9024-81DF8B571DE3}"/>
              </a:ext>
            </a:extLst>
          </p:cNvPr>
          <p:cNvGrpSpPr/>
          <p:nvPr/>
        </p:nvGrpSpPr>
        <p:grpSpPr>
          <a:xfrm>
            <a:off x="14184889" y="2393439"/>
            <a:ext cx="2383237" cy="1220311"/>
            <a:chOff x="14902848" y="3544089"/>
            <a:chExt cx="2383237" cy="1220311"/>
          </a:xfrm>
        </p:grpSpPr>
        <p:pic>
          <p:nvPicPr>
            <p:cNvPr id="17" name="Graphic 16" descr="Confused face with no fill">
              <a:extLst>
                <a:ext uri="{FF2B5EF4-FFF2-40B4-BE49-F238E27FC236}">
                  <a16:creationId xmlns:a16="http://schemas.microsoft.com/office/drawing/2014/main" id="{31A2A6F0-5E4F-4C5B-BF5C-6398F5EF75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38013" y="3544089"/>
              <a:ext cx="1148072" cy="1148072"/>
            </a:xfrm>
            <a:prstGeom prst="rect">
              <a:avLst/>
            </a:prstGeom>
          </p:spPr>
        </p:pic>
        <p:pic>
          <p:nvPicPr>
            <p:cNvPr id="24" name="Graphic 23" descr="Flag">
              <a:extLst>
                <a:ext uri="{FF2B5EF4-FFF2-40B4-BE49-F238E27FC236}">
                  <a16:creationId xmlns:a16="http://schemas.microsoft.com/office/drawing/2014/main" id="{C436F338-D8C8-4F87-8447-81B735F935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02848" y="3658289"/>
              <a:ext cx="1106111" cy="1106111"/>
            </a:xfrm>
            <a:prstGeom prst="rect">
              <a:avLst/>
            </a:prstGeom>
          </p:spPr>
        </p:pic>
      </p:grpSp>
      <p:sp>
        <p:nvSpPr>
          <p:cNvPr id="5" name="Rectangle 4">
            <a:extLst>
              <a:ext uri="{FF2B5EF4-FFF2-40B4-BE49-F238E27FC236}">
                <a16:creationId xmlns:a16="http://schemas.microsoft.com/office/drawing/2014/main" id="{46274191-C877-4FAC-9EC5-C8349E7740C1}"/>
              </a:ext>
            </a:extLst>
          </p:cNvPr>
          <p:cNvSpPr/>
          <p:nvPr/>
        </p:nvSpPr>
        <p:spPr>
          <a:xfrm>
            <a:off x="810884" y="576440"/>
            <a:ext cx="16787910" cy="1227131"/>
          </a:xfrm>
          <a:prstGeom prst="rect">
            <a:avLst/>
          </a:prstGeom>
        </p:spPr>
        <p:txBody>
          <a:bodyPr wrap="square">
            <a:sp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选择可靠的应用程序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163063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D8A77E3E-08A2-46BF-AA9B-0BC384E2730F}"/>
              </a:ext>
            </a:extLst>
          </p:cNvPr>
          <p:cNvGrpSpPr/>
          <p:nvPr/>
        </p:nvGrpSpPr>
        <p:grpSpPr>
          <a:xfrm>
            <a:off x="959317" y="2889390"/>
            <a:ext cx="4106118" cy="3715060"/>
            <a:chOff x="916454" y="5810872"/>
            <a:chExt cx="4106118" cy="3715060"/>
          </a:xfrm>
        </p:grpSpPr>
        <p:grpSp>
          <p:nvGrpSpPr>
            <p:cNvPr id="59" name="Group 58">
              <a:extLst>
                <a:ext uri="{FF2B5EF4-FFF2-40B4-BE49-F238E27FC236}">
                  <a16:creationId xmlns:a16="http://schemas.microsoft.com/office/drawing/2014/main" id="{9981420D-C77E-4C61-B9FF-F39453C98946}"/>
                </a:ext>
              </a:extLst>
            </p:cNvPr>
            <p:cNvGrpSpPr/>
            <p:nvPr/>
          </p:nvGrpSpPr>
          <p:grpSpPr>
            <a:xfrm>
              <a:off x="916454" y="5810872"/>
              <a:ext cx="4106118" cy="3715060"/>
              <a:chOff x="12897134" y="6023780"/>
              <a:chExt cx="4106118" cy="3715060"/>
            </a:xfrm>
          </p:grpSpPr>
          <p:grpSp>
            <p:nvGrpSpPr>
              <p:cNvPr id="60" name="Group 59">
                <a:extLst>
                  <a:ext uri="{FF2B5EF4-FFF2-40B4-BE49-F238E27FC236}">
                    <a16:creationId xmlns:a16="http://schemas.microsoft.com/office/drawing/2014/main" id="{B782D73B-6387-40B2-8310-638324BD0801}"/>
                  </a:ext>
                </a:extLst>
              </p:cNvPr>
              <p:cNvGrpSpPr/>
              <p:nvPr/>
            </p:nvGrpSpPr>
            <p:grpSpPr>
              <a:xfrm>
                <a:off x="12897134" y="6023780"/>
                <a:ext cx="4106118" cy="3715060"/>
                <a:chOff x="12897134" y="6023780"/>
                <a:chExt cx="4106118" cy="3715060"/>
              </a:xfrm>
            </p:grpSpPr>
            <p:pic>
              <p:nvPicPr>
                <p:cNvPr id="71" name="Graphic 70" descr="Scales of justice">
                  <a:extLst>
                    <a:ext uri="{FF2B5EF4-FFF2-40B4-BE49-F238E27FC236}">
                      <a16:creationId xmlns:a16="http://schemas.microsoft.com/office/drawing/2014/main" id="{2594CADB-54C3-40A9-81E2-FE86F0C806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72" name="Rectangle 71">
                  <a:extLst>
                    <a:ext uri="{FF2B5EF4-FFF2-40B4-BE49-F238E27FC236}">
                      <a16:creationId xmlns:a16="http://schemas.microsoft.com/office/drawing/2014/main" id="{E1A3B700-9075-4087-BAEE-B804C713E256}"/>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C6AA181-DA28-49BC-87B4-85365CCF1E43}"/>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3A4EB288-D78E-41FE-9FA8-89392787B7BA}"/>
                  </a:ext>
                </a:extLst>
              </p:cNvPr>
              <p:cNvGrpSpPr/>
              <p:nvPr/>
            </p:nvGrpSpPr>
            <p:grpSpPr>
              <a:xfrm>
                <a:off x="13761748" y="6965969"/>
                <a:ext cx="155790" cy="1300452"/>
                <a:chOff x="13761748" y="6965969"/>
                <a:chExt cx="155790" cy="1300452"/>
              </a:xfrm>
            </p:grpSpPr>
            <p:sp>
              <p:nvSpPr>
                <p:cNvPr id="69" name="Rectangle 68">
                  <a:extLst>
                    <a:ext uri="{FF2B5EF4-FFF2-40B4-BE49-F238E27FC236}">
                      <a16:creationId xmlns:a16="http://schemas.microsoft.com/office/drawing/2014/main" id="{9B1AD558-C71E-4F54-B217-2402D001636E}"/>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5B906FE-0415-4A4A-8E46-EF1FAF087912}"/>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E33C0382-ACBC-459C-BD0A-EB312A0599B2}"/>
                  </a:ext>
                </a:extLst>
              </p:cNvPr>
              <p:cNvGrpSpPr/>
              <p:nvPr/>
            </p:nvGrpSpPr>
            <p:grpSpPr>
              <a:xfrm>
                <a:off x="15967143" y="6955823"/>
                <a:ext cx="155790" cy="1300452"/>
                <a:chOff x="13761748" y="6965969"/>
                <a:chExt cx="155790" cy="1300452"/>
              </a:xfrm>
            </p:grpSpPr>
            <p:sp>
              <p:nvSpPr>
                <p:cNvPr id="67" name="Rectangle 66">
                  <a:extLst>
                    <a:ext uri="{FF2B5EF4-FFF2-40B4-BE49-F238E27FC236}">
                      <a16:creationId xmlns:a16="http://schemas.microsoft.com/office/drawing/2014/main" id="{1EDB98B4-045C-4F68-934A-3A23BD22313A}"/>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03721F4-CC92-4283-8362-A4CD43390F1B}"/>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 name="Graphic 19" descr="Flag">
              <a:extLst>
                <a:ext uri="{FF2B5EF4-FFF2-40B4-BE49-F238E27FC236}">
                  <a16:creationId xmlns:a16="http://schemas.microsoft.com/office/drawing/2014/main" id="{4DB14118-587B-4234-BBB4-FEA3B792C5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4580" y="6992684"/>
              <a:ext cx="697558" cy="697558"/>
            </a:xfrm>
            <a:prstGeom prst="rect">
              <a:avLst/>
            </a:prstGeom>
          </p:spPr>
        </p:pic>
        <p:pic>
          <p:nvPicPr>
            <p:cNvPr id="40" name="Graphic 39" descr="Flag">
              <a:extLst>
                <a:ext uri="{FF2B5EF4-FFF2-40B4-BE49-F238E27FC236}">
                  <a16:creationId xmlns:a16="http://schemas.microsoft.com/office/drawing/2014/main" id="{0D1CF37E-A82C-471D-AC34-93962CBF3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2868" y="7359529"/>
              <a:ext cx="697558" cy="697558"/>
            </a:xfrm>
            <a:prstGeom prst="rect">
              <a:avLst/>
            </a:prstGeom>
          </p:spPr>
        </p:pic>
        <p:pic>
          <p:nvPicPr>
            <p:cNvPr id="41" name="Graphic 40" descr="Flag">
              <a:extLst>
                <a:ext uri="{FF2B5EF4-FFF2-40B4-BE49-F238E27FC236}">
                  <a16:creationId xmlns:a16="http://schemas.microsoft.com/office/drawing/2014/main" id="{A8D2D136-2BA5-44E6-A644-B353A6064E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7207" y="7357518"/>
              <a:ext cx="697558" cy="697558"/>
            </a:xfrm>
            <a:prstGeom prst="rect">
              <a:avLst/>
            </a:prstGeom>
          </p:spPr>
        </p:pic>
        <p:pic>
          <p:nvPicPr>
            <p:cNvPr id="42" name="Graphic 41" descr="Flag">
              <a:extLst>
                <a:ext uri="{FF2B5EF4-FFF2-40B4-BE49-F238E27FC236}">
                  <a16:creationId xmlns:a16="http://schemas.microsoft.com/office/drawing/2014/main" id="{2CB7C3FC-77C7-40F7-89E7-67F78DBD6A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7357" y="6984492"/>
              <a:ext cx="697558" cy="697558"/>
            </a:xfrm>
            <a:prstGeom prst="rect">
              <a:avLst/>
            </a:prstGeom>
          </p:spPr>
        </p:pic>
      </p:grpSp>
      <p:grpSp>
        <p:nvGrpSpPr>
          <p:cNvPr id="44" name="Group 43">
            <a:extLst>
              <a:ext uri="{FF2B5EF4-FFF2-40B4-BE49-F238E27FC236}">
                <a16:creationId xmlns:a16="http://schemas.microsoft.com/office/drawing/2014/main" id="{BE3C365E-3D77-4706-9814-7E37DCF15DB4}"/>
              </a:ext>
            </a:extLst>
          </p:cNvPr>
          <p:cNvGrpSpPr/>
          <p:nvPr/>
        </p:nvGrpSpPr>
        <p:grpSpPr>
          <a:xfrm>
            <a:off x="6854036" y="2867550"/>
            <a:ext cx="4106118" cy="3715060"/>
            <a:chOff x="12897134" y="6023780"/>
            <a:chExt cx="4106118" cy="3715060"/>
          </a:xfrm>
        </p:grpSpPr>
        <p:grpSp>
          <p:nvGrpSpPr>
            <p:cNvPr id="45" name="Group 44">
              <a:extLst>
                <a:ext uri="{FF2B5EF4-FFF2-40B4-BE49-F238E27FC236}">
                  <a16:creationId xmlns:a16="http://schemas.microsoft.com/office/drawing/2014/main" id="{08205E39-BDF3-4971-8493-FF32BE5449C4}"/>
                </a:ext>
              </a:extLst>
            </p:cNvPr>
            <p:cNvGrpSpPr/>
            <p:nvPr/>
          </p:nvGrpSpPr>
          <p:grpSpPr>
            <a:xfrm>
              <a:off x="12897134" y="6023780"/>
              <a:ext cx="4106118" cy="3715060"/>
              <a:chOff x="12897134" y="6023780"/>
              <a:chExt cx="4106118" cy="3715060"/>
            </a:xfrm>
          </p:grpSpPr>
          <p:pic>
            <p:nvPicPr>
              <p:cNvPr id="56" name="Graphic 55" descr="Scales of justice">
                <a:extLst>
                  <a:ext uri="{FF2B5EF4-FFF2-40B4-BE49-F238E27FC236}">
                    <a16:creationId xmlns:a16="http://schemas.microsoft.com/office/drawing/2014/main" id="{84F3D34C-196D-4475-8D50-7E52024BB4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57" name="Rectangle 56">
                <a:extLst>
                  <a:ext uri="{FF2B5EF4-FFF2-40B4-BE49-F238E27FC236}">
                    <a16:creationId xmlns:a16="http://schemas.microsoft.com/office/drawing/2014/main" id="{861283C9-D1BC-4CE4-BCE3-161BA3AAF3E1}"/>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E687AB7-B24A-4B91-BFBA-CCFA14DA5E05}"/>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F2B9F79-66CE-47E4-89F2-187B9D0818AA}"/>
                </a:ext>
              </a:extLst>
            </p:cNvPr>
            <p:cNvGrpSpPr/>
            <p:nvPr/>
          </p:nvGrpSpPr>
          <p:grpSpPr>
            <a:xfrm>
              <a:off x="13761748" y="6965969"/>
              <a:ext cx="155790" cy="1300452"/>
              <a:chOff x="13761748" y="6965969"/>
              <a:chExt cx="155790" cy="1300452"/>
            </a:xfrm>
          </p:grpSpPr>
          <p:sp>
            <p:nvSpPr>
              <p:cNvPr id="54" name="Rectangle 53">
                <a:extLst>
                  <a:ext uri="{FF2B5EF4-FFF2-40B4-BE49-F238E27FC236}">
                    <a16:creationId xmlns:a16="http://schemas.microsoft.com/office/drawing/2014/main" id="{EAD069E9-ECD2-440D-965F-F4EA154C1B0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D316B13-6FB5-489A-BB88-4699B6C7776F}"/>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F267168E-97D8-4085-A05F-BC39878E303D}"/>
                </a:ext>
              </a:extLst>
            </p:cNvPr>
            <p:cNvGrpSpPr/>
            <p:nvPr/>
          </p:nvGrpSpPr>
          <p:grpSpPr>
            <a:xfrm>
              <a:off x="15967143" y="6955823"/>
              <a:ext cx="155790" cy="1300452"/>
              <a:chOff x="13761748" y="6965969"/>
              <a:chExt cx="155790" cy="1300452"/>
            </a:xfrm>
          </p:grpSpPr>
          <p:sp>
            <p:nvSpPr>
              <p:cNvPr id="52" name="Rectangle 51">
                <a:extLst>
                  <a:ext uri="{FF2B5EF4-FFF2-40B4-BE49-F238E27FC236}">
                    <a16:creationId xmlns:a16="http://schemas.microsoft.com/office/drawing/2014/main" id="{C27ECAD9-CA2E-483E-B6C6-41395136D54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7144855-40F4-486B-B374-C15FE89016B4}"/>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Graphic 47" descr="Flag">
              <a:extLst>
                <a:ext uri="{FF2B5EF4-FFF2-40B4-BE49-F238E27FC236}">
                  <a16:creationId xmlns:a16="http://schemas.microsoft.com/office/drawing/2014/main" id="{0B785CA7-7E81-4EB9-B4F9-A5ED876591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82404" y="7443064"/>
              <a:ext cx="697558" cy="697558"/>
            </a:xfrm>
            <a:prstGeom prst="rect">
              <a:avLst/>
            </a:prstGeom>
          </p:spPr>
        </p:pic>
        <p:pic>
          <p:nvPicPr>
            <p:cNvPr id="49" name="Graphic 48" descr="Flag">
              <a:extLst>
                <a:ext uri="{FF2B5EF4-FFF2-40B4-BE49-F238E27FC236}">
                  <a16:creationId xmlns:a16="http://schemas.microsoft.com/office/drawing/2014/main" id="{A5F9F0A4-73C6-4C53-9E24-A9D252413E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85156" y="7427765"/>
              <a:ext cx="697558" cy="697558"/>
            </a:xfrm>
            <a:prstGeom prst="rect">
              <a:avLst/>
            </a:prstGeom>
          </p:spPr>
        </p:pic>
        <p:pic>
          <p:nvPicPr>
            <p:cNvPr id="50" name="Graphic 49" descr="Flag">
              <a:extLst>
                <a:ext uri="{FF2B5EF4-FFF2-40B4-BE49-F238E27FC236}">
                  <a16:creationId xmlns:a16="http://schemas.microsoft.com/office/drawing/2014/main" id="{D18094E8-E8F8-4967-AA63-DBB8F9A3E1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09495" y="7425754"/>
              <a:ext cx="697558" cy="697558"/>
            </a:xfrm>
            <a:prstGeom prst="rect">
              <a:avLst/>
            </a:prstGeom>
          </p:spPr>
        </p:pic>
        <p:pic>
          <p:nvPicPr>
            <p:cNvPr id="51" name="Graphic 50" descr="Flag">
              <a:extLst>
                <a:ext uri="{FF2B5EF4-FFF2-40B4-BE49-F238E27FC236}">
                  <a16:creationId xmlns:a16="http://schemas.microsoft.com/office/drawing/2014/main" id="{00C071EE-1EAB-433F-899F-8430A9CD7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85181" y="7434872"/>
              <a:ext cx="697558" cy="697558"/>
            </a:xfrm>
            <a:prstGeom prst="rect">
              <a:avLst/>
            </a:prstGeom>
          </p:spPr>
        </p:pic>
      </p:grpSp>
      <p:grpSp>
        <p:nvGrpSpPr>
          <p:cNvPr id="80" name="Group 79">
            <a:extLst>
              <a:ext uri="{FF2B5EF4-FFF2-40B4-BE49-F238E27FC236}">
                <a16:creationId xmlns:a16="http://schemas.microsoft.com/office/drawing/2014/main" id="{A8DFD4A5-A3B7-45FA-854A-101CF1364D22}"/>
              </a:ext>
            </a:extLst>
          </p:cNvPr>
          <p:cNvGrpSpPr/>
          <p:nvPr/>
        </p:nvGrpSpPr>
        <p:grpSpPr>
          <a:xfrm>
            <a:off x="12730377" y="2897582"/>
            <a:ext cx="4106118" cy="3715060"/>
            <a:chOff x="12687514" y="5819064"/>
            <a:chExt cx="4106118" cy="3715060"/>
          </a:xfrm>
        </p:grpSpPr>
        <p:grpSp>
          <p:nvGrpSpPr>
            <p:cNvPr id="17" name="Group 16">
              <a:extLst>
                <a:ext uri="{FF2B5EF4-FFF2-40B4-BE49-F238E27FC236}">
                  <a16:creationId xmlns:a16="http://schemas.microsoft.com/office/drawing/2014/main" id="{A111F645-14D0-460A-9CBB-ED3BD4AEF0F2}"/>
                </a:ext>
              </a:extLst>
            </p:cNvPr>
            <p:cNvGrpSpPr/>
            <p:nvPr/>
          </p:nvGrpSpPr>
          <p:grpSpPr>
            <a:xfrm>
              <a:off x="12687514" y="5819064"/>
              <a:ext cx="4106118" cy="3715060"/>
              <a:chOff x="12897134" y="6023780"/>
              <a:chExt cx="4106118" cy="3715060"/>
            </a:xfrm>
          </p:grpSpPr>
          <p:pic>
            <p:nvPicPr>
              <p:cNvPr id="14" name="Graphic 13" descr="Scales of justice">
                <a:extLst>
                  <a:ext uri="{FF2B5EF4-FFF2-40B4-BE49-F238E27FC236}">
                    <a16:creationId xmlns:a16="http://schemas.microsoft.com/office/drawing/2014/main" id="{7BC8B740-EF38-4A6E-A507-61A3A7E4F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15" name="Rectangle 14">
                <a:extLst>
                  <a:ext uri="{FF2B5EF4-FFF2-40B4-BE49-F238E27FC236}">
                    <a16:creationId xmlns:a16="http://schemas.microsoft.com/office/drawing/2014/main" id="{6BC305D0-12FC-4285-80D7-9FFA335EED9F}"/>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715DB9-A6F3-482C-980B-E9A360CB216E}"/>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C5BA23D0-4A20-4A29-9615-1AF0C10C1E25}"/>
                </a:ext>
              </a:extLst>
            </p:cNvPr>
            <p:cNvGrpSpPr/>
            <p:nvPr/>
          </p:nvGrpSpPr>
          <p:grpSpPr>
            <a:xfrm>
              <a:off x="13552128" y="6761253"/>
              <a:ext cx="155790" cy="1300452"/>
              <a:chOff x="13761748" y="6965969"/>
              <a:chExt cx="155790" cy="1300452"/>
            </a:xfrm>
          </p:grpSpPr>
          <p:sp>
            <p:nvSpPr>
              <p:cNvPr id="28" name="Rectangle 27">
                <a:extLst>
                  <a:ext uri="{FF2B5EF4-FFF2-40B4-BE49-F238E27FC236}">
                    <a16:creationId xmlns:a16="http://schemas.microsoft.com/office/drawing/2014/main" id="{2EEAECF9-C7C9-4A0E-89EF-D0F32F235FFC}"/>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BF6C2A-AF7C-4E57-AE3F-90B054629B2A}"/>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9741F363-8DC5-4DC5-AF77-FBD3762EA4DA}"/>
                </a:ext>
              </a:extLst>
            </p:cNvPr>
            <p:cNvGrpSpPr/>
            <p:nvPr/>
          </p:nvGrpSpPr>
          <p:grpSpPr>
            <a:xfrm>
              <a:off x="15757523" y="6751107"/>
              <a:ext cx="155790" cy="1300452"/>
              <a:chOff x="13761748" y="6965969"/>
              <a:chExt cx="155790" cy="1300452"/>
            </a:xfrm>
          </p:grpSpPr>
          <p:sp>
            <p:nvSpPr>
              <p:cNvPr id="38" name="Rectangle 37">
                <a:extLst>
                  <a:ext uri="{FF2B5EF4-FFF2-40B4-BE49-F238E27FC236}">
                    <a16:creationId xmlns:a16="http://schemas.microsoft.com/office/drawing/2014/main" id="{1DE98E87-DBB1-4CF1-A9C8-DD8C97C14979}"/>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5C3F54-E20F-4FDB-B470-F8651A8DCDE9}"/>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Graphic 73" descr="Flag">
              <a:extLst>
                <a:ext uri="{FF2B5EF4-FFF2-40B4-BE49-F238E27FC236}">
                  <a16:creationId xmlns:a16="http://schemas.microsoft.com/office/drawing/2014/main" id="{BD76F071-C7DF-4241-B465-6A9F0B7FD1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12976" y="6973116"/>
              <a:ext cx="697558" cy="697558"/>
            </a:xfrm>
            <a:prstGeom prst="rect">
              <a:avLst/>
            </a:prstGeom>
          </p:spPr>
        </p:pic>
        <p:pic>
          <p:nvPicPr>
            <p:cNvPr id="75" name="Graphic 74" descr="Flag">
              <a:extLst>
                <a:ext uri="{FF2B5EF4-FFF2-40B4-BE49-F238E27FC236}">
                  <a16:creationId xmlns:a16="http://schemas.microsoft.com/office/drawing/2014/main" id="{E9046901-0646-439D-A13B-E395A3E621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13968" y="7339961"/>
              <a:ext cx="697558" cy="697558"/>
            </a:xfrm>
            <a:prstGeom prst="rect">
              <a:avLst/>
            </a:prstGeom>
          </p:spPr>
        </p:pic>
        <p:pic>
          <p:nvPicPr>
            <p:cNvPr id="76" name="Graphic 75" descr="Flag">
              <a:extLst>
                <a:ext uri="{FF2B5EF4-FFF2-40B4-BE49-F238E27FC236}">
                  <a16:creationId xmlns:a16="http://schemas.microsoft.com/office/drawing/2014/main" id="{E27F741C-E68D-4661-BF52-0260B0A418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951955" y="7337950"/>
              <a:ext cx="697558" cy="697558"/>
            </a:xfrm>
            <a:prstGeom prst="rect">
              <a:avLst/>
            </a:prstGeom>
          </p:spPr>
        </p:pic>
        <p:pic>
          <p:nvPicPr>
            <p:cNvPr id="77" name="Graphic 76" descr="Flag">
              <a:extLst>
                <a:ext uri="{FF2B5EF4-FFF2-40B4-BE49-F238E27FC236}">
                  <a16:creationId xmlns:a16="http://schemas.microsoft.com/office/drawing/2014/main" id="{3028C29E-EC30-4FE0-8477-623E6EC44C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5753" y="6964924"/>
              <a:ext cx="697558" cy="697558"/>
            </a:xfrm>
            <a:prstGeom prst="rect">
              <a:avLst/>
            </a:prstGeom>
          </p:spPr>
        </p:pic>
      </p:grpSp>
      <p:sp>
        <p:nvSpPr>
          <p:cNvPr id="86" name="Rectangle 85">
            <a:extLst>
              <a:ext uri="{FF2B5EF4-FFF2-40B4-BE49-F238E27FC236}">
                <a16:creationId xmlns:a16="http://schemas.microsoft.com/office/drawing/2014/main" id="{05542580-E22B-48B3-A402-580980CA109D}"/>
              </a:ext>
            </a:extLst>
          </p:cNvPr>
          <p:cNvSpPr/>
          <p:nvPr/>
        </p:nvSpPr>
        <p:spPr>
          <a:xfrm>
            <a:off x="15588366" y="5184365"/>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pic>
        <p:nvPicPr>
          <p:cNvPr id="88" name="Graphic 87" descr="Confused face with no fill">
            <a:extLst>
              <a:ext uri="{FF2B5EF4-FFF2-40B4-BE49-F238E27FC236}">
                <a16:creationId xmlns:a16="http://schemas.microsoft.com/office/drawing/2014/main" id="{25BA9346-8A3E-4F2B-82E2-DA4D1122D1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61761" y="5397923"/>
            <a:ext cx="771111" cy="771111"/>
          </a:xfrm>
          <a:prstGeom prst="rect">
            <a:avLst/>
          </a:prstGeom>
        </p:spPr>
      </p:pic>
      <p:pic>
        <p:nvPicPr>
          <p:cNvPr id="89" name="Graphic 88" descr="Confused face with no fill">
            <a:extLst>
              <a:ext uri="{FF2B5EF4-FFF2-40B4-BE49-F238E27FC236}">
                <a16:creationId xmlns:a16="http://schemas.microsoft.com/office/drawing/2014/main" id="{A386779D-1E6C-44E1-BA80-079BE552AC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8015" y="5415695"/>
            <a:ext cx="771111" cy="771111"/>
          </a:xfrm>
          <a:prstGeom prst="rect">
            <a:avLst/>
          </a:prstGeom>
        </p:spPr>
      </p:pic>
      <p:sp>
        <p:nvSpPr>
          <p:cNvPr id="90" name="Rectangle 89">
            <a:extLst>
              <a:ext uri="{FF2B5EF4-FFF2-40B4-BE49-F238E27FC236}">
                <a16:creationId xmlns:a16="http://schemas.microsoft.com/office/drawing/2014/main" id="{F8069BF8-5C84-4273-BA7B-B6A12C9A6CE9}"/>
              </a:ext>
            </a:extLst>
          </p:cNvPr>
          <p:cNvSpPr/>
          <p:nvPr/>
        </p:nvSpPr>
        <p:spPr>
          <a:xfrm>
            <a:off x="9718679" y="5215562"/>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pic>
        <p:nvPicPr>
          <p:cNvPr id="87" name="Graphic 86" descr="Flag">
            <a:extLst>
              <a:ext uri="{FF2B5EF4-FFF2-40B4-BE49-F238E27FC236}">
                <a16:creationId xmlns:a16="http://schemas.microsoft.com/office/drawing/2014/main" id="{39B2DE7C-C40E-4526-AC97-6F1B3D7E2C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57954" y="8619994"/>
            <a:ext cx="697558" cy="697558"/>
          </a:xfrm>
          <a:prstGeom prst="rect">
            <a:avLst/>
          </a:prstGeom>
        </p:spPr>
      </p:pic>
      <p:pic>
        <p:nvPicPr>
          <p:cNvPr id="91" name="Graphic 90" descr="Flag">
            <a:extLst>
              <a:ext uri="{FF2B5EF4-FFF2-40B4-BE49-F238E27FC236}">
                <a16:creationId xmlns:a16="http://schemas.microsoft.com/office/drawing/2014/main" id="{8298C2DE-1944-497C-B818-EAF632358D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07529" y="8634908"/>
            <a:ext cx="697558" cy="697558"/>
          </a:xfrm>
          <a:prstGeom prst="rect">
            <a:avLst/>
          </a:prstGeom>
        </p:spPr>
      </p:pic>
      <p:pic>
        <p:nvPicPr>
          <p:cNvPr id="92" name="Graphic 91" descr="Confused face with no fill">
            <a:extLst>
              <a:ext uri="{FF2B5EF4-FFF2-40B4-BE49-F238E27FC236}">
                <a16:creationId xmlns:a16="http://schemas.microsoft.com/office/drawing/2014/main" id="{1ADE037B-ACD9-4B7F-80F5-7A57466A45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255747" y="8583217"/>
            <a:ext cx="771111" cy="771111"/>
          </a:xfrm>
          <a:prstGeom prst="rect">
            <a:avLst/>
          </a:prstGeom>
        </p:spPr>
      </p:pic>
      <p:sp>
        <p:nvSpPr>
          <p:cNvPr id="93" name="Rectangle 92">
            <a:extLst>
              <a:ext uri="{FF2B5EF4-FFF2-40B4-BE49-F238E27FC236}">
                <a16:creationId xmlns:a16="http://schemas.microsoft.com/office/drawing/2014/main" id="{E1D2E2F7-830D-4014-95AF-3C045A102320}"/>
              </a:ext>
            </a:extLst>
          </p:cNvPr>
          <p:cNvSpPr/>
          <p:nvPr/>
        </p:nvSpPr>
        <p:spPr>
          <a:xfrm>
            <a:off x="4688610" y="8395207"/>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sp>
        <p:nvSpPr>
          <p:cNvPr id="64" name="Rectangle 63">
            <a:extLst>
              <a:ext uri="{FF2B5EF4-FFF2-40B4-BE49-F238E27FC236}">
                <a16:creationId xmlns:a16="http://schemas.microsoft.com/office/drawing/2014/main" id="{7AFCA24E-CCEB-4F7E-B625-588E70F9E95C}"/>
              </a:ext>
            </a:extLst>
          </p:cNvPr>
          <p:cNvSpPr/>
          <p:nvPr/>
        </p:nvSpPr>
        <p:spPr>
          <a:xfrm>
            <a:off x="810884" y="576440"/>
            <a:ext cx="16787910" cy="1227131"/>
          </a:xfrm>
          <a:prstGeom prst="rect">
            <a:avLst/>
          </a:prstGeom>
        </p:spPr>
        <p:txBody>
          <a:bodyPr wrap="square">
            <a:sp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选择可靠的应用程序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2" name="TextBox 11">
            <a:extLst>
              <a:ext uri="{FF2B5EF4-FFF2-40B4-BE49-F238E27FC236}">
                <a16:creationId xmlns:a16="http://schemas.microsoft.com/office/drawing/2014/main" id="{D25F9B1C-44BB-ADC9-B9EF-3E82528B8915}"/>
              </a:ext>
            </a:extLst>
          </p:cNvPr>
          <p:cNvSpPr txBox="1"/>
          <p:nvPr/>
        </p:nvSpPr>
        <p:spPr>
          <a:xfrm>
            <a:off x="13206015" y="6672208"/>
            <a:ext cx="3154842" cy="630942"/>
          </a:xfrm>
          <a:prstGeom prst="rect">
            <a:avLst/>
          </a:prstGeom>
          <a:noFill/>
        </p:spPr>
        <p:txBody>
          <a:bodyPr wrap="square" rtlCol="0">
            <a:spAutoFit/>
          </a:bodyPr>
          <a:lstStyle/>
          <a:p>
            <a:pPr lvl="0" algn="ctr">
              <a:defRPr/>
            </a:pPr>
            <a:r>
              <a:rPr kumimoji="0" lang="en-US" sz="3500" b="1" i="0" u="sng"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更</a:t>
            </a:r>
            <a:r>
              <a:rPr kumimoji="0" lang="en-US" sz="3500"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13" name="TextBox 12">
            <a:extLst>
              <a:ext uri="{FF2B5EF4-FFF2-40B4-BE49-F238E27FC236}">
                <a16:creationId xmlns:a16="http://schemas.microsoft.com/office/drawing/2014/main" id="{9CFF9955-73EE-D6C2-A736-DD3399C45DE5}"/>
              </a:ext>
            </a:extLst>
          </p:cNvPr>
          <p:cNvSpPr txBox="1"/>
          <p:nvPr/>
        </p:nvSpPr>
        <p:spPr>
          <a:xfrm>
            <a:off x="1378676" y="6672208"/>
            <a:ext cx="3267401" cy="630942"/>
          </a:xfrm>
          <a:prstGeom prst="rect">
            <a:avLst/>
          </a:prstGeom>
          <a:noFill/>
        </p:spPr>
        <p:txBody>
          <a:bodyPr wrap="square" rtlCol="0">
            <a:spAutoFit/>
          </a:bodyPr>
          <a:lstStyle/>
          <a:p>
            <a:pPr lvl="0" algn="ctr">
              <a:defRPr/>
            </a:pPr>
            <a:r>
              <a:rPr lang="en-US" sz="3500" b="1" u="sng" dirty="0" err="1">
                <a:latin typeface="DFKai-SB" panose="03000509000000000000" pitchFamily="49" charset="-120"/>
                <a:ea typeface="DFKai-SB" panose="03000509000000000000" pitchFamily="49" charset="-120"/>
              </a:rPr>
              <a:t>比</a:t>
            </a:r>
            <a:r>
              <a:rPr lang="zh-TW" altLang="en-US" sz="3500" b="1" u="sng" dirty="0">
                <a:latin typeface="DFKai-SB" panose="03000509000000000000" pitchFamily="49" charset="-120"/>
                <a:ea typeface="DFKai-SB" panose="03000509000000000000" pitchFamily="49" charset="-120"/>
              </a:rPr>
              <a:t>较</a:t>
            </a:r>
            <a:r>
              <a:rPr lang="en-US" sz="3500" b="1" u="sng" dirty="0" err="1">
                <a:latin typeface="DFKai-SB" panose="03000509000000000000" pitchFamily="49" charset="-120"/>
                <a:ea typeface="DFKai-SB" panose="03000509000000000000" pitchFamily="49" charset="-120"/>
              </a:rPr>
              <a:t>不</a:t>
            </a:r>
            <a:r>
              <a:rPr lang="en-US" sz="3500" dirty="0" err="1">
                <a:latin typeface="DFKai-SB" panose="03000509000000000000" pitchFamily="49" charset="-120"/>
                <a:ea typeface="DFKai-SB" panose="03000509000000000000" pitchFamily="49" charset="-120"/>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18" name="TextBox 17">
            <a:extLst>
              <a:ext uri="{FF2B5EF4-FFF2-40B4-BE49-F238E27FC236}">
                <a16:creationId xmlns:a16="http://schemas.microsoft.com/office/drawing/2014/main" id="{1BE565C9-0D8B-2B08-4551-9ABC89048639}"/>
              </a:ext>
            </a:extLst>
          </p:cNvPr>
          <p:cNvSpPr txBox="1"/>
          <p:nvPr/>
        </p:nvSpPr>
        <p:spPr>
          <a:xfrm>
            <a:off x="7179641" y="6672208"/>
            <a:ext cx="3454908" cy="1169551"/>
          </a:xfrm>
          <a:prstGeom prst="rect">
            <a:avLst/>
          </a:prstGeom>
          <a:noFill/>
        </p:spPr>
        <p:txBody>
          <a:bodyPr wrap="square" rtlCol="0">
            <a:spAutoFit/>
          </a:bodyPr>
          <a:lstStyle/>
          <a:p>
            <a:pPr lvl="0" algn="ctr">
              <a:defRPr/>
            </a:pPr>
            <a:r>
              <a:rPr kumimoji="0" lang="en-US" sz="3500" b="1" i="0" u="sng"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可能</a:t>
            </a:r>
            <a:r>
              <a:rPr kumimoji="0" lang="en-US" sz="3500"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a:p>
            <a:pPr lvl="0" algn="ctr">
              <a:defRPr/>
            </a:pPr>
            <a:r>
              <a:rPr lang="en-US" sz="3500" b="1" u="sng" dirty="0" err="1">
                <a:latin typeface="DFKai-SB" panose="03000509000000000000" pitchFamily="49" charset="-120"/>
                <a:ea typeface="DFKai-SB" panose="03000509000000000000" pitchFamily="49" charset="-120"/>
              </a:rPr>
              <a:t>也可能不</a:t>
            </a:r>
            <a:r>
              <a:rPr lang="en-US" sz="3500" dirty="0" err="1">
                <a:latin typeface="DFKai-SB" panose="03000509000000000000" pitchFamily="49" charset="-120"/>
                <a:ea typeface="DFKai-SB" panose="03000509000000000000" pitchFamily="49" charset="-120"/>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19" name="Content Placeholder 2">
            <a:extLst>
              <a:ext uri="{FF2B5EF4-FFF2-40B4-BE49-F238E27FC236}">
                <a16:creationId xmlns:a16="http://schemas.microsoft.com/office/drawing/2014/main" id="{E3A3C75B-993A-7A57-0E91-63C734D4CADF}"/>
              </a:ext>
            </a:extLst>
          </p:cNvPr>
          <p:cNvSpPr txBox="1">
            <a:spLocks/>
          </p:cNvSpPr>
          <p:nvPr/>
        </p:nvSpPr>
        <p:spPr>
          <a:xfrm>
            <a:off x="1628085" y="8541626"/>
            <a:ext cx="13606696" cy="967168"/>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lnSpc>
                <a:spcPct val="150000"/>
              </a:lnSpc>
              <a:spcAft>
                <a:spcPts val="1200"/>
              </a:spcAft>
              <a:buNone/>
            </a:pPr>
            <a:r>
              <a:rPr lang="zh-TW" altLang="en-US" dirty="0">
                <a:latin typeface="DFKai-SB" panose="03000509000000000000" pitchFamily="49" charset="-120"/>
                <a:ea typeface="DFKai-SB" panose="03000509000000000000" pitchFamily="49" charset="-120"/>
                <a:cs typeface="Arial" panose="020B0604020202020204" pitchFamily="34" charset="0"/>
              </a:rPr>
              <a:t>绿</a:t>
            </a:r>
            <a:r>
              <a:rPr lang="en-US" dirty="0" err="1">
                <a:latin typeface="DFKai-SB" panose="03000509000000000000" pitchFamily="49" charset="-120"/>
                <a:ea typeface="DFKai-SB" panose="03000509000000000000" pitchFamily="49" charset="-120"/>
                <a:cs typeface="Arial" panose="020B0604020202020204" pitchFamily="34" charset="0"/>
              </a:rPr>
              <a:t>旗</a:t>
            </a:r>
            <a:r>
              <a:rPr lang="zh-TW" altLang="en-US" dirty="0">
                <a:latin typeface="DFKai-SB" panose="03000509000000000000" pitchFamily="49" charset="-120"/>
                <a:ea typeface="DFKai-SB" panose="03000509000000000000" pitchFamily="49" charset="-120"/>
                <a:cs typeface="Arial" panose="020B0604020202020204" pitchFamily="34" charset="0"/>
              </a:rPr>
              <a:t>   </a:t>
            </a:r>
            <a:r>
              <a:rPr lang="en-US" dirty="0">
                <a:latin typeface="DFKai-SB" panose="03000509000000000000" pitchFamily="49" charset="-120"/>
                <a:ea typeface="DFKai-SB" panose="03000509000000000000" pitchFamily="49" charset="-120"/>
                <a:cs typeface="Arial" panose="020B0604020202020204" pitchFamily="34" charset="0"/>
              </a:rPr>
              <a:t>: </a:t>
            </a:r>
            <a:r>
              <a:rPr lang="en-US" b="1" u="sng" dirty="0" err="1">
                <a:latin typeface="DFKai-SB" panose="03000509000000000000" pitchFamily="49" charset="-120"/>
                <a:ea typeface="DFKai-SB" panose="03000509000000000000" pitchFamily="49" charset="-120"/>
                <a:cs typeface="Arial" panose="020B0604020202020204" pitchFamily="34" charset="0"/>
              </a:rPr>
              <a:t>更</a:t>
            </a:r>
            <a:r>
              <a:rPr lang="en-US" dirty="0" err="1">
                <a:latin typeface="DFKai-SB" panose="03000509000000000000" pitchFamily="49" charset="-120"/>
                <a:ea typeface="DFKai-SB" panose="03000509000000000000" pitchFamily="49" charset="-120"/>
                <a:cs typeface="Arial" panose="020B0604020202020204" pitchFamily="34" charset="0"/>
              </a:rPr>
              <a:t>可靠</a:t>
            </a:r>
            <a:r>
              <a:rPr lang="en-US" dirty="0">
                <a:latin typeface="DFKai-SB" panose="03000509000000000000" pitchFamily="49" charset="-120"/>
                <a:ea typeface="DFKai-SB" panose="03000509000000000000" pitchFamily="49" charset="-120"/>
                <a:cs typeface="Arial" panose="020B0604020202020204" pitchFamily="34" charset="0"/>
              </a:rPr>
              <a:t>          </a:t>
            </a:r>
            <a:r>
              <a:rPr lang="zh-TW" altLang="en-US" dirty="0">
                <a:latin typeface="DFKai-SB" panose="03000509000000000000" pitchFamily="49" charset="-120"/>
                <a:ea typeface="DFKai-SB" panose="03000509000000000000" pitchFamily="49" charset="-120"/>
                <a:cs typeface="Arial" panose="020B0604020202020204" pitchFamily="34" charset="0"/>
              </a:rPr>
              <a:t>                         紅旗    </a:t>
            </a:r>
            <a:r>
              <a:rPr lang="en-US" dirty="0">
                <a:latin typeface="DFKai-SB" panose="03000509000000000000" pitchFamily="49" charset="-120"/>
                <a:ea typeface="DFKai-SB" panose="03000509000000000000" pitchFamily="49" charset="-120"/>
                <a:cs typeface="Arial" panose="020B0604020202020204" pitchFamily="34" charset="0"/>
              </a:rPr>
              <a:t>: </a:t>
            </a:r>
            <a:r>
              <a:rPr lang="en-US" b="1" u="sng" dirty="0" err="1">
                <a:latin typeface="DFKai-SB" panose="03000509000000000000" pitchFamily="49" charset="-120"/>
                <a:ea typeface="DFKai-SB" panose="03000509000000000000" pitchFamily="49" charset="-120"/>
                <a:cs typeface="Arial" panose="020B0604020202020204" pitchFamily="34" charset="0"/>
              </a:rPr>
              <a:t>比</a:t>
            </a:r>
            <a:r>
              <a:rPr lang="zh-TW" altLang="en-US" b="1" u="sng" dirty="0">
                <a:latin typeface="DFKai-SB" panose="03000509000000000000" pitchFamily="49" charset="-120"/>
                <a:ea typeface="DFKai-SB" panose="03000509000000000000" pitchFamily="49" charset="-120"/>
                <a:cs typeface="Arial" panose="020B0604020202020204" pitchFamily="34" charset="0"/>
              </a:rPr>
              <a:t>较</a:t>
            </a:r>
            <a:r>
              <a:rPr lang="en-US" b="1" u="sng" dirty="0" err="1">
                <a:latin typeface="DFKai-SB" panose="03000509000000000000" pitchFamily="49" charset="-120"/>
                <a:ea typeface="DFKai-SB" panose="03000509000000000000" pitchFamily="49" charset="-120"/>
                <a:cs typeface="Arial" panose="020B0604020202020204" pitchFamily="34" charset="0"/>
              </a:rPr>
              <a:t>不</a:t>
            </a:r>
            <a:r>
              <a:rPr lang="en-US" dirty="0" err="1">
                <a:latin typeface="DFKai-SB" panose="03000509000000000000" pitchFamily="49" charset="-120"/>
                <a:ea typeface="DFKai-SB" panose="03000509000000000000" pitchFamily="49" charset="-120"/>
                <a:cs typeface="Arial" panose="020B0604020202020204" pitchFamily="34" charset="0"/>
              </a:rPr>
              <a:t>可靠</a:t>
            </a:r>
            <a:endParaRPr lang="en-US" dirty="0">
              <a:latin typeface="DFKai-SB" panose="03000509000000000000" pitchFamily="49" charset="-120"/>
              <a:ea typeface="DFKai-SB" panose="03000509000000000000" pitchFamily="49" charset="-120"/>
              <a:cs typeface="Arial" panose="020B0604020202020204" pitchFamily="34" charset="0"/>
            </a:endParaRPr>
          </a:p>
        </p:txBody>
      </p:sp>
    </p:spTree>
    <p:extLst>
      <p:ext uri="{BB962C8B-B14F-4D97-AF65-F5344CB8AC3E}">
        <p14:creationId xmlns:p14="http://schemas.microsoft.com/office/powerpoint/2010/main" val="1864687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6" name="Group 5">
            <a:extLst>
              <a:ext uri="{FF2B5EF4-FFF2-40B4-BE49-F238E27FC236}">
                <a16:creationId xmlns:a16="http://schemas.microsoft.com/office/drawing/2014/main" id="{6901A0C1-426C-4EC9-B326-A0F2142D6486}"/>
              </a:ext>
            </a:extLst>
          </p:cNvPr>
          <p:cNvGrpSpPr/>
          <p:nvPr/>
        </p:nvGrpSpPr>
        <p:grpSpPr>
          <a:xfrm>
            <a:off x="6151997" y="2581983"/>
            <a:ext cx="5135670" cy="6696850"/>
            <a:chOff x="704507" y="2331788"/>
            <a:chExt cx="5135670" cy="6696850"/>
          </a:xfrm>
        </p:grpSpPr>
        <p:pic>
          <p:nvPicPr>
            <p:cNvPr id="13" name="Picture 6" descr="Image">
              <a:extLst>
                <a:ext uri="{FF2B5EF4-FFF2-40B4-BE49-F238E27FC236}">
                  <a16:creationId xmlns:a16="http://schemas.microsoft.com/office/drawing/2014/main" id="{640759F1-0E74-47B0-8CFA-CF085DC9B4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826" r="809" b="70452"/>
            <a:stretch/>
          </p:blipFill>
          <p:spPr bwMode="auto">
            <a:xfrm>
              <a:off x="704507" y="7056074"/>
              <a:ext cx="5099537" cy="197256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mage">
              <a:extLst>
                <a:ext uri="{FF2B5EF4-FFF2-40B4-BE49-F238E27FC236}">
                  <a16:creationId xmlns:a16="http://schemas.microsoft.com/office/drawing/2014/main" id="{81988590-18B5-4B7E-8982-39D8BF7B8B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38369" r="810" b="27053"/>
            <a:stretch/>
          </p:blipFill>
          <p:spPr bwMode="auto">
            <a:xfrm>
              <a:off x="704507" y="3291054"/>
              <a:ext cx="5099536" cy="38488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48783FA9-37DB-41DA-BAFB-F47A8608C1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212" r="-2421" b="85979"/>
            <a:stretch/>
          </p:blipFill>
          <p:spPr bwMode="auto">
            <a:xfrm>
              <a:off x="704507" y="2331788"/>
              <a:ext cx="5135670" cy="106490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E6609F13-AF49-40AC-8458-17B055AB9C65}"/>
              </a:ext>
            </a:extLst>
          </p:cNvPr>
          <p:cNvSpPr txBox="1"/>
          <p:nvPr/>
        </p:nvSpPr>
        <p:spPr>
          <a:xfrm>
            <a:off x="6233305" y="3519254"/>
            <a:ext cx="4973053" cy="1788549"/>
          </a:xfrm>
          <a:prstGeom prst="rect">
            <a:avLst/>
          </a:prstGeom>
          <a:noFill/>
          <a:ln w="76200">
            <a:solidFill>
              <a:srgbClr val="00FF00"/>
            </a:solidFill>
          </a:ln>
        </p:spPr>
        <p:txBody>
          <a:bodyPr wrap="square" rtlCol="0">
            <a:spAutoFit/>
          </a:bodyPr>
          <a:lstStyle/>
          <a:p>
            <a:endParaRPr lang="en-US" dirty="0"/>
          </a:p>
        </p:txBody>
      </p:sp>
      <p:sp>
        <p:nvSpPr>
          <p:cNvPr id="17" name="TextBox 16">
            <a:extLst>
              <a:ext uri="{FF2B5EF4-FFF2-40B4-BE49-F238E27FC236}">
                <a16:creationId xmlns:a16="http://schemas.microsoft.com/office/drawing/2014/main" id="{6E452D1A-B670-4A3F-B4A5-C258C45E0C7C}"/>
              </a:ext>
            </a:extLst>
          </p:cNvPr>
          <p:cNvSpPr txBox="1"/>
          <p:nvPr/>
        </p:nvSpPr>
        <p:spPr>
          <a:xfrm>
            <a:off x="6314614" y="7341182"/>
            <a:ext cx="4973053" cy="2083979"/>
          </a:xfrm>
          <a:prstGeom prst="rect">
            <a:avLst/>
          </a:prstGeom>
          <a:noFill/>
          <a:ln w="76200">
            <a:solidFill>
              <a:srgbClr val="00FF00"/>
            </a:solidFill>
          </a:ln>
        </p:spPr>
        <p:txBody>
          <a:bodyPr wrap="square" rtlCol="0">
            <a:spAutoFit/>
          </a:bodyPr>
          <a:lstStyle/>
          <a:p>
            <a:endParaRPr lang="en-US" dirty="0"/>
          </a:p>
        </p:txBody>
      </p:sp>
      <p:sp>
        <p:nvSpPr>
          <p:cNvPr id="18" name="Rectangle 17">
            <a:extLst>
              <a:ext uri="{FF2B5EF4-FFF2-40B4-BE49-F238E27FC236}">
                <a16:creationId xmlns:a16="http://schemas.microsoft.com/office/drawing/2014/main" id="{890A0F68-18C4-4288-9ADF-2A0C0EFE008E}"/>
              </a:ext>
            </a:extLst>
          </p:cNvPr>
          <p:cNvSpPr/>
          <p:nvPr/>
        </p:nvSpPr>
        <p:spPr>
          <a:xfrm>
            <a:off x="11689693" y="5411983"/>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19" name="Graphic 18" descr="Flag">
            <a:extLst>
              <a:ext uri="{FF2B5EF4-FFF2-40B4-BE49-F238E27FC236}">
                <a16:creationId xmlns:a16="http://schemas.microsoft.com/office/drawing/2014/main" id="{43B0D1DB-1F72-4577-BD57-BB9E3CC5C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7109" y="3309201"/>
            <a:ext cx="868581" cy="868581"/>
          </a:xfrm>
          <a:prstGeom prst="rect">
            <a:avLst/>
          </a:prstGeom>
        </p:spPr>
      </p:pic>
      <p:pic>
        <p:nvPicPr>
          <p:cNvPr id="22" name="Graphic 21" descr="Flag">
            <a:extLst>
              <a:ext uri="{FF2B5EF4-FFF2-40B4-BE49-F238E27FC236}">
                <a16:creationId xmlns:a16="http://schemas.microsoft.com/office/drawing/2014/main" id="{3DD5F547-8D43-41ED-8D8A-EA11C65BDB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867109" y="8513718"/>
            <a:ext cx="868581" cy="868581"/>
          </a:xfrm>
          <a:prstGeom prst="rect">
            <a:avLst/>
          </a:prstGeom>
        </p:spPr>
      </p:pic>
      <p:sp>
        <p:nvSpPr>
          <p:cNvPr id="8" name="Rectangle 7">
            <a:extLst>
              <a:ext uri="{FF2B5EF4-FFF2-40B4-BE49-F238E27FC236}">
                <a16:creationId xmlns:a16="http://schemas.microsoft.com/office/drawing/2014/main" id="{00EE9A6E-C0D6-4750-BF5B-832184314CC9}"/>
              </a:ext>
            </a:extLst>
          </p:cNvPr>
          <p:cNvSpPr/>
          <p:nvPr/>
        </p:nvSpPr>
        <p:spPr>
          <a:xfrm>
            <a:off x="5992238" y="2351369"/>
            <a:ext cx="5544766" cy="7334655"/>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D0646F-F628-48B2-8FE2-0E8C92C00719}"/>
              </a:ext>
            </a:extLst>
          </p:cNvPr>
          <p:cNvSpPr/>
          <p:nvPr/>
        </p:nvSpPr>
        <p:spPr>
          <a:xfrm>
            <a:off x="810884" y="576440"/>
            <a:ext cx="16787910" cy="1200329"/>
          </a:xfrm>
          <a:prstGeom prst="rect">
            <a:avLst/>
          </a:prstGeom>
        </p:spPr>
        <p:txBody>
          <a:bodyPr wrap="square">
            <a:spAutoFit/>
          </a:bodyPr>
          <a:lstStyle/>
          <a:p>
            <a:r>
              <a:rPr lang="zh-TW" altLang="en-US" sz="7200" dirty="0">
                <a:solidFill>
                  <a:srgbClr val="034092"/>
                </a:solidFill>
                <a:latin typeface="DFKai-SB" panose="03000509000000000000" pitchFamily="49" charset="-120"/>
                <a:ea typeface="DFKai-SB" panose="03000509000000000000" pitchFamily="49" charset="-120"/>
                <a:cs typeface="Lora"/>
                <a:sym typeface="Lora"/>
              </a:rPr>
              <a:t>选择可靠的应用程序</a:t>
            </a:r>
            <a:endParaRPr lang="en-US" sz="7200" dirty="0"/>
          </a:p>
        </p:txBody>
      </p:sp>
      <p:sp>
        <p:nvSpPr>
          <p:cNvPr id="3" name="TextBox 2">
            <a:extLst>
              <a:ext uri="{FF2B5EF4-FFF2-40B4-BE49-F238E27FC236}">
                <a16:creationId xmlns:a16="http://schemas.microsoft.com/office/drawing/2014/main" id="{2C6FB200-9AA1-DE98-8F31-FFC671A334D2}"/>
              </a:ext>
            </a:extLst>
          </p:cNvPr>
          <p:cNvSpPr txBox="1"/>
          <p:nvPr/>
        </p:nvSpPr>
        <p:spPr>
          <a:xfrm>
            <a:off x="3082401" y="7304028"/>
            <a:ext cx="274864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en-US" sz="3600" b="1" dirty="0" err="1">
                <a:latin typeface="DFKai-SB" panose="03000509000000000000" pitchFamily="49" charset="-120"/>
                <a:ea typeface="DFKai-SB" panose="03000509000000000000" pitchFamily="49" charset="-120"/>
              </a:rPr>
              <a:t>最新版本</a:t>
            </a:r>
            <a:endParaRPr kumimoji="0" lang="en-US" sz="36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4" name="TextBox 3">
            <a:extLst>
              <a:ext uri="{FF2B5EF4-FFF2-40B4-BE49-F238E27FC236}">
                <a16:creationId xmlns:a16="http://schemas.microsoft.com/office/drawing/2014/main" id="{136FF65D-CE2B-0931-6B51-D0996D88063B}"/>
              </a:ext>
            </a:extLst>
          </p:cNvPr>
          <p:cNvSpPr txBox="1"/>
          <p:nvPr/>
        </p:nvSpPr>
        <p:spPr>
          <a:xfrm>
            <a:off x="4168708" y="3541249"/>
            <a:ext cx="1658477"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zh-TW" altLang="en-US" sz="3600" b="1" dirty="0">
                <a:latin typeface="DFKai-SB" panose="03000509000000000000" pitchFamily="49" charset="-120"/>
                <a:ea typeface="DFKai-SB" panose="03000509000000000000" pitchFamily="49" charset="-120"/>
              </a:rPr>
              <a:t>评价</a:t>
            </a:r>
            <a:endParaRPr kumimoji="0" lang="en-US" sz="36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Tree>
    <p:extLst>
      <p:ext uri="{BB962C8B-B14F-4D97-AF65-F5344CB8AC3E}">
        <p14:creationId xmlns:p14="http://schemas.microsoft.com/office/powerpoint/2010/main" val="341948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lvl="0">
              <a:lnSpc>
                <a:spcPct val="110030"/>
              </a:lnSpc>
            </a:pPr>
            <a:r>
              <a:rPr lang="zh-CN" altLang="en-US" sz="7200" dirty="0">
                <a:solidFill>
                  <a:srgbClr val="034092"/>
                </a:solidFill>
                <a:latin typeface="DFKai-SB" panose="03000509000000000000" pitchFamily="65" charset="-120"/>
                <a:ea typeface="DFKai-SB" panose="03000509000000000000" pitchFamily="65" charset="-120"/>
                <a:cs typeface="Lora"/>
                <a:sym typeface="Lora"/>
              </a:rPr>
              <a:t>学习目标</a:t>
            </a:r>
            <a:endParaRPr lang="zh-CN" altLang="en-US"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1" y="3296845"/>
            <a:ext cx="11155027" cy="4950684"/>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Calibri" panose="020F0502020204030204" pitchFamily="34" charset="0"/>
                <a:sym typeface="Lora"/>
              </a:rPr>
              <a:t>了解什么是应用程序及如何使用它们来管理您的健康
了解如何选择高质量的应用程序
学习如何下载及卸载应用程序</a:t>
            </a:r>
            <a:endParaRPr lang="en-US" sz="3600" dirty="0">
              <a:solidFill>
                <a:schemeClr val="tx1"/>
              </a:solidFill>
              <a:highlight>
                <a:srgbClr val="FFFF00"/>
              </a:highlight>
              <a:latin typeface="DFKai-SB" panose="03000509000000000000" pitchFamily="49" charset="-120"/>
              <a:ea typeface="DFKai-SB" panose="03000509000000000000" pitchFamily="49" charset="-120"/>
              <a:cs typeface="Calibri" panose="020F0502020204030204" pitchFamily="34" charset="0"/>
              <a:sym typeface="Lora"/>
            </a:endParaRPr>
          </a:p>
        </p:txBody>
      </p:sp>
      <p:pic>
        <p:nvPicPr>
          <p:cNvPr id="7170" name="Picture 2" descr="Learn Icon - Easy To Learn Icon Clipart (800x754), Png Download">
            <a:extLst>
              <a:ext uri="{FF2B5EF4-FFF2-40B4-BE49-F238E27FC236}">
                <a16:creationId xmlns:a16="http://schemas.microsoft.com/office/drawing/2014/main" id="{E3528460-2A5F-4FE6-8334-228EF268F0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6575" y="2780685"/>
            <a:ext cx="5092273" cy="4725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8" name="Rectangle 17">
            <a:extLst>
              <a:ext uri="{FF2B5EF4-FFF2-40B4-BE49-F238E27FC236}">
                <a16:creationId xmlns:a16="http://schemas.microsoft.com/office/drawing/2014/main" id="{890A0F68-18C4-4288-9ADF-2A0C0EFE008E}"/>
              </a:ext>
            </a:extLst>
          </p:cNvPr>
          <p:cNvSpPr/>
          <p:nvPr/>
        </p:nvSpPr>
        <p:spPr>
          <a:xfrm>
            <a:off x="14127026" y="7382937"/>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19" name="Graphic 18" descr="Flag">
            <a:extLst>
              <a:ext uri="{FF2B5EF4-FFF2-40B4-BE49-F238E27FC236}">
                <a16:creationId xmlns:a16="http://schemas.microsoft.com/office/drawing/2014/main" id="{43B0D1DB-1F72-4577-BD57-BB9E3CC5C1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2081" y="7462518"/>
            <a:ext cx="868581" cy="868581"/>
          </a:xfrm>
          <a:prstGeom prst="rect">
            <a:avLst/>
          </a:prstGeom>
        </p:spPr>
      </p:pic>
      <p:pic>
        <p:nvPicPr>
          <p:cNvPr id="22" name="Graphic 21" descr="Flag">
            <a:extLst>
              <a:ext uri="{FF2B5EF4-FFF2-40B4-BE49-F238E27FC236}">
                <a16:creationId xmlns:a16="http://schemas.microsoft.com/office/drawing/2014/main" id="{3DD5F547-8D43-41ED-8D8A-EA11C65BDB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662081" y="8262009"/>
            <a:ext cx="868581" cy="868581"/>
          </a:xfrm>
          <a:prstGeom prst="rect">
            <a:avLst/>
          </a:prstGeom>
        </p:spPr>
      </p:pic>
      <p:grpSp>
        <p:nvGrpSpPr>
          <p:cNvPr id="3" name="Group 2">
            <a:extLst>
              <a:ext uri="{FF2B5EF4-FFF2-40B4-BE49-F238E27FC236}">
                <a16:creationId xmlns:a16="http://schemas.microsoft.com/office/drawing/2014/main" id="{B5295607-770A-45D4-998B-96A800A5376A}"/>
              </a:ext>
            </a:extLst>
          </p:cNvPr>
          <p:cNvGrpSpPr/>
          <p:nvPr/>
        </p:nvGrpSpPr>
        <p:grpSpPr>
          <a:xfrm>
            <a:off x="5634755" y="2160006"/>
            <a:ext cx="6269189" cy="7931465"/>
            <a:chOff x="5669493" y="1922262"/>
            <a:chExt cx="6269189" cy="7931465"/>
          </a:xfrm>
        </p:grpSpPr>
        <p:grpSp>
          <p:nvGrpSpPr>
            <p:cNvPr id="2" name="Group 1">
              <a:extLst>
                <a:ext uri="{FF2B5EF4-FFF2-40B4-BE49-F238E27FC236}">
                  <a16:creationId xmlns:a16="http://schemas.microsoft.com/office/drawing/2014/main" id="{99E4361B-19D8-464C-8B84-5AEB6C6FDDB6}"/>
                </a:ext>
              </a:extLst>
            </p:cNvPr>
            <p:cNvGrpSpPr/>
            <p:nvPr/>
          </p:nvGrpSpPr>
          <p:grpSpPr>
            <a:xfrm>
              <a:off x="5669493" y="1922262"/>
              <a:ext cx="6178792" cy="7931465"/>
              <a:chOff x="12177713" y="2098369"/>
              <a:chExt cx="4751387" cy="6445953"/>
            </a:xfrm>
          </p:grpSpPr>
          <p:pic>
            <p:nvPicPr>
              <p:cNvPr id="13" name="Picture 8" descr="Image">
                <a:extLst>
                  <a:ext uri="{FF2B5EF4-FFF2-40B4-BE49-F238E27FC236}">
                    <a16:creationId xmlns:a16="http://schemas.microsoft.com/office/drawing/2014/main" id="{F85B6420-A197-4E18-A741-75F7DEF596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9547" b="16400"/>
              <a:stretch/>
            </p:blipFill>
            <p:spPr bwMode="auto">
              <a:xfrm>
                <a:off x="12177713" y="6070059"/>
                <a:ext cx="4751387" cy="247426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a:extLst>
                  <a:ext uri="{FF2B5EF4-FFF2-40B4-BE49-F238E27FC236}">
                    <a16:creationId xmlns:a16="http://schemas.microsoft.com/office/drawing/2014/main" id="{44360A8F-4F57-4CBE-AAB7-48CDEFB134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5008"/>
              <a:stretch/>
            </p:blipFill>
            <p:spPr bwMode="auto">
              <a:xfrm>
                <a:off x="12177713" y="2098369"/>
                <a:ext cx="4751387" cy="359967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B8E22FC5-D8B4-41E8-AA28-45A95904C46F}"/>
                </a:ext>
              </a:extLst>
            </p:cNvPr>
            <p:cNvSpPr/>
            <p:nvPr/>
          </p:nvSpPr>
          <p:spPr>
            <a:xfrm>
              <a:off x="5695704" y="1922262"/>
              <a:ext cx="6242978" cy="758759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E51C2D8-BFBF-4E91-AB4E-6319B3B92F0E}"/>
              </a:ext>
            </a:extLst>
          </p:cNvPr>
          <p:cNvSpPr/>
          <p:nvPr/>
        </p:nvSpPr>
        <p:spPr>
          <a:xfrm>
            <a:off x="5834901" y="7592521"/>
            <a:ext cx="5778500" cy="57524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7BDBF6-F5E3-47CF-B04D-51A4DE0343B7}"/>
              </a:ext>
            </a:extLst>
          </p:cNvPr>
          <p:cNvSpPr/>
          <p:nvPr/>
        </p:nvSpPr>
        <p:spPr>
          <a:xfrm>
            <a:off x="5834901" y="8314859"/>
            <a:ext cx="5778500" cy="57524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54A0275-B798-4631-AC57-8BC1A01F6BB3}"/>
              </a:ext>
            </a:extLst>
          </p:cNvPr>
          <p:cNvSpPr/>
          <p:nvPr/>
        </p:nvSpPr>
        <p:spPr>
          <a:xfrm>
            <a:off x="810884" y="576440"/>
            <a:ext cx="16787910" cy="1227131"/>
          </a:xfrm>
          <a:prstGeom prst="rect">
            <a:avLst/>
          </a:prstGeom>
        </p:spPr>
        <p:txBody>
          <a:bodyPr wrap="square">
            <a:sp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选择可靠的应用程序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4" name="TextBox 3">
            <a:extLst>
              <a:ext uri="{FF2B5EF4-FFF2-40B4-BE49-F238E27FC236}">
                <a16:creationId xmlns:a16="http://schemas.microsoft.com/office/drawing/2014/main" id="{9484D7F6-378A-02FD-A0C8-BD003F2D563B}"/>
              </a:ext>
            </a:extLst>
          </p:cNvPr>
          <p:cNvSpPr txBox="1"/>
          <p:nvPr/>
        </p:nvSpPr>
        <p:spPr>
          <a:xfrm>
            <a:off x="2568542" y="7462518"/>
            <a:ext cx="271335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zh-TW" altLang="en-US" sz="3600" b="1" dirty="0">
                <a:solidFill>
                  <a:srgbClr val="000000"/>
                </a:solidFill>
                <a:latin typeface="DFKai-SB" panose="03000509000000000000" pitchFamily="49" charset="-120"/>
                <a:ea typeface="DFKai-SB" panose="03000509000000000000" pitchFamily="49" charset="-120"/>
              </a:rPr>
              <a:t>开发者网站</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5" name="TextBox 4">
            <a:extLst>
              <a:ext uri="{FF2B5EF4-FFF2-40B4-BE49-F238E27FC236}">
                <a16:creationId xmlns:a16="http://schemas.microsoft.com/office/drawing/2014/main" id="{5B8A2178-D843-5F77-F122-59EFE1B9EA05}"/>
              </a:ext>
            </a:extLst>
          </p:cNvPr>
          <p:cNvSpPr txBox="1"/>
          <p:nvPr/>
        </p:nvSpPr>
        <p:spPr>
          <a:xfrm>
            <a:off x="2568541" y="8331099"/>
            <a:ext cx="271335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zh-TW" altLang="en-US" sz="3600" b="1" dirty="0">
                <a:solidFill>
                  <a:srgbClr val="000000"/>
                </a:solidFill>
                <a:latin typeface="DFKai-SB" panose="03000509000000000000" pitchFamily="49" charset="-120"/>
                <a:ea typeface="DFKai-SB" panose="03000509000000000000" pitchFamily="49" charset="-120"/>
              </a:rPr>
              <a:t>私隐政策</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Tree>
    <p:extLst>
      <p:ext uri="{BB962C8B-B14F-4D97-AF65-F5344CB8AC3E}">
        <p14:creationId xmlns:p14="http://schemas.microsoft.com/office/powerpoint/2010/main" val="2188580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选择可靠的应用程序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14343712-F672-4F29-85E9-9ABD5FF7F16B}"/>
              </a:ext>
            </a:extLst>
          </p:cNvPr>
          <p:cNvSpPr/>
          <p:nvPr/>
        </p:nvSpPr>
        <p:spPr>
          <a:xfrm>
            <a:off x="1614861" y="6516710"/>
            <a:ext cx="3983051" cy="74992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7;p18">
            <a:extLst>
              <a:ext uri="{FF2B5EF4-FFF2-40B4-BE49-F238E27FC236}">
                <a16:creationId xmlns:a16="http://schemas.microsoft.com/office/drawing/2014/main" id="{E55643F1-B10E-04CB-C7B3-7C6DD7EDC189}"/>
              </a:ext>
            </a:extLst>
          </p:cNvPr>
          <p:cNvSpPr txBox="1"/>
          <p:nvPr/>
        </p:nvSpPr>
        <p:spPr>
          <a:xfrm>
            <a:off x="1137597" y="3003747"/>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应用程序有很多不同类型，它们的可信度、质素、功能各不相同。 通过采取以下措施，您可以做出明智选择应用程序的决定</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5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选择可靠的应用程序
小心共享敏感信息
选择符合您目标的应用程序</a:t>
            </a:r>
            <a:endParaRPr lang="en-CA"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2810775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6250">
                <a:solidFill>
                  <a:srgbClr val="034092"/>
                </a:solidFill>
                <a:latin typeface="DFKai-SB" panose="03000509000000000000" pitchFamily="49" charset="-120"/>
                <a:ea typeface="DFKai-SB" panose="03000509000000000000" pitchFamily="49" charset="-120"/>
                <a:cs typeface="Lora"/>
                <a:sym typeface="Lora"/>
              </a:rPr>
              <a:t>小心共享敏感信息</a:t>
            </a:r>
            <a:endParaRPr lang="en-US" sz="36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182749" y="3210127"/>
            <a:ext cx="15771751" cy="6264949"/>
          </a:xfrm>
          <a:prstGeom prst="rect">
            <a:avLst/>
          </a:prstGeom>
          <a:noFill/>
          <a:ln>
            <a:noFill/>
          </a:ln>
        </p:spPr>
        <p:txBody>
          <a:bodyPr spcFirstLastPara="1" wrap="square" lIns="0" tIns="0" rIns="0" bIns="0" anchor="t" anchorCtr="0">
            <a:noAutofit/>
          </a:bodyPr>
          <a:lstStyle/>
          <a:p>
            <a:pPr marL="57214" lvl="0">
              <a:lnSpc>
                <a:spcPct val="130000"/>
              </a:lnSpc>
              <a:spcAft>
                <a:spcPts val="1800"/>
              </a:spcAft>
              <a:buClr>
                <a:schemeClr val="dk2"/>
              </a:buClr>
              <a:buSzPct val="110000"/>
            </a:pPr>
            <a:r>
              <a:rPr lang="zh-TW" altLang="en-US" sz="4000" dirty="0">
                <a:solidFill>
                  <a:schemeClr val="tx1"/>
                </a:solidFill>
                <a:latin typeface="DFKai-SB" panose="03000509000000000000" pitchFamily="49" charset="-120"/>
                <a:ea typeface="DFKai-SB" panose="03000509000000000000" pitchFamily="49" charset="-120"/>
                <a:cs typeface="Lora"/>
                <a:sym typeface="Lora"/>
              </a:rPr>
              <a:t>如您被要求分享以下敏感信息，請多加留意：</a:t>
            </a:r>
            <a:endParaRPr lang="en-CA" altLang="zh-TW"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spcAft>
                <a:spcPts val="1800"/>
              </a:spcAft>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出生日期</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spcAft>
                <a:spcPts val="1800"/>
              </a:spcAft>
              <a:buClr>
                <a:schemeClr val="dk2"/>
              </a:buClr>
              <a:buSzPct val="110000"/>
              <a:buFont typeface="Arial" panose="020B0604020202020204" pitchFamily="34" charset="0"/>
              <a:buChar char="•"/>
            </a:pPr>
            <a:r>
              <a:rPr lang="en-US" sz="4000" dirty="0" err="1">
                <a:solidFill>
                  <a:schemeClr val="tx1"/>
                </a:solidFill>
                <a:latin typeface="DFKai-SB" panose="03000509000000000000" pitchFamily="49" charset="-120"/>
                <a:ea typeface="DFKai-SB" panose="03000509000000000000" pitchFamily="49" charset="-120"/>
                <a:cs typeface="Lora"/>
                <a:sym typeface="Lora"/>
              </a:rPr>
              <a:t>地址</a:t>
            </a:r>
            <a:endParaRPr lang="en-US" sz="40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zh-TW" altLang="en-US" sz="4000" dirty="0">
                <a:solidFill>
                  <a:schemeClr val="tx1"/>
                </a:solidFill>
                <a:latin typeface="DFKai-SB" panose="03000509000000000000" pitchFamily="49" charset="-120"/>
                <a:ea typeface="DFKai-SB" panose="03000509000000000000" pitchFamily="49" charset="-120"/>
                <a:cs typeface="Lora"/>
                <a:sym typeface="Lora"/>
              </a:rPr>
              <a:t>个人卫生号码 </a:t>
            </a:r>
            <a:r>
              <a:rPr lang="en-CA" altLang="zh-TW" sz="4000" dirty="0">
                <a:solidFill>
                  <a:schemeClr val="tx1"/>
                </a:solidFill>
                <a:latin typeface="+mj-lt"/>
                <a:ea typeface="DFKai-SB" panose="03000509000000000000" pitchFamily="49" charset="-120"/>
                <a:cs typeface="Lora"/>
                <a:sym typeface="Lora"/>
              </a:rPr>
              <a:t>PHN</a:t>
            </a:r>
            <a:endParaRPr lang="en-US" sz="4000" dirty="0">
              <a:solidFill>
                <a:schemeClr val="tx1"/>
              </a:solidFill>
              <a:latin typeface="+mj-lt"/>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zh-TW" altLang="en-US" sz="4000" dirty="0">
                <a:solidFill>
                  <a:schemeClr val="tx1"/>
                </a:solidFill>
                <a:latin typeface="DFKai-SB" panose="03000509000000000000" pitchFamily="49" charset="-120"/>
                <a:ea typeface="DFKai-SB" panose="03000509000000000000" pitchFamily="49" charset="-120"/>
                <a:cs typeface="Lora"/>
                <a:sym typeface="Lora"/>
              </a:rPr>
              <a:t>社会保险号码 </a:t>
            </a:r>
            <a:r>
              <a:rPr lang="en-US" altLang="zh-TW" sz="4000" dirty="0">
                <a:solidFill>
                  <a:schemeClr val="tx1"/>
                </a:solidFill>
                <a:latin typeface="+mj-lt"/>
                <a:ea typeface="DFKai-SB" panose="03000509000000000000" pitchFamily="49" charset="-120"/>
                <a:cs typeface="Lora"/>
                <a:sym typeface="Lora"/>
              </a:rPr>
              <a:t>SIN</a:t>
            </a:r>
            <a:endParaRPr lang="en-US" sz="4000" dirty="0">
              <a:solidFill>
                <a:schemeClr val="tx1"/>
              </a:solidFill>
              <a:latin typeface="+mj-lt"/>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zh-TW" altLang="en-US" sz="4000" dirty="0">
                <a:solidFill>
                  <a:schemeClr val="tx1"/>
                </a:solidFill>
                <a:latin typeface="DFKai-SB" panose="03000509000000000000" pitchFamily="49" charset="-120"/>
                <a:ea typeface="DFKai-SB" panose="03000509000000000000" pitchFamily="49" charset="-120"/>
                <a:cs typeface="Lora"/>
                <a:sym typeface="Lora"/>
              </a:rPr>
              <a:t>身分证明文件，如护照或驾驶执照
个人财务资料</a:t>
            </a:r>
            <a:endParaRPr lang="en-US" sz="40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641516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7"/>
            <a:ext cx="15672870" cy="1703579"/>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选择可靠的应用程序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14343712-F672-4F29-85E9-9ABD5FF7F16B}"/>
              </a:ext>
            </a:extLst>
          </p:cNvPr>
          <p:cNvSpPr/>
          <p:nvPr/>
        </p:nvSpPr>
        <p:spPr>
          <a:xfrm>
            <a:off x="1531761" y="7317367"/>
            <a:ext cx="5984162" cy="74992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7;p18">
            <a:extLst>
              <a:ext uri="{FF2B5EF4-FFF2-40B4-BE49-F238E27FC236}">
                <a16:creationId xmlns:a16="http://schemas.microsoft.com/office/drawing/2014/main" id="{9229F942-BC3D-6FA7-7145-46489DC7723C}"/>
              </a:ext>
            </a:extLst>
          </p:cNvPr>
          <p:cNvSpPr txBox="1"/>
          <p:nvPr/>
        </p:nvSpPr>
        <p:spPr>
          <a:xfrm>
            <a:off x="1137597" y="3003747"/>
            <a:ext cx="16012805" cy="614203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应用程序有很多不同类型，它们的可信度、质素、功能各不相同。 通过采取以下措施，您可以做出明智选择应用程序的决定</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5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选择可靠的应用程序
小心共享敏感信息
选择符合您目标的应用程序</a:t>
            </a:r>
            <a:endParaRPr lang="en-CA"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405084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5362" name="Picture 2" descr="Medical insurance template - internship jobs Medical insurance -internship jobs -modern flat vector concept digital illustration - young medical specialists standing together, team of interns concept, medical office or laboratory healthcare provider stock illustrations">
            <a:extLst>
              <a:ext uri="{FF2B5EF4-FFF2-40B4-BE49-F238E27FC236}">
                <a16:creationId xmlns:a16="http://schemas.microsoft.com/office/drawing/2014/main" id="{C808CF63-2891-4915-9DCC-794F86ED1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542" r="8475" b="8198"/>
          <a:stretch/>
        </p:blipFill>
        <p:spPr bwMode="auto">
          <a:xfrm>
            <a:off x="1661416" y="2112779"/>
            <a:ext cx="3159590" cy="2488755"/>
          </a:xfrm>
          <a:prstGeom prst="rect">
            <a:avLst/>
          </a:prstGeom>
          <a:noFill/>
          <a:extLst>
            <a:ext uri="{909E8E84-426E-40DD-AFC4-6F175D3DCCD1}">
              <a14:hiddenFill xmlns:a14="http://schemas.microsoft.com/office/drawing/2010/main">
                <a:solidFill>
                  <a:srgbClr val="FFFFFF"/>
                </a:solidFill>
              </a14:hiddenFill>
            </a:ext>
          </a:extLst>
        </p:spPr>
      </p:pic>
      <p:sp>
        <p:nvSpPr>
          <p:cNvPr id="149" name="Google Shape;149;p18"/>
          <p:cNvSpPr txBox="1"/>
          <p:nvPr/>
        </p:nvSpPr>
        <p:spPr>
          <a:xfrm>
            <a:off x="1078160" y="702557"/>
            <a:ext cx="16295440" cy="1703579"/>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选择符合您目标的应用程序</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3" name="TextBox 2">
            <a:extLst>
              <a:ext uri="{FF2B5EF4-FFF2-40B4-BE49-F238E27FC236}">
                <a16:creationId xmlns:a16="http://schemas.microsoft.com/office/drawing/2014/main" id="{BFEF9D42-EC1B-4947-A562-3C7BFD495196}"/>
              </a:ext>
            </a:extLst>
          </p:cNvPr>
          <p:cNvSpPr txBox="1"/>
          <p:nvPr/>
        </p:nvSpPr>
        <p:spPr>
          <a:xfrm>
            <a:off x="985641" y="4660942"/>
            <a:ext cx="4262250" cy="646331"/>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由您信任的人推荐</a:t>
            </a:r>
            <a:endParaRPr lang="en-US" sz="3600" dirty="0">
              <a:latin typeface="DFKai-SB" panose="03000509000000000000" pitchFamily="49" charset="-120"/>
              <a:ea typeface="DFKai-SB" panose="03000509000000000000" pitchFamily="49" charset="-120"/>
            </a:endParaRPr>
          </a:p>
        </p:txBody>
      </p:sp>
      <p:pic>
        <p:nvPicPr>
          <p:cNvPr id="15364" name="Picture 4" descr="TARGET FLAT ICON TARGET FLAT ICON goals stock illustrations">
            <a:extLst>
              <a:ext uri="{FF2B5EF4-FFF2-40B4-BE49-F238E27FC236}">
                <a16:creationId xmlns:a16="http://schemas.microsoft.com/office/drawing/2014/main" id="{60B27142-6A40-494D-97D8-47C6AE08537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362" t="20747" r="23975" b="17556"/>
          <a:stretch/>
        </p:blipFill>
        <p:spPr bwMode="auto">
          <a:xfrm>
            <a:off x="7555026" y="2018696"/>
            <a:ext cx="2719137" cy="2859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4A8C704-EEB8-4E81-82E2-DFA3D3327AAF}"/>
              </a:ext>
            </a:extLst>
          </p:cNvPr>
          <p:cNvSpPr txBox="1"/>
          <p:nvPr/>
        </p:nvSpPr>
        <p:spPr>
          <a:xfrm>
            <a:off x="6783469" y="4657899"/>
            <a:ext cx="4262250" cy="646331"/>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切合您的健康需要</a:t>
            </a:r>
            <a:endParaRPr lang="en-US" sz="3600" dirty="0">
              <a:latin typeface="DFKai-SB" panose="03000509000000000000" pitchFamily="49" charset="-120"/>
              <a:ea typeface="DFKai-SB" panose="03000509000000000000" pitchFamily="49" charset="-120"/>
            </a:endParaRPr>
          </a:p>
        </p:txBody>
      </p:sp>
      <p:sp>
        <p:nvSpPr>
          <p:cNvPr id="10" name="TextBox 9">
            <a:extLst>
              <a:ext uri="{FF2B5EF4-FFF2-40B4-BE49-F238E27FC236}">
                <a16:creationId xmlns:a16="http://schemas.microsoft.com/office/drawing/2014/main" id="{45B59417-0BA8-4F21-9E12-F9EC13E5E373}"/>
              </a:ext>
            </a:extLst>
          </p:cNvPr>
          <p:cNvSpPr txBox="1"/>
          <p:nvPr/>
        </p:nvSpPr>
        <p:spPr>
          <a:xfrm>
            <a:off x="11904356" y="4657898"/>
            <a:ext cx="5469244" cy="646331"/>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限制对敏感信息的请求</a:t>
            </a:r>
            <a:endParaRPr lang="en-US" sz="3600" dirty="0">
              <a:latin typeface="DFKai-SB" panose="03000509000000000000" pitchFamily="49" charset="-120"/>
              <a:ea typeface="DFKai-SB" panose="03000509000000000000" pitchFamily="49" charset="-120"/>
            </a:endParaRPr>
          </a:p>
        </p:txBody>
      </p:sp>
      <p:sp>
        <p:nvSpPr>
          <p:cNvPr id="12" name="TextBox 11">
            <a:extLst>
              <a:ext uri="{FF2B5EF4-FFF2-40B4-BE49-F238E27FC236}">
                <a16:creationId xmlns:a16="http://schemas.microsoft.com/office/drawing/2014/main" id="{E3513C58-F536-48AE-A2C6-37F7A6E7B043}"/>
              </a:ext>
            </a:extLst>
          </p:cNvPr>
          <p:cNvSpPr txBox="1"/>
          <p:nvPr/>
        </p:nvSpPr>
        <p:spPr>
          <a:xfrm>
            <a:off x="2829057" y="8687250"/>
            <a:ext cx="5469244" cy="646331"/>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提供您熟识的语言</a:t>
            </a:r>
            <a:endParaRPr lang="en-US" sz="3600" dirty="0">
              <a:latin typeface="DFKai-SB" panose="03000509000000000000" pitchFamily="49" charset="-120"/>
              <a:ea typeface="DFKai-SB" panose="03000509000000000000" pitchFamily="49" charset="-120"/>
            </a:endParaRPr>
          </a:p>
        </p:txBody>
      </p:sp>
      <p:sp>
        <p:nvSpPr>
          <p:cNvPr id="14" name="TextBox 13">
            <a:extLst>
              <a:ext uri="{FF2B5EF4-FFF2-40B4-BE49-F238E27FC236}">
                <a16:creationId xmlns:a16="http://schemas.microsoft.com/office/drawing/2014/main" id="{A4E97262-3478-4324-9DFB-74C6EB1A03DC}"/>
              </a:ext>
            </a:extLst>
          </p:cNvPr>
          <p:cNvSpPr txBox="1"/>
          <p:nvPr/>
        </p:nvSpPr>
        <p:spPr>
          <a:xfrm>
            <a:off x="10029836" y="8687250"/>
            <a:ext cx="5469244" cy="646331"/>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最小化分享过时信息</a:t>
            </a:r>
            <a:endParaRPr lang="en-US" sz="3600" dirty="0">
              <a:latin typeface="DFKai-SB" panose="03000509000000000000" pitchFamily="49" charset="-120"/>
              <a:ea typeface="DFKai-SB" panose="03000509000000000000" pitchFamily="49" charset="-120"/>
            </a:endParaRPr>
          </a:p>
        </p:txBody>
      </p:sp>
      <p:pic>
        <p:nvPicPr>
          <p:cNvPr id="2050" name="Picture 2" descr="image">
            <a:extLst>
              <a:ext uri="{FF2B5EF4-FFF2-40B4-BE49-F238E27FC236}">
                <a16:creationId xmlns:a16="http://schemas.microsoft.com/office/drawing/2014/main" id="{6FCD709E-397B-4278-9FE7-4FB1297A8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40360" y="2299226"/>
            <a:ext cx="3565558" cy="23129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34EDE3E4-8D8B-4EA7-AA8F-7FB7D889343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641" t="11820" r="6178" b="12562"/>
          <a:stretch/>
        </p:blipFill>
        <p:spPr bwMode="auto">
          <a:xfrm>
            <a:off x="3586012" y="6426062"/>
            <a:ext cx="3955334" cy="22611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a:extLst>
              <a:ext uri="{FF2B5EF4-FFF2-40B4-BE49-F238E27FC236}">
                <a16:creationId xmlns:a16="http://schemas.microsoft.com/office/drawing/2014/main" id="{E6722AA4-1FC9-4C1B-87C5-C26DA1EEE56F}"/>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rcRect l="6356" t="73878" r="79809" b="9912"/>
          <a:stretch/>
        </p:blipFill>
        <p:spPr bwMode="auto">
          <a:xfrm>
            <a:off x="11708336" y="6525519"/>
            <a:ext cx="2112243" cy="2062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661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4022145" cy="1582241"/>
          </a:xfrm>
          <a:prstGeom prst="rect">
            <a:avLst/>
          </a:prstGeom>
          <a:noFill/>
          <a:ln>
            <a:noFill/>
          </a:ln>
        </p:spPr>
        <p:txBody>
          <a:bodyPr spcFirstLastPara="1" wrap="square" lIns="0" tIns="0" rIns="0" bIns="0" anchor="t" anchorCtr="0">
            <a:noAutofit/>
          </a:bodyPr>
          <a:lstStyle/>
          <a:p>
            <a:pPr lvl="0">
              <a:lnSpc>
                <a:spcPct val="140011"/>
              </a:lnSpc>
            </a:pPr>
            <a:r>
              <a:rPr lang="zh-TW" altLang="en-US" sz="7000" b="1" dirty="0">
                <a:solidFill>
                  <a:schemeClr val="bg1"/>
                </a:solidFill>
                <a:latin typeface="DFKai-SB" panose="03000509000000000000" pitchFamily="49" charset="-120"/>
                <a:ea typeface="DFKai-SB" panose="03000509000000000000" pitchFamily="49" charset="-120"/>
                <a:cs typeface="Lora"/>
                <a:sym typeface="Lora"/>
              </a:rPr>
              <a:t>下载应用程序</a:t>
            </a:r>
            <a:endParaRPr sz="7000" b="1" dirty="0">
              <a:solidFill>
                <a:schemeClr val="bg1"/>
              </a:solidFill>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17767146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8"/>
            <a:ext cx="15279438" cy="1149101"/>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下载应用程序</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2" y="1895580"/>
            <a:ext cx="16012805" cy="6495839"/>
          </a:xfrm>
          <a:prstGeom prst="rect">
            <a:avLst/>
          </a:prstGeom>
          <a:noFill/>
          <a:ln>
            <a:noFill/>
          </a:ln>
        </p:spPr>
        <p:txBody>
          <a:bodyPr spcFirstLastPara="1" wrap="square" lIns="0" tIns="0" rIns="0" bIns="0" anchor="t" anchorCtr="0">
            <a:noAutofit/>
          </a:bodyPr>
          <a:lstStyle/>
          <a:p>
            <a:pPr algn="l"/>
            <a:endParaRPr lang="zh-TW" altLang="en-US" sz="3600" b="0" i="0" dirty="0">
              <a:solidFill>
                <a:srgbClr val="000000"/>
              </a:solidFill>
              <a:effectLst/>
              <a:latin typeface="DFKai-SB" panose="03000509000000000000" pitchFamily="49" charset="-120"/>
              <a:ea typeface="DFKai-SB" panose="03000509000000000000" pitchFamily="49" charset="-120"/>
            </a:endParaRPr>
          </a:p>
          <a:p>
            <a:pPr marL="628714" indent="-571500">
              <a:lnSpc>
                <a:spcPct val="15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很多情况下，协助您在设备上执行基本功能的应用程序会在您购买设备时已预先安装好。</a:t>
            </a:r>
            <a:endParaRPr lang="en-CA" altLang="zh-TW" sz="36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lnSpc>
                <a:spcPct val="150000"/>
              </a:lnSpc>
              <a:buClr>
                <a:schemeClr val="dk2"/>
              </a:buClr>
              <a:buSzPct val="110000"/>
              <a:buFont typeface="Arial" panose="020B0604020202020204" pitchFamily="34" charset="0"/>
              <a:buChar char="•"/>
            </a:pPr>
            <a:endParaRPr lang="zh-TW" altLang="en-US" sz="3600" b="0" i="0" dirty="0">
              <a:solidFill>
                <a:srgbClr val="000000"/>
              </a:solidFill>
              <a:effectLst/>
              <a:latin typeface="DFKai-SB" panose="03000509000000000000" pitchFamily="49" charset="-120"/>
              <a:ea typeface="DFKai-SB" panose="03000509000000000000" pitchFamily="49" charset="-120"/>
            </a:endParaRPr>
          </a:p>
          <a:p>
            <a:pPr marL="628714" lvl="0" indent="-571500">
              <a:lnSpc>
                <a:spcPct val="15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您亦可以选择下载新的应用程序。</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198585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如何下载应用程序？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59" y="2862580"/>
            <a:ext cx="15913055" cy="5793959"/>
          </a:xfrm>
          <a:prstGeom prst="rect">
            <a:avLst/>
          </a:prstGeom>
          <a:noFill/>
          <a:ln>
            <a:noFill/>
          </a:ln>
        </p:spPr>
        <p:txBody>
          <a:bodyPr spcFirstLastPara="1" wrap="square" lIns="0" tIns="0" rIns="0" bIns="0" anchor="t" anchorCtr="0">
            <a:noAutofit/>
          </a:bodyPr>
          <a:lstStyle/>
          <a:p>
            <a:pPr marL="628714" lvl="1" indent="-571500">
              <a:lnSpc>
                <a:spcPct val="15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要下载应用程序，您需要将电话连接到互联网。</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2050" name="Picture 2" descr="Wireless Connection, Modern Technology Concept. Tiny Male Characters Set Up and Use Wifi Router. People Surfing Internet Wireless Connection, Modern Technology Concept. Tiny Male Characters Set Up and Use Wifi Router. People Surfing Internet in Free Wi Fi Hotspot Zone, Online Public Assess. Cartoon Vector Illustration wifi stock illustrations">
            <a:extLst>
              <a:ext uri="{FF2B5EF4-FFF2-40B4-BE49-F238E27FC236}">
                <a16:creationId xmlns:a16="http://schemas.microsoft.com/office/drawing/2014/main" id="{B7B6EC8D-75C6-4403-9F59-588C1C9FB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680" y="4292832"/>
            <a:ext cx="4243935" cy="33771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martphone with download button on screen. Vector icon Smartphone with download button on screen. Vector icon. downloading apps stock illustrations">
            <a:extLst>
              <a:ext uri="{FF2B5EF4-FFF2-40B4-BE49-F238E27FC236}">
                <a16:creationId xmlns:a16="http://schemas.microsoft.com/office/drawing/2014/main" id="{174D9A5D-1769-4033-81B3-BB1904C6F9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3302" y="4440938"/>
            <a:ext cx="3080905" cy="308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223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如何下载应用程序？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5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如果您想下载任何应用程序，您可以到电话上的应用商店。</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2" name="Picture 1">
            <a:extLst>
              <a:ext uri="{FF2B5EF4-FFF2-40B4-BE49-F238E27FC236}">
                <a16:creationId xmlns:a16="http://schemas.microsoft.com/office/drawing/2014/main" id="{1BD59C1C-998F-4D25-95FF-5403CB3A7558}"/>
              </a:ext>
            </a:extLst>
          </p:cNvPr>
          <p:cNvPicPr>
            <a:picLocks noChangeAspect="1"/>
          </p:cNvPicPr>
          <p:nvPr/>
        </p:nvPicPr>
        <p:blipFill>
          <a:blip r:embed="rId3"/>
          <a:stretch>
            <a:fillRect/>
          </a:stretch>
        </p:blipFill>
        <p:spPr>
          <a:xfrm>
            <a:off x="3062033" y="6131459"/>
            <a:ext cx="5890840" cy="1365792"/>
          </a:xfrm>
          <a:prstGeom prst="rect">
            <a:avLst/>
          </a:prstGeom>
        </p:spPr>
      </p:pic>
      <p:pic>
        <p:nvPicPr>
          <p:cNvPr id="3" name="Picture 2">
            <a:extLst>
              <a:ext uri="{FF2B5EF4-FFF2-40B4-BE49-F238E27FC236}">
                <a16:creationId xmlns:a16="http://schemas.microsoft.com/office/drawing/2014/main" id="{54A6198D-5F81-466E-A1B1-5D03BAD0070E}"/>
              </a:ext>
            </a:extLst>
          </p:cNvPr>
          <p:cNvPicPr>
            <a:picLocks noChangeAspect="1"/>
          </p:cNvPicPr>
          <p:nvPr/>
        </p:nvPicPr>
        <p:blipFill>
          <a:blip r:embed="rId4"/>
          <a:stretch>
            <a:fillRect/>
          </a:stretch>
        </p:blipFill>
        <p:spPr>
          <a:xfrm>
            <a:off x="9285382" y="5800628"/>
            <a:ext cx="4979315" cy="1673808"/>
          </a:xfrm>
          <a:prstGeom prst="rect">
            <a:avLst/>
          </a:prstGeom>
        </p:spPr>
      </p:pic>
    </p:spTree>
    <p:extLst>
      <p:ext uri="{BB962C8B-B14F-4D97-AF65-F5344CB8AC3E}">
        <p14:creationId xmlns:p14="http://schemas.microsoft.com/office/powerpoint/2010/main" val="3214785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如何下载应用程序？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pic>
        <p:nvPicPr>
          <p:cNvPr id="12" name="Picture 2" descr="Image">
            <a:extLst>
              <a:ext uri="{FF2B5EF4-FFF2-40B4-BE49-F238E27FC236}">
                <a16:creationId xmlns:a16="http://schemas.microsoft.com/office/drawing/2014/main" id="{8DBB602C-0BA6-42C6-AD49-7DE5DE3339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511" b="53535"/>
          <a:stretch/>
        </p:blipFill>
        <p:spPr bwMode="auto">
          <a:xfrm>
            <a:off x="10127395" y="2387600"/>
            <a:ext cx="5994591" cy="54337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a:extLst>
              <a:ext uri="{FF2B5EF4-FFF2-40B4-BE49-F238E27FC236}">
                <a16:creationId xmlns:a16="http://schemas.microsoft.com/office/drawing/2014/main" id="{38DA59B2-3CB6-4122-85D6-68D05AC5EC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286" r="3634"/>
          <a:stretch/>
        </p:blipFill>
        <p:spPr bwMode="auto">
          <a:xfrm>
            <a:off x="10110770" y="6755632"/>
            <a:ext cx="5823805" cy="29545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1B625BB-4BB1-400D-97C8-0CA66068D8DD}"/>
              </a:ext>
            </a:extLst>
          </p:cNvPr>
          <p:cNvSpPr txBox="1"/>
          <p:nvPr/>
        </p:nvSpPr>
        <p:spPr>
          <a:xfrm>
            <a:off x="10312400" y="3276918"/>
            <a:ext cx="5520264" cy="2954550"/>
          </a:xfrm>
          <a:prstGeom prst="rect">
            <a:avLst/>
          </a:prstGeom>
          <a:noFill/>
          <a:ln w="114300">
            <a:solidFill>
              <a:srgbClr val="FF0000"/>
            </a:solidFill>
          </a:ln>
        </p:spPr>
        <p:txBody>
          <a:bodyPr wrap="square" rtlCol="0">
            <a:spAutoFit/>
          </a:bodyPr>
          <a:lstStyle/>
          <a:p>
            <a:endParaRPr lang="en-US" dirty="0"/>
          </a:p>
        </p:txBody>
      </p:sp>
      <p:sp>
        <p:nvSpPr>
          <p:cNvPr id="18" name="Speech Bubble: Rectangle 17">
            <a:extLst>
              <a:ext uri="{FF2B5EF4-FFF2-40B4-BE49-F238E27FC236}">
                <a16:creationId xmlns:a16="http://schemas.microsoft.com/office/drawing/2014/main" id="{FE7C5F88-247B-43B2-A603-0F2814FC9C51}"/>
              </a:ext>
            </a:extLst>
          </p:cNvPr>
          <p:cNvSpPr/>
          <p:nvPr/>
        </p:nvSpPr>
        <p:spPr>
          <a:xfrm rot="16200000">
            <a:off x="5580131" y="3464308"/>
            <a:ext cx="3224015" cy="3136461"/>
          </a:xfrm>
          <a:prstGeom prst="wedgeRectCallout">
            <a:avLst/>
          </a:prstGeom>
          <a:solidFill>
            <a:schemeClr val="bg1"/>
          </a:solidFill>
          <a:ln w="161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45011D4-89B1-4B2C-B6A4-26A9B5203442}"/>
              </a:ext>
            </a:extLst>
          </p:cNvPr>
          <p:cNvGrpSpPr/>
          <p:nvPr/>
        </p:nvGrpSpPr>
        <p:grpSpPr>
          <a:xfrm>
            <a:off x="5841950" y="3557619"/>
            <a:ext cx="2709333" cy="3012990"/>
            <a:chOff x="5841950" y="3557619"/>
            <a:chExt cx="2709333" cy="3012990"/>
          </a:xfrm>
        </p:grpSpPr>
        <p:pic>
          <p:nvPicPr>
            <p:cNvPr id="15" name="Picture 2" descr="Image">
              <a:extLst>
                <a:ext uri="{FF2B5EF4-FFF2-40B4-BE49-F238E27FC236}">
                  <a16:creationId xmlns:a16="http://schemas.microsoft.com/office/drawing/2014/main" id="{C41A561A-0781-4D5B-BF3F-B22782A189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53" t="19468" r="26663" b="67709"/>
            <a:stretch/>
          </p:blipFill>
          <p:spPr bwMode="auto">
            <a:xfrm>
              <a:off x="5841950" y="3557619"/>
              <a:ext cx="2709333" cy="301299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FAE77EF9-CC7E-4201-A149-A175F3F45C1B}"/>
                </a:ext>
              </a:extLst>
            </p:cNvPr>
            <p:cNvSpPr txBox="1"/>
            <p:nvPr/>
          </p:nvSpPr>
          <p:spPr>
            <a:xfrm>
              <a:off x="5902237" y="5687720"/>
              <a:ext cx="2649046" cy="769441"/>
            </a:xfrm>
            <a:prstGeom prst="rect">
              <a:avLst/>
            </a:prstGeom>
            <a:solidFill>
              <a:schemeClr val="tx1"/>
            </a:solidFill>
          </p:spPr>
          <p:txBody>
            <a:bodyPr wrap="square" rtlCol="0">
              <a:spAutoFit/>
            </a:bodyPr>
            <a:lstStyle/>
            <a:p>
              <a:pPr algn="ctr"/>
              <a:r>
                <a:rPr lang="zh-TW" altLang="en-US" sz="4400" b="1" dirty="0">
                  <a:solidFill>
                    <a:schemeClr val="bg1"/>
                  </a:solidFill>
                  <a:latin typeface="DFKai-SB" panose="03000509000000000000" pitchFamily="49" charset="-120"/>
                  <a:ea typeface="DFKai-SB" panose="03000509000000000000" pitchFamily="49" charset="-120"/>
                  <a:cs typeface="Calibri" panose="020F0502020204030204" pitchFamily="34" charset="0"/>
                </a:rPr>
                <a:t>应用商店</a:t>
              </a:r>
              <a:endParaRPr lang="en-US" sz="4400" b="1" dirty="0">
                <a:solidFill>
                  <a:schemeClr val="bg1"/>
                </a:solidFill>
                <a:latin typeface="DFKai-SB" panose="03000509000000000000" pitchFamily="49" charset="-120"/>
                <a:ea typeface="DFKai-SB" panose="03000509000000000000" pitchFamily="49" charset="-120"/>
                <a:cs typeface="Calibri" panose="020F0502020204030204" pitchFamily="34" charset="0"/>
              </a:endParaRPr>
            </a:p>
          </p:txBody>
        </p:sp>
      </p:grpSp>
    </p:spTree>
    <p:extLst>
      <p:ext uri="{BB962C8B-B14F-4D97-AF65-F5344CB8AC3E}">
        <p14:creationId xmlns:p14="http://schemas.microsoft.com/office/powerpoint/2010/main" val="1713789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7"/>
            <a:ext cx="13664697" cy="866448"/>
          </a:xfrm>
          <a:prstGeom prst="rect">
            <a:avLst/>
          </a:prstGeom>
          <a:noFill/>
          <a:ln>
            <a:noFill/>
          </a:ln>
        </p:spPr>
        <p:txBody>
          <a:bodyPr spcFirstLastPara="1" wrap="square" lIns="0" tIns="0" rIns="0" bIns="0" anchor="t" anchorCtr="0">
            <a:noAutofit/>
          </a:bodyPr>
          <a:lstStyle/>
          <a:p>
            <a:pPr lvl="0">
              <a:lnSpc>
                <a:spcPct val="140011"/>
              </a:lnSpc>
            </a:pPr>
            <a:r>
              <a:rPr lang="zh-TW" altLang="en-US" sz="7000" b="1" dirty="0">
                <a:solidFill>
                  <a:schemeClr val="bg1"/>
                </a:solidFill>
                <a:latin typeface="DFKai-SB" panose="03000509000000000000" pitchFamily="49" charset="-120"/>
                <a:ea typeface="DFKai-SB" panose="03000509000000000000" pitchFamily="49" charset="-120"/>
                <a:cs typeface="Lora"/>
                <a:sym typeface="Lora"/>
              </a:rPr>
              <a:t>什么是应用程序？</a:t>
            </a:r>
            <a:endParaRPr sz="7000" b="1" dirty="0">
              <a:solidFill>
                <a:schemeClr val="bg1"/>
              </a:solidFill>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106366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461792" y="709832"/>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如何下载应用程序？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sp>
        <p:nvSpPr>
          <p:cNvPr id="2" name="TextBox 1">
            <a:extLst>
              <a:ext uri="{FF2B5EF4-FFF2-40B4-BE49-F238E27FC236}">
                <a16:creationId xmlns:a16="http://schemas.microsoft.com/office/drawing/2014/main" id="{F3266FFB-B434-489A-945A-02AEB1EB23FF}"/>
              </a:ext>
            </a:extLst>
          </p:cNvPr>
          <p:cNvSpPr txBox="1"/>
          <p:nvPr/>
        </p:nvSpPr>
        <p:spPr>
          <a:xfrm>
            <a:off x="1263649" y="4850919"/>
            <a:ext cx="9152889" cy="646331"/>
          </a:xfrm>
          <a:prstGeom prst="rect">
            <a:avLst/>
          </a:prstGeom>
          <a:noFill/>
        </p:spPr>
        <p:txBody>
          <a:bodyPr wrap="square" rtlCol="0">
            <a:spAutoFit/>
          </a:bodyPr>
          <a:lstStyle/>
          <a:p>
            <a:r>
              <a:rPr lang="zh-TW" altLang="en-US" sz="3600" dirty="0">
                <a:latin typeface="DFKai-SB" panose="03000509000000000000" pitchFamily="49" charset="-120"/>
                <a:ea typeface="DFKai-SB" panose="03000509000000000000" pitchFamily="49" charset="-120"/>
              </a:rPr>
              <a:t>搜索栏中，输入您想安装的应用程序的名称。</a:t>
            </a:r>
            <a:endParaRPr lang="en-US" sz="3600" dirty="0">
              <a:latin typeface="DFKai-SB" panose="03000509000000000000" pitchFamily="49" charset="-120"/>
              <a:ea typeface="DFKai-SB" panose="03000509000000000000" pitchFamily="49" charset="-120"/>
            </a:endParaRPr>
          </a:p>
        </p:txBody>
      </p:sp>
      <p:sp>
        <p:nvSpPr>
          <p:cNvPr id="3" name="Arrow: Right 2">
            <a:extLst>
              <a:ext uri="{FF2B5EF4-FFF2-40B4-BE49-F238E27FC236}">
                <a16:creationId xmlns:a16="http://schemas.microsoft.com/office/drawing/2014/main" id="{82062CCD-5EC5-4EAE-AFEF-ECC8EC95B1A4}"/>
              </a:ext>
            </a:extLst>
          </p:cNvPr>
          <p:cNvSpPr/>
          <p:nvPr/>
        </p:nvSpPr>
        <p:spPr>
          <a:xfrm>
            <a:off x="9143999" y="1845377"/>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7899DEB-F091-4A38-95F9-431264F0660B}"/>
              </a:ext>
            </a:extLst>
          </p:cNvPr>
          <p:cNvGrpSpPr/>
          <p:nvPr/>
        </p:nvGrpSpPr>
        <p:grpSpPr>
          <a:xfrm>
            <a:off x="11221020" y="1454791"/>
            <a:ext cx="4967246" cy="8604145"/>
            <a:chOff x="10899287" y="1270000"/>
            <a:chExt cx="4967246" cy="8604145"/>
          </a:xfrm>
        </p:grpSpPr>
        <p:grpSp>
          <p:nvGrpSpPr>
            <p:cNvPr id="6" name="Group 5">
              <a:extLst>
                <a:ext uri="{FF2B5EF4-FFF2-40B4-BE49-F238E27FC236}">
                  <a16:creationId xmlns:a16="http://schemas.microsoft.com/office/drawing/2014/main" id="{5FB678A7-3151-4EA3-8B14-9848E0099F35}"/>
                </a:ext>
              </a:extLst>
            </p:cNvPr>
            <p:cNvGrpSpPr/>
            <p:nvPr/>
          </p:nvGrpSpPr>
          <p:grpSpPr>
            <a:xfrm>
              <a:off x="10899287" y="1270000"/>
              <a:ext cx="4967246" cy="8604145"/>
              <a:chOff x="1461792" y="709832"/>
              <a:chExt cx="4751387" cy="8519104"/>
            </a:xfrm>
          </p:grpSpPr>
          <p:pic>
            <p:nvPicPr>
              <p:cNvPr id="10" name="Picture 6" descr="Image">
                <a:extLst>
                  <a:ext uri="{FF2B5EF4-FFF2-40B4-BE49-F238E27FC236}">
                    <a16:creationId xmlns:a16="http://schemas.microsoft.com/office/drawing/2014/main" id="{7BBE789C-068A-4087-81CE-DB4930ADFB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7668"/>
              <a:stretch/>
            </p:blipFill>
            <p:spPr bwMode="auto">
              <a:xfrm>
                <a:off x="1461792" y="709832"/>
                <a:ext cx="4751387" cy="64120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Image">
                <a:extLst>
                  <a:ext uri="{FF2B5EF4-FFF2-40B4-BE49-F238E27FC236}">
                    <a16:creationId xmlns:a16="http://schemas.microsoft.com/office/drawing/2014/main" id="{D70CD4B2-976A-4DBF-B548-0647705D47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8022" r="89"/>
              <a:stretch/>
            </p:blipFill>
            <p:spPr bwMode="auto">
              <a:xfrm>
                <a:off x="1461792" y="6967980"/>
                <a:ext cx="4747154" cy="2260956"/>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a:extLst>
                <a:ext uri="{FF2B5EF4-FFF2-40B4-BE49-F238E27FC236}">
                  <a16:creationId xmlns:a16="http://schemas.microsoft.com/office/drawing/2014/main" id="{8E400054-05A7-4434-8195-C93A8F86398B}"/>
                </a:ext>
              </a:extLst>
            </p:cNvPr>
            <p:cNvSpPr/>
            <p:nvPr/>
          </p:nvSpPr>
          <p:spPr>
            <a:xfrm>
              <a:off x="11076937" y="1910843"/>
              <a:ext cx="3787941" cy="785538"/>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DCA76D45-07DB-4A85-BF5B-0B838B0C03E1}"/>
                </a:ext>
              </a:extLst>
            </p:cNvPr>
            <p:cNvSpPr/>
            <p:nvPr/>
          </p:nvSpPr>
          <p:spPr>
            <a:xfrm>
              <a:off x="14864879" y="8732382"/>
              <a:ext cx="997229" cy="844786"/>
            </a:xfrm>
            <a:prstGeom prst="rect">
              <a:avLst/>
            </a:prstGeom>
            <a:noFill/>
            <a:ln w="1143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FF7ADEE0-EAF4-4AF4-83A4-6E8BC1915096}"/>
                </a:ext>
              </a:extLst>
            </p:cNvPr>
            <p:cNvSpPr txBox="1"/>
            <p:nvPr/>
          </p:nvSpPr>
          <p:spPr>
            <a:xfrm>
              <a:off x="11514241" y="1980446"/>
              <a:ext cx="2675893" cy="646331"/>
            </a:xfrm>
            <a:prstGeom prst="rect">
              <a:avLst/>
            </a:prstGeom>
            <a:solidFill>
              <a:schemeClr val="bg1">
                <a:lumMod val="95000"/>
              </a:schemeClr>
            </a:solidFill>
          </p:spPr>
          <p:txBody>
            <a:bodyPr wrap="square" rtlCol="0">
              <a:spAutoFit/>
            </a:bodyPr>
            <a:lstStyle/>
            <a:p>
              <a:pPr algn="ctr"/>
              <a:r>
                <a:rPr lang="en-US" sz="3600" b="1" dirty="0" err="1">
                  <a:latin typeface="Calibri" panose="020F0502020204030204" pitchFamily="34" charset="0"/>
                  <a:cs typeface="Calibri" panose="020F0502020204030204" pitchFamily="34" charset="0"/>
                </a:rPr>
                <a:t>Medisafe</a:t>
              </a:r>
              <a:endParaRPr lang="en-US" sz="3600"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52906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7" name="Group 6">
            <a:extLst>
              <a:ext uri="{FF2B5EF4-FFF2-40B4-BE49-F238E27FC236}">
                <a16:creationId xmlns:a16="http://schemas.microsoft.com/office/drawing/2014/main" id="{2C193ECC-48CA-4A23-AE25-E33B720C67E1}"/>
              </a:ext>
            </a:extLst>
          </p:cNvPr>
          <p:cNvGrpSpPr/>
          <p:nvPr/>
        </p:nvGrpSpPr>
        <p:grpSpPr>
          <a:xfrm>
            <a:off x="11466690" y="1283074"/>
            <a:ext cx="5137584" cy="8638993"/>
            <a:chOff x="11886767" y="-55563"/>
            <a:chExt cx="5137584" cy="8638993"/>
          </a:xfrm>
        </p:grpSpPr>
        <p:pic>
          <p:nvPicPr>
            <p:cNvPr id="13" name="Picture 8" descr="Image">
              <a:extLst>
                <a:ext uri="{FF2B5EF4-FFF2-40B4-BE49-F238E27FC236}">
                  <a16:creationId xmlns:a16="http://schemas.microsoft.com/office/drawing/2014/main" id="{BDA56E77-6825-48F3-BD7A-64B9832CAB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 r="-8128" b="46619"/>
            <a:stretch/>
          </p:blipFill>
          <p:spPr bwMode="auto">
            <a:xfrm>
              <a:off x="11886767" y="-55563"/>
              <a:ext cx="5137584" cy="54911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Image">
              <a:extLst>
                <a:ext uri="{FF2B5EF4-FFF2-40B4-BE49-F238E27FC236}">
                  <a16:creationId xmlns:a16="http://schemas.microsoft.com/office/drawing/2014/main" id="{92246BD4-561A-4F10-9A96-060793303E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69401" r="-3958"/>
            <a:stretch/>
          </p:blipFill>
          <p:spPr bwMode="auto">
            <a:xfrm>
              <a:off x="11886767" y="5435600"/>
              <a:ext cx="4939440" cy="3147830"/>
            </a:xfrm>
            <a:prstGeom prst="rect">
              <a:avLst/>
            </a:prstGeom>
            <a:noFill/>
            <a:extLst>
              <a:ext uri="{909E8E84-426E-40DD-AFC4-6F175D3DCCD1}">
                <a14:hiddenFill xmlns:a14="http://schemas.microsoft.com/office/drawing/2010/main">
                  <a:solidFill>
                    <a:srgbClr val="FFFFFF"/>
                  </a:solidFill>
                </a14:hiddenFill>
              </a:ext>
            </a:extLst>
          </p:spPr>
        </p:pic>
      </p:grpSp>
      <p:sp>
        <p:nvSpPr>
          <p:cNvPr id="149" name="Google Shape;149;p18"/>
          <p:cNvSpPr txBox="1"/>
          <p:nvPr/>
        </p:nvSpPr>
        <p:spPr>
          <a:xfrm>
            <a:off x="1461792" y="709832"/>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如何下载应用程序？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2" name="TextBox 1">
            <a:extLst>
              <a:ext uri="{FF2B5EF4-FFF2-40B4-BE49-F238E27FC236}">
                <a16:creationId xmlns:a16="http://schemas.microsoft.com/office/drawing/2014/main" id="{F3266FFB-B434-489A-945A-02AEB1EB23FF}"/>
              </a:ext>
            </a:extLst>
          </p:cNvPr>
          <p:cNvSpPr txBox="1"/>
          <p:nvPr/>
        </p:nvSpPr>
        <p:spPr>
          <a:xfrm>
            <a:off x="1029405" y="4175690"/>
            <a:ext cx="9152889" cy="1754326"/>
          </a:xfrm>
          <a:prstGeom prst="rect">
            <a:avLst/>
          </a:prstGeom>
          <a:noFill/>
        </p:spPr>
        <p:txBody>
          <a:bodyPr wrap="square" rtlCol="0">
            <a:spAutoFit/>
          </a:bodyPr>
          <a:lstStyle/>
          <a:p>
            <a:r>
              <a:rPr lang="zh-TW" altLang="en-US" sz="3600" dirty="0">
                <a:latin typeface="DFKai-SB" panose="03000509000000000000" pitchFamily="49" charset="-120"/>
                <a:ea typeface="DFKai-SB" panose="03000509000000000000" pitchFamily="49" charset="-120"/>
              </a:rPr>
              <a:t>选择「获取」或「安装」以下载该应用程序到您的电话上。 您的设备可能会提醒您确认安装。</a:t>
            </a:r>
            <a:endParaRPr lang="en-US" sz="3600" dirty="0">
              <a:latin typeface="DFKai-SB" panose="03000509000000000000" pitchFamily="49" charset="-120"/>
              <a:ea typeface="DFKai-SB" panose="03000509000000000000" pitchFamily="49" charset="-120"/>
            </a:endParaRPr>
          </a:p>
        </p:txBody>
      </p:sp>
      <p:sp>
        <p:nvSpPr>
          <p:cNvPr id="3" name="Arrow: Right 2">
            <a:extLst>
              <a:ext uri="{FF2B5EF4-FFF2-40B4-BE49-F238E27FC236}">
                <a16:creationId xmlns:a16="http://schemas.microsoft.com/office/drawing/2014/main" id="{82062CCD-5EC5-4EAE-AFEF-ECC8EC95B1A4}"/>
              </a:ext>
            </a:extLst>
          </p:cNvPr>
          <p:cNvSpPr/>
          <p:nvPr/>
        </p:nvSpPr>
        <p:spPr>
          <a:xfrm rot="10800000">
            <a:off x="14562998" y="3290824"/>
            <a:ext cx="1466941" cy="92706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9168276-F3FA-4404-AB9F-784F885CA6D7}"/>
              </a:ext>
            </a:extLst>
          </p:cNvPr>
          <p:cNvSpPr/>
          <p:nvPr/>
        </p:nvSpPr>
        <p:spPr>
          <a:xfrm>
            <a:off x="13359573" y="3514095"/>
            <a:ext cx="1031368" cy="5258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55625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461792" y="709832"/>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如何下载应用程序？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7" name="TextBox 6">
            <a:extLst>
              <a:ext uri="{FF2B5EF4-FFF2-40B4-BE49-F238E27FC236}">
                <a16:creationId xmlns:a16="http://schemas.microsoft.com/office/drawing/2014/main" id="{26DD96D9-6552-4D1B-B966-AC5563721A33}"/>
              </a:ext>
            </a:extLst>
          </p:cNvPr>
          <p:cNvSpPr txBox="1"/>
          <p:nvPr/>
        </p:nvSpPr>
        <p:spPr>
          <a:xfrm>
            <a:off x="7651951" y="5121438"/>
            <a:ext cx="8412291" cy="1200329"/>
          </a:xfrm>
          <a:prstGeom prst="rect">
            <a:avLst/>
          </a:prstGeom>
          <a:noFill/>
        </p:spPr>
        <p:txBody>
          <a:bodyPr wrap="square" rtlCol="0">
            <a:spAutoFit/>
          </a:bodyPr>
          <a:lstStyle/>
          <a:p>
            <a:r>
              <a:rPr lang="zh-TW" altLang="en-US" sz="3600" dirty="0">
                <a:solidFill>
                  <a:schemeClr val="tx1"/>
                </a:solidFill>
                <a:latin typeface="DFKai-SB" panose="03000509000000000000" pitchFamily="49" charset="-120"/>
                <a:ea typeface="DFKai-SB" panose="03000509000000000000" pitchFamily="49" charset="-120"/>
                <a:cs typeface="Lora"/>
                <a:sym typeface="Lora"/>
              </a:rPr>
              <a:t>安装应用程序后，您可以从主屏幕点击它打开。</a:t>
            </a:r>
            <a:endParaRPr lang="en-US" sz="3600" dirty="0">
              <a:latin typeface="DFKai-SB" panose="03000509000000000000" pitchFamily="49" charset="-120"/>
              <a:ea typeface="DFKai-SB" panose="03000509000000000000" pitchFamily="49" charset="-120"/>
            </a:endParaRPr>
          </a:p>
        </p:txBody>
      </p:sp>
      <p:pic>
        <p:nvPicPr>
          <p:cNvPr id="17410" name="Picture 2" descr="Image">
            <a:extLst>
              <a:ext uri="{FF2B5EF4-FFF2-40B4-BE49-F238E27FC236}">
                <a16:creationId xmlns:a16="http://schemas.microsoft.com/office/drawing/2014/main" id="{92D3837A-0740-4AB8-9925-408B2318C4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4778"/>
          <a:stretch/>
        </p:blipFill>
        <p:spPr bwMode="auto">
          <a:xfrm>
            <a:off x="1471182" y="1890587"/>
            <a:ext cx="5418805" cy="53054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a:extLst>
              <a:ext uri="{FF2B5EF4-FFF2-40B4-BE49-F238E27FC236}">
                <a16:creationId xmlns:a16="http://schemas.microsoft.com/office/drawing/2014/main" id="{21CFDD38-4CB4-4897-BF14-BBBA66622E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9673" r="-174"/>
          <a:stretch/>
        </p:blipFill>
        <p:spPr bwMode="auto">
          <a:xfrm>
            <a:off x="1461792" y="7012021"/>
            <a:ext cx="5428195" cy="238477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EF8226F-3F02-4EE4-BADF-48CE2E7757FE}"/>
              </a:ext>
            </a:extLst>
          </p:cNvPr>
          <p:cNvSpPr txBox="1"/>
          <p:nvPr/>
        </p:nvSpPr>
        <p:spPr>
          <a:xfrm>
            <a:off x="1650737" y="5596248"/>
            <a:ext cx="1243128" cy="1525621"/>
          </a:xfrm>
          <a:prstGeom prst="rect">
            <a:avLst/>
          </a:prstGeom>
          <a:noFill/>
          <a:ln w="114300">
            <a:solidFill>
              <a:srgbClr val="FF0000"/>
            </a:solidFill>
          </a:ln>
        </p:spPr>
        <p:txBody>
          <a:bodyPr wrap="square" rtlCol="0">
            <a:spAutoFit/>
          </a:bodyPr>
          <a:lstStyle/>
          <a:p>
            <a:endParaRPr lang="en-US" dirty="0"/>
          </a:p>
        </p:txBody>
      </p:sp>
      <p:sp>
        <p:nvSpPr>
          <p:cNvPr id="3" name="Arrow: Right 2">
            <a:extLst>
              <a:ext uri="{FF2B5EF4-FFF2-40B4-BE49-F238E27FC236}">
                <a16:creationId xmlns:a16="http://schemas.microsoft.com/office/drawing/2014/main" id="{82062CCD-5EC5-4EAE-AFEF-ECC8EC95B1A4}"/>
              </a:ext>
            </a:extLst>
          </p:cNvPr>
          <p:cNvSpPr/>
          <p:nvPr/>
        </p:nvSpPr>
        <p:spPr>
          <a:xfrm rot="10800000">
            <a:off x="3429507" y="5721603"/>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4442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4022145" cy="1582241"/>
          </a:xfrm>
          <a:prstGeom prst="rect">
            <a:avLst/>
          </a:prstGeom>
          <a:noFill/>
          <a:ln>
            <a:noFill/>
          </a:ln>
        </p:spPr>
        <p:txBody>
          <a:bodyPr spcFirstLastPara="1" wrap="square" lIns="0" tIns="0" rIns="0" bIns="0" anchor="t" anchorCtr="0">
            <a:noAutofit/>
          </a:bodyPr>
          <a:lstStyle/>
          <a:p>
            <a:pPr lvl="0">
              <a:lnSpc>
                <a:spcPct val="140011"/>
              </a:lnSpc>
            </a:pPr>
            <a:r>
              <a:rPr lang="zh-TW" altLang="en-US" sz="7000" b="1" dirty="0">
                <a:solidFill>
                  <a:schemeClr val="bg1"/>
                </a:solidFill>
                <a:latin typeface="DFKai-SB" panose="03000509000000000000" pitchFamily="49" charset="-120"/>
                <a:ea typeface="DFKai-SB" panose="03000509000000000000" pitchFamily="49" charset="-120"/>
                <a:sym typeface="Lora"/>
              </a:rPr>
              <a:t>使用应用程序</a:t>
            </a:r>
            <a:endParaRPr sz="7000" b="1" dirty="0">
              <a:solidFill>
                <a:schemeClr val="bg1"/>
              </a:solidFill>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1380666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使用应用程序： 设置您的应用程序</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通常情况下，当您首次使用应用程序，它会提示您设置应用程序。 包括设置帐号及用户偏好，这可能包括：</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通知偏好
權限及限制偏好
語言偏好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23134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632324" cy="1647877"/>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使用应用程序： 设置您的帐号</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180407" y="2784775"/>
            <a:ext cx="16029433" cy="6542105"/>
          </a:xfrm>
          <a:prstGeom prst="rect">
            <a:avLst/>
          </a:prstGeom>
          <a:noFill/>
          <a:ln>
            <a:noFill/>
          </a:ln>
        </p:spPr>
        <p:txBody>
          <a:bodyPr spcFirstLastPara="1" wrap="square" lIns="0" tIns="0" rIns="0" bIns="0" anchor="t" anchorCtr="0">
            <a:noAutofit/>
          </a:bodyPr>
          <a:lstStyle/>
          <a:p>
            <a:r>
              <a:rPr lang="zh-TW" altLang="en-US" sz="3600" dirty="0">
                <a:solidFill>
                  <a:srgbClr val="374151"/>
                </a:solidFill>
                <a:latin typeface="DFKai-SB" panose="03000509000000000000" pitchFamily="49" charset="-120"/>
                <a:ea typeface="DFKai-SB" panose="03000509000000000000" pitchFamily="49" charset="-120"/>
              </a:rPr>
              <a:t>通常情况下，当您使用与健康相关的应用程序时，它可能需要您设置应用程序以切合您的个人需求。 这可能包括输入个人身份数据，如您的姓名和出生日期。</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zh-TW" altLang="en-US" sz="3600" dirty="0">
                <a:solidFill>
                  <a:srgbClr val="374151"/>
                </a:solidFill>
                <a:latin typeface="DFKai-SB" panose="03000509000000000000" pitchFamily="49" charset="-120"/>
                <a:ea typeface="DFKai-SB" panose="03000509000000000000" pitchFamily="49" charset="-120"/>
              </a:rPr>
              <a:t>如果应用程序请求您提供信息，最好的做法是评估这是否安全，或请信任的人验证。</a:t>
            </a:r>
            <a:br>
              <a:rPr lang="en-US" sz="3600" dirty="0">
                <a:solidFill>
                  <a:schemeClr val="tx1"/>
                </a:solidFill>
                <a:latin typeface="DFKai-SB" panose="03000509000000000000" pitchFamily="49" charset="-120"/>
                <a:ea typeface="DFKai-SB" panose="03000509000000000000" pitchFamily="49" charset="-120"/>
                <a:cs typeface="Lora"/>
                <a:sym typeface="Lora"/>
              </a:rPr>
            </a:b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433249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使用应用程序：用高强度密码</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182749" y="2415931"/>
            <a:ext cx="15570365" cy="7185269"/>
          </a:xfrm>
          <a:prstGeom prst="rect">
            <a:avLst/>
          </a:prstGeom>
          <a:noFill/>
          <a:ln>
            <a:noFill/>
          </a:ln>
        </p:spPr>
        <p:txBody>
          <a:bodyPr spcFirstLastPara="1" wrap="square" lIns="0" tIns="0" rIns="0" bIns="0" anchor="t" anchorCtr="0">
            <a:noAutofit/>
          </a:bodyPr>
          <a:lstStyle/>
          <a:p>
            <a:pPr marL="57214" lvl="0">
              <a:lnSpc>
                <a:spcPct val="150000"/>
              </a:lnSpc>
              <a:spcAft>
                <a:spcPts val="3000"/>
              </a:spcAft>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要设置高强度密码，跟随以下步骤：</a:t>
            </a:r>
            <a:endParaRPr lang="en-CA" altLang="zh-TW" sz="36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spcAft>
                <a:spcPts val="3000"/>
              </a:spcAft>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尽量设置一个不能被容易猜到的密码（避免使用个人资料）
在不同账户和设备使用不同密码</a:t>
            </a:r>
            <a:r>
              <a:rPr lang="en-US" altLang="zh-TW" sz="3600" dirty="0">
                <a:solidFill>
                  <a:schemeClr val="tx1"/>
                </a:solidFill>
                <a:latin typeface="DFKai-SB" panose="03000509000000000000" pitchFamily="49" charset="-120"/>
                <a:ea typeface="DFKai-SB" panose="03000509000000000000" pitchFamily="49" charset="-120"/>
                <a:cs typeface="Lora"/>
                <a:sym typeface="Lora"/>
              </a:rPr>
              <a:t>.
</a:t>
            </a:r>
            <a:r>
              <a:rPr lang="zh-TW" altLang="en-US" sz="3600" dirty="0">
                <a:solidFill>
                  <a:schemeClr val="tx1"/>
                </a:solidFill>
                <a:latin typeface="DFKai-SB" panose="03000509000000000000" pitchFamily="49" charset="-120"/>
                <a:ea typeface="DFKai-SB" panose="03000509000000000000" pitchFamily="49" charset="-120"/>
                <a:cs typeface="Lora"/>
                <a:sym typeface="Lora"/>
              </a:rPr>
              <a:t>勿让别人知道密码
使用至少</a:t>
            </a:r>
            <a:r>
              <a:rPr lang="en-US" altLang="zh-TW" sz="3600" dirty="0">
                <a:solidFill>
                  <a:schemeClr val="tx1"/>
                </a:solidFill>
                <a:latin typeface="DFKai-SB" panose="03000509000000000000" pitchFamily="49" charset="-120"/>
                <a:ea typeface="DFKai-SB" panose="03000509000000000000" pitchFamily="49" charset="-120"/>
                <a:cs typeface="Lora"/>
                <a:sym typeface="Lora"/>
              </a:rPr>
              <a:t>15</a:t>
            </a:r>
            <a:r>
              <a:rPr lang="zh-TW" altLang="en-US" sz="3600" dirty="0">
                <a:solidFill>
                  <a:schemeClr val="tx1"/>
                </a:solidFill>
                <a:latin typeface="DFKai-SB" panose="03000509000000000000" pitchFamily="49" charset="-120"/>
                <a:ea typeface="DFKai-SB" panose="03000509000000000000" pitchFamily="49" charset="-120"/>
                <a:cs typeface="Lora"/>
                <a:sym typeface="Lora"/>
              </a:rPr>
              <a:t>个字符
采用大写和小写字母
使用至少一个数字和符号，如 ！， </a:t>
            </a:r>
            <a:r>
              <a:rPr lang="en-US" altLang="zh-TW" sz="3600" dirty="0">
                <a:solidFill>
                  <a:schemeClr val="tx1"/>
                </a:solidFill>
                <a:latin typeface="DFKai-SB" panose="03000509000000000000" pitchFamily="49" charset="-120"/>
                <a:ea typeface="DFKai-SB" panose="03000509000000000000" pitchFamily="49" charset="-120"/>
                <a:cs typeface="Lora"/>
                <a:sym typeface="Lora"/>
              </a:rPr>
              <a:t># </a:t>
            </a:r>
            <a:r>
              <a:rPr lang="en-US" sz="3600" dirty="0">
                <a:solidFill>
                  <a:schemeClr val="tx1"/>
                </a:solidFill>
                <a:latin typeface="DFKai-SB" panose="03000509000000000000" pitchFamily="49" charset="-120"/>
                <a:ea typeface="DFKai-SB" panose="03000509000000000000" pitchFamily="49" charset="-120"/>
                <a:cs typeface="Lora"/>
                <a:sym typeface="Lora"/>
              </a:rPr>
              <a:t>or $.</a:t>
            </a:r>
          </a:p>
        </p:txBody>
      </p:sp>
    </p:spTree>
    <p:extLst>
      <p:ext uri="{BB962C8B-B14F-4D97-AF65-F5344CB8AC3E}">
        <p14:creationId xmlns:p14="http://schemas.microsoft.com/office/powerpoint/2010/main" val="2868417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使用应用程序： 设置您的应用程序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7ED81320-D334-4F36-AD0C-46D2EC88E64E}"/>
              </a:ext>
            </a:extLst>
          </p:cNvPr>
          <p:cNvSpPr/>
          <p:nvPr/>
        </p:nvSpPr>
        <p:spPr>
          <a:xfrm>
            <a:off x="1595336" y="5725086"/>
            <a:ext cx="2143907" cy="661481"/>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7;p18">
            <a:extLst>
              <a:ext uri="{FF2B5EF4-FFF2-40B4-BE49-F238E27FC236}">
                <a16:creationId xmlns:a16="http://schemas.microsoft.com/office/drawing/2014/main" id="{29F6EA77-D701-25DF-F762-E07F104191A0}"/>
              </a:ext>
            </a:extLst>
          </p:cNvPr>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通常情况下，当您首次使用应用程序，它会提示您设置应用程序。 包括设置帐号及用户偏好，这可能包括：</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通知偏好
權限及限制偏好
語言偏好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34931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使用应用程序： 通知偏好</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zh-TW" altLang="en-US" sz="4400" dirty="0">
                <a:solidFill>
                  <a:srgbClr val="374151"/>
                </a:solidFill>
                <a:latin typeface="DFKai-SB" panose="03000509000000000000" pitchFamily="49" charset="-120"/>
                <a:ea typeface="DFKai-SB" panose="03000509000000000000" pitchFamily="49" charset="-120"/>
              </a:rPr>
              <a:t>设置通知偏好让您选择想从应用程序接收的提示类型。 您的通知偏好设定可能会因应用程序而异。</a:t>
            </a:r>
            <a:endParaRPr lang="en-US" sz="3600" dirty="0">
              <a:solidFill>
                <a:schemeClr val="tx1"/>
              </a:solidFill>
              <a:ea typeface="Lora"/>
              <a:cs typeface="Lora"/>
              <a:sym typeface="Lora"/>
            </a:endParaRPr>
          </a:p>
        </p:txBody>
      </p:sp>
      <p:pic>
        <p:nvPicPr>
          <p:cNvPr id="3074" name="Picture 2" descr="Senior woman sits cross-legged and meditates with leaves background. Old woman makes morning yoga or breathing exercises. Isolated vector illustration meditation stock illustrations">
            <a:extLst>
              <a:ext uri="{FF2B5EF4-FFF2-40B4-BE49-F238E27FC236}">
                <a16:creationId xmlns:a16="http://schemas.microsoft.com/office/drawing/2014/main" id="{E25A9810-5030-49F7-8DA3-B4A4C6F171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48" t="14447" r="4717" b="14817"/>
          <a:stretch/>
        </p:blipFill>
        <p:spPr bwMode="auto">
          <a:xfrm>
            <a:off x="12707251" y="5461730"/>
            <a:ext cx="4459998" cy="36883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tification about events, business planning, timetable or date reminder. Notification pop up box with a bell. Modern flat style vector illustration Notification about events, business planning, timetable or date reminder. Notification pop up box with a bell. Modern flat style vector illustration. app notification stock illustrations">
            <a:extLst>
              <a:ext uri="{FF2B5EF4-FFF2-40B4-BE49-F238E27FC236}">
                <a16:creationId xmlns:a16="http://schemas.microsoft.com/office/drawing/2014/main" id="{CA5F542B-05B0-420B-A471-47340A3B7F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299" t="16484" r="14188" b="14119"/>
          <a:stretch/>
        </p:blipFill>
        <p:spPr bwMode="auto">
          <a:xfrm>
            <a:off x="5085603" y="5915084"/>
            <a:ext cx="422694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3D notification reminder, vector alarm bell, smartphone screen, UI mobile app design element. Notice warning bubble, application note, important event date push message button. 3D reminder concept app notification stock illustrations">
            <a:extLst>
              <a:ext uri="{FF2B5EF4-FFF2-40B4-BE49-F238E27FC236}">
                <a16:creationId xmlns:a16="http://schemas.microsoft.com/office/drawing/2014/main" id="{DEE8C5F0-1A72-4E40-9603-8BA32B73CD2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86" t="9537" r="13063" b="7713"/>
          <a:stretch/>
        </p:blipFill>
        <p:spPr bwMode="auto">
          <a:xfrm>
            <a:off x="9303744" y="5660233"/>
            <a:ext cx="2451172" cy="32913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lock time alarm watch vacation clock time alarm watch vacation vector illustration eps 10 clock stock illustrations">
            <a:extLst>
              <a:ext uri="{FF2B5EF4-FFF2-40B4-BE49-F238E27FC236}">
                <a16:creationId xmlns:a16="http://schemas.microsoft.com/office/drawing/2014/main" id="{74AF6F20-7B28-4EEA-BDBE-3A412A8FFAB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11" t="18887" r="22336" b="17840"/>
          <a:stretch/>
        </p:blipFill>
        <p:spPr bwMode="auto">
          <a:xfrm>
            <a:off x="1137816" y="5143500"/>
            <a:ext cx="3709256" cy="428636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50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使用应用程序： 通知偏好</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pic>
        <p:nvPicPr>
          <p:cNvPr id="6" name="Picture 2" descr="image/jpeg">
            <a:extLst>
              <a:ext uri="{FF2B5EF4-FFF2-40B4-BE49-F238E27FC236}">
                <a16:creationId xmlns:a16="http://schemas.microsoft.com/office/drawing/2014/main" id="{259406CF-8FE2-43CA-AEE6-1E042C9855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485"/>
          <a:stretch/>
        </p:blipFill>
        <p:spPr bwMode="auto">
          <a:xfrm>
            <a:off x="6311299" y="3276089"/>
            <a:ext cx="5563154" cy="58740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BA8EA87-7A77-1F54-4E8C-BFF0DE1DE940}"/>
              </a:ext>
            </a:extLst>
          </p:cNvPr>
          <p:cNvSpPr txBox="1"/>
          <p:nvPr/>
        </p:nvSpPr>
        <p:spPr>
          <a:xfrm>
            <a:off x="12061676" y="6415114"/>
            <a:ext cx="117218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zh-TW" altLang="en-US" sz="3600" b="1" dirty="0">
                <a:solidFill>
                  <a:srgbClr val="000000"/>
                </a:solidFill>
                <a:latin typeface="DFKai-SB" panose="03000509000000000000" pitchFamily="49" charset="-120"/>
                <a:ea typeface="DFKai-SB" panose="03000509000000000000" pitchFamily="49" charset="-120"/>
              </a:rPr>
              <a:t>允许</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3" name="TextBox 2">
            <a:extLst>
              <a:ext uri="{FF2B5EF4-FFF2-40B4-BE49-F238E27FC236}">
                <a16:creationId xmlns:a16="http://schemas.microsoft.com/office/drawing/2014/main" id="{2B103464-CA0D-EFD5-43B4-44C21B15A7B4}"/>
              </a:ext>
            </a:extLst>
          </p:cNvPr>
          <p:cNvSpPr txBox="1"/>
          <p:nvPr/>
        </p:nvSpPr>
        <p:spPr>
          <a:xfrm>
            <a:off x="12061676" y="7224666"/>
            <a:ext cx="187206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zh-TW" altLang="en-US" sz="3600" b="1" dirty="0">
                <a:solidFill>
                  <a:srgbClr val="000000"/>
                </a:solidFill>
                <a:latin typeface="DFKai-SB" panose="03000509000000000000" pitchFamily="49" charset="-120"/>
                <a:ea typeface="DFKai-SB" panose="03000509000000000000" pitchFamily="49" charset="-120"/>
              </a:rPr>
              <a:t>不允许</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Tree>
    <p:extLst>
      <p:ext uri="{BB962C8B-B14F-4D97-AF65-F5344CB8AC3E}">
        <p14:creationId xmlns:p14="http://schemas.microsoft.com/office/powerpoint/2010/main" val="91172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什么是应用程序？</a:t>
            </a:r>
            <a:endParaRPr 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1" y="3296845"/>
            <a:ext cx="15211705" cy="5853256"/>
          </a:xfrm>
          <a:prstGeom prst="rect">
            <a:avLst/>
          </a:prstGeom>
          <a:noFill/>
          <a:ln>
            <a:noFill/>
          </a:ln>
        </p:spPr>
        <p:txBody>
          <a:bodyPr spcFirstLastPara="1" wrap="square" lIns="0" tIns="0" rIns="0" bIns="0" anchor="t" anchorCtr="0">
            <a:noAutofit/>
          </a:bodyPr>
          <a:lstStyle/>
          <a:p>
            <a:pPr marL="628714" indent="-571500">
              <a:lnSpc>
                <a:spcPct val="150000"/>
              </a:lnSpc>
              <a:buClr>
                <a:schemeClr val="dk2"/>
              </a:buClr>
              <a:buSzPct val="1100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cs typeface="Arial" panose="020B0604020202020204" pitchFamily="34" charset="0"/>
              </a:rPr>
              <a:t>当您使用智能电话的时候，您会在解锁后注意到屏幕上有不同的小图标。 这些图标所代表的就是应用程序。</a:t>
            </a:r>
            <a:endParaRPr lang="en-US" sz="3600" dirty="0">
              <a:latin typeface="DFKai-SB" panose="03000509000000000000" pitchFamily="49" charset="-120"/>
              <a:ea typeface="DFKai-SB" panose="03000509000000000000" pitchFamily="49" charset="-120"/>
              <a:cs typeface="Arial" panose="020B0604020202020204" pitchFamily="34" charset="0"/>
            </a:endParaRPr>
          </a:p>
        </p:txBody>
      </p:sp>
    </p:spTree>
    <p:extLst>
      <p:ext uri="{BB962C8B-B14F-4D97-AF65-F5344CB8AC3E}">
        <p14:creationId xmlns:p14="http://schemas.microsoft.com/office/powerpoint/2010/main" val="4566629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使用应用程序： 设置您的应用程序</a:t>
            </a:r>
            <a:endParaRPr sz="7200" i="0" u="none" strike="noStrike" cap="none" dirty="0">
              <a:solidFill>
                <a:srgbClr val="034092"/>
              </a:solidFill>
              <a:latin typeface="+mj-lt"/>
              <a:ea typeface="Lora"/>
              <a:cs typeface="Lora"/>
              <a:sym typeface="Lora"/>
            </a:endParaRPr>
          </a:p>
        </p:txBody>
      </p:sp>
      <p:sp>
        <p:nvSpPr>
          <p:cNvPr id="4" name="Rectangle 3">
            <a:extLst>
              <a:ext uri="{FF2B5EF4-FFF2-40B4-BE49-F238E27FC236}">
                <a16:creationId xmlns:a16="http://schemas.microsoft.com/office/drawing/2014/main" id="{7ED81320-D334-4F36-AD0C-46D2EC88E64E}"/>
              </a:ext>
            </a:extLst>
          </p:cNvPr>
          <p:cNvSpPr/>
          <p:nvPr/>
        </p:nvSpPr>
        <p:spPr>
          <a:xfrm>
            <a:off x="1595335" y="6456600"/>
            <a:ext cx="3794812" cy="739330"/>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Google Shape;157;p18">
            <a:extLst>
              <a:ext uri="{FF2B5EF4-FFF2-40B4-BE49-F238E27FC236}">
                <a16:creationId xmlns:a16="http://schemas.microsoft.com/office/drawing/2014/main" id="{F5DBF461-8D23-6C3E-1A41-448C1805D396}"/>
              </a:ext>
            </a:extLst>
          </p:cNvPr>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通常情况下，当您首次使用应用程序，它会提示您设置应用程序。 包括设置帐号及用户偏好，这可能包括：</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通知偏好
權限及限制偏好
語言偏好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2626131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使用应用程序： 权限及限制偏好</a:t>
            </a:r>
            <a:endParaRPr lang="zh-TW" altLang="en-US"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59" y="3842289"/>
            <a:ext cx="16029433" cy="6223531"/>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在某些情况下，应用程序可能需要访问您电话的特定功能以最佳地执行功能。 例如：您的地图应用程序可能会要求访问您的位置信息，以显示最佳路线。</a:t>
            </a:r>
            <a:br>
              <a:rPr lang="zh-TW" altLang="en-US" sz="3600" dirty="0">
                <a:solidFill>
                  <a:schemeClr val="tx1"/>
                </a:solidFill>
                <a:latin typeface="DFKai-SB" panose="03000509000000000000" pitchFamily="49" charset="-120"/>
                <a:ea typeface="DFKai-SB" panose="03000509000000000000" pitchFamily="49" charset="-120"/>
                <a:cs typeface="Lora"/>
                <a:sym typeface="Lora"/>
              </a:rPr>
            </a:br>
            <a:r>
              <a:rPr lang="zh-TW" altLang="en-US" sz="3600" dirty="0">
                <a:solidFill>
                  <a:schemeClr val="tx1"/>
                </a:solidFill>
                <a:latin typeface="DFKai-SB" panose="03000509000000000000" pitchFamily="49" charset="-120"/>
                <a:ea typeface="DFKai-SB" panose="03000509000000000000" pitchFamily="49" charset="-120"/>
                <a:cs typeface="Lora"/>
                <a:sym typeface="Lora"/>
              </a:rPr>
              <a:t>
当应用程序需要获取权限时，它会向您发送通知，您可以选择允许或拒绝。</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877678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57" name="Google Shape;157;p18"/>
          <p:cNvSpPr txBox="1"/>
          <p:nvPr/>
        </p:nvSpPr>
        <p:spPr>
          <a:xfrm>
            <a:off x="1078159" y="3850817"/>
            <a:ext cx="16029433" cy="5299286"/>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628714" lvl="1" indent="-571500">
              <a:lnSpc>
                <a:spcPct val="13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4" name="Google Shape;149;p18">
            <a:extLst>
              <a:ext uri="{FF2B5EF4-FFF2-40B4-BE49-F238E27FC236}">
                <a16:creationId xmlns:a16="http://schemas.microsoft.com/office/drawing/2014/main" id="{A34A1033-AF89-4347-8F2B-7D9AC685975D}"/>
              </a:ext>
            </a:extLst>
          </p:cNvPr>
          <p:cNvSpPr txBox="1"/>
          <p:nvPr/>
        </p:nvSpPr>
        <p:spPr>
          <a:xfrm>
            <a:off x="1078160" y="1136898"/>
            <a:ext cx="16029433" cy="1290418"/>
          </a:xfrm>
          <a:prstGeom prst="rect">
            <a:avLst/>
          </a:prstGeom>
          <a:noFill/>
          <a:ln>
            <a:noFill/>
          </a:ln>
        </p:spPr>
        <p:txBody>
          <a:bodyPr spcFirstLastPara="1" wrap="square" lIns="0" tIns="0" rIns="0" bIns="0" anchor="t" anchorCtr="0">
            <a:noAutofit/>
          </a:bodyPr>
          <a:lstStyle/>
          <a:p>
            <a:pPr>
              <a:lnSpc>
                <a:spcPct val="110030"/>
              </a:lnSpc>
            </a:pPr>
            <a:r>
              <a:rPr lang="zh-TW" altLang="en-US" sz="6600" dirty="0">
                <a:solidFill>
                  <a:srgbClr val="034092"/>
                </a:solidFill>
                <a:latin typeface="DFKai-SB" panose="03000509000000000000" pitchFamily="49" charset="-120"/>
                <a:ea typeface="DFKai-SB" panose="03000509000000000000" pitchFamily="49" charset="-120"/>
                <a:cs typeface="Lora"/>
                <a:sym typeface="Lora"/>
              </a:rPr>
              <a:t>使用应用程序： 权限及限制偏好</a:t>
            </a:r>
            <a:endParaRPr lang="zh-TW" altLang="en-US" sz="6600" i="0" u="none" strike="noStrike" cap="none" dirty="0">
              <a:solidFill>
                <a:srgbClr val="034092"/>
              </a:solidFill>
              <a:latin typeface="+mj-lt"/>
              <a:ea typeface="Lora"/>
              <a:cs typeface="Lora"/>
              <a:sym typeface="Lora"/>
            </a:endParaRPr>
          </a:p>
        </p:txBody>
      </p:sp>
      <p:pic>
        <p:nvPicPr>
          <p:cNvPr id="1026" name="Picture 2">
            <a:extLst>
              <a:ext uri="{FF2B5EF4-FFF2-40B4-BE49-F238E27FC236}">
                <a16:creationId xmlns:a16="http://schemas.microsoft.com/office/drawing/2014/main" id="{E337F03E-4A9C-4F4A-9CC2-369FB9E49A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210" t="21980" r="11860" b="20322"/>
          <a:stretch/>
        </p:blipFill>
        <p:spPr bwMode="auto">
          <a:xfrm>
            <a:off x="7132320" y="2583046"/>
            <a:ext cx="4438996" cy="73028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810BB88-49C1-8C1B-6CDF-546CC147B948}"/>
              </a:ext>
            </a:extLst>
          </p:cNvPr>
          <p:cNvSpPr txBox="1"/>
          <p:nvPr/>
        </p:nvSpPr>
        <p:spPr>
          <a:xfrm>
            <a:off x="11722463" y="7742469"/>
            <a:ext cx="274570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zh-TW" altLang="en-US" sz="3600" b="1" dirty="0">
                <a:solidFill>
                  <a:srgbClr val="000000"/>
                </a:solidFill>
                <a:latin typeface="DFKai-SB" panose="03000509000000000000" pitchFamily="49" charset="-120"/>
                <a:ea typeface="DFKai-SB" panose="03000509000000000000" pitchFamily="49" charset="-120"/>
              </a:rPr>
              <a:t>仅允许一次</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6" name="TextBox 5">
            <a:extLst>
              <a:ext uri="{FF2B5EF4-FFF2-40B4-BE49-F238E27FC236}">
                <a16:creationId xmlns:a16="http://schemas.microsoft.com/office/drawing/2014/main" id="{56800291-47CB-B58D-FA09-5E06CB3767D2}"/>
              </a:ext>
            </a:extLst>
          </p:cNvPr>
          <p:cNvSpPr txBox="1"/>
          <p:nvPr/>
        </p:nvSpPr>
        <p:spPr>
          <a:xfrm>
            <a:off x="11722463" y="8465516"/>
            <a:ext cx="3964905"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zh-TW" altLang="en-US" sz="3600" b="1" dirty="0">
                <a:solidFill>
                  <a:srgbClr val="000000"/>
                </a:solidFill>
                <a:latin typeface="DFKai-SB" panose="03000509000000000000" pitchFamily="49" charset="-120"/>
                <a:ea typeface="DFKai-SB" panose="03000509000000000000" pitchFamily="49" charset="-120"/>
              </a:rPr>
              <a:t>在使用地图时允许</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7" name="TextBox 6">
            <a:extLst>
              <a:ext uri="{FF2B5EF4-FFF2-40B4-BE49-F238E27FC236}">
                <a16:creationId xmlns:a16="http://schemas.microsoft.com/office/drawing/2014/main" id="{4DBF5D36-5233-926F-CC7F-069576DAA4A4}"/>
              </a:ext>
            </a:extLst>
          </p:cNvPr>
          <p:cNvSpPr txBox="1"/>
          <p:nvPr/>
        </p:nvSpPr>
        <p:spPr>
          <a:xfrm>
            <a:off x="11722463" y="9273937"/>
            <a:ext cx="1929627"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zh-TW" altLang="en-US" sz="3600" b="1" dirty="0">
                <a:solidFill>
                  <a:srgbClr val="000000"/>
                </a:solidFill>
                <a:latin typeface="DFKai-SB" panose="03000509000000000000" pitchFamily="49" charset="-120"/>
                <a:ea typeface="DFKai-SB" panose="03000509000000000000" pitchFamily="49" charset="-120"/>
              </a:rPr>
              <a:t>不允许</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Tree>
    <p:extLst>
      <p:ext uri="{BB962C8B-B14F-4D97-AF65-F5344CB8AC3E}">
        <p14:creationId xmlns:p14="http://schemas.microsoft.com/office/powerpoint/2010/main" val="3299166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使用应用程序： 设置您的应用程序</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4" name="Rectangle 3">
            <a:extLst>
              <a:ext uri="{FF2B5EF4-FFF2-40B4-BE49-F238E27FC236}">
                <a16:creationId xmlns:a16="http://schemas.microsoft.com/office/drawing/2014/main" id="{7ED81320-D334-4F36-AD0C-46D2EC88E64E}"/>
              </a:ext>
            </a:extLst>
          </p:cNvPr>
          <p:cNvSpPr/>
          <p:nvPr/>
        </p:nvSpPr>
        <p:spPr>
          <a:xfrm>
            <a:off x="1595336" y="7164306"/>
            <a:ext cx="2286853" cy="661481"/>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7;p18">
            <a:extLst>
              <a:ext uri="{FF2B5EF4-FFF2-40B4-BE49-F238E27FC236}">
                <a16:creationId xmlns:a16="http://schemas.microsoft.com/office/drawing/2014/main" id="{4D30B05A-A658-73D6-509D-E4CF95F94170}"/>
              </a:ext>
            </a:extLst>
          </p:cNvPr>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通常情况下，当您首次使用应用程序，它会提示您设置应用程序。 包括设置帐号及用户偏好，这可能包括：</a:t>
            </a: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628714" lvl="1" indent="-571500">
              <a:lnSpc>
                <a:spcPct val="13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通知偏好
權限及限制偏好
語言偏好</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6833239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使用应用程序： 语言偏好</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很多应用程式也支持多种语言。</a:t>
            </a:r>
            <a:br>
              <a:rPr lang="zh-TW" altLang="en-US" sz="3600" dirty="0">
                <a:solidFill>
                  <a:schemeClr val="tx1"/>
                </a:solidFill>
                <a:latin typeface="DFKai-SB" panose="03000509000000000000" pitchFamily="49" charset="-120"/>
                <a:ea typeface="DFKai-SB" panose="03000509000000000000" pitchFamily="49" charset="-120"/>
                <a:cs typeface="Lora"/>
                <a:sym typeface="Lora"/>
              </a:rPr>
            </a:br>
            <a:r>
              <a:rPr lang="zh-TW" altLang="en-US" sz="3600" dirty="0">
                <a:solidFill>
                  <a:schemeClr val="tx1"/>
                </a:solidFill>
                <a:latin typeface="DFKai-SB" panose="03000509000000000000" pitchFamily="49" charset="-120"/>
                <a:ea typeface="DFKai-SB" panose="03000509000000000000" pitchFamily="49" charset="-120"/>
                <a:cs typeface="Lora"/>
                <a:sym typeface="Lora"/>
              </a:rPr>
              <a:t>
要检查您使用的应用程序是否支持多种语言，您可以打开应用程序并进入设置以检查有否语言选项。</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2180951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使用应用程序： 语言偏好</a:t>
            </a:r>
            <a:endParaRPr lang="zh-TW" alt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4611193" y="3212792"/>
            <a:ext cx="16029433" cy="6542105"/>
          </a:xfrm>
          <a:prstGeom prst="rect">
            <a:avLst/>
          </a:prstGeom>
          <a:noFill/>
          <a:ln>
            <a:noFill/>
          </a:ln>
        </p:spPr>
        <p:txBody>
          <a:bodyPr spcFirstLastPara="1" wrap="square" lIns="0" tIns="0" rIns="0" bIns="0" anchor="t" anchorCtr="0">
            <a:noAutofit/>
          </a:bodyPr>
          <a:lstStyle/>
          <a:p>
            <a:pPr marL="57214" lvl="1">
              <a:lnSpc>
                <a:spcPct val="150000"/>
              </a:lnSpc>
              <a:buClr>
                <a:schemeClr val="dk2"/>
              </a:buClr>
              <a:buSzPct val="110000"/>
            </a:pPr>
            <a:endParaRPr lang="en-US" sz="3600" dirty="0">
              <a:solidFill>
                <a:schemeClr val="tx1"/>
              </a:solidFill>
              <a:ea typeface="Lora"/>
              <a:cs typeface="Lora"/>
              <a:sym typeface="Lora"/>
            </a:endParaRPr>
          </a:p>
          <a:p>
            <a:pPr marL="628714" lvl="1"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grpSp>
        <p:nvGrpSpPr>
          <p:cNvPr id="4" name="Group 3">
            <a:extLst>
              <a:ext uri="{FF2B5EF4-FFF2-40B4-BE49-F238E27FC236}">
                <a16:creationId xmlns:a16="http://schemas.microsoft.com/office/drawing/2014/main" id="{FEB1AAC0-E706-4C4D-9E37-A217AC10A514}"/>
              </a:ext>
            </a:extLst>
          </p:cNvPr>
          <p:cNvGrpSpPr/>
          <p:nvPr/>
        </p:nvGrpSpPr>
        <p:grpSpPr>
          <a:xfrm>
            <a:off x="526535" y="2634835"/>
            <a:ext cx="17453189" cy="7030081"/>
            <a:chOff x="526535" y="2634835"/>
            <a:chExt cx="17453189" cy="7030081"/>
          </a:xfrm>
        </p:grpSpPr>
        <p:pic>
          <p:nvPicPr>
            <p:cNvPr id="13314" name="Picture 2" descr="Image">
              <a:extLst>
                <a:ext uri="{FF2B5EF4-FFF2-40B4-BE49-F238E27FC236}">
                  <a16:creationId xmlns:a16="http://schemas.microsoft.com/office/drawing/2014/main" id="{50959109-8339-4BCF-A39C-90C32F0A19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3102"/>
            <a:stretch/>
          </p:blipFill>
          <p:spPr bwMode="auto">
            <a:xfrm>
              <a:off x="526535" y="2700044"/>
              <a:ext cx="5653935" cy="696487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
              <a:extLst>
                <a:ext uri="{FF2B5EF4-FFF2-40B4-BE49-F238E27FC236}">
                  <a16:creationId xmlns:a16="http://schemas.microsoft.com/office/drawing/2014/main" id="{9C018506-B748-431B-B63D-7BCC299219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1" r="-1013" b="39094"/>
            <a:stretch/>
          </p:blipFill>
          <p:spPr bwMode="auto">
            <a:xfrm>
              <a:off x="12643983" y="2634835"/>
              <a:ext cx="5335741" cy="696532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C0B65FC-DC1D-41A1-9E56-F3820C6DECC5}"/>
                </a:ext>
              </a:extLst>
            </p:cNvPr>
            <p:cNvGrpSpPr/>
            <p:nvPr/>
          </p:nvGrpSpPr>
          <p:grpSpPr>
            <a:xfrm>
              <a:off x="6545077" y="2699588"/>
              <a:ext cx="5734299" cy="6835365"/>
              <a:chOff x="7119323" y="2506603"/>
              <a:chExt cx="5734299" cy="6835365"/>
            </a:xfrm>
          </p:grpSpPr>
          <p:pic>
            <p:nvPicPr>
              <p:cNvPr id="13316" name="Picture 4" descr="Image">
                <a:extLst>
                  <a:ext uri="{FF2B5EF4-FFF2-40B4-BE49-F238E27FC236}">
                    <a16:creationId xmlns:a16="http://schemas.microsoft.com/office/drawing/2014/main" id="{0ECC58F1-3FA4-41AE-9056-31F183661C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 r="-1423" b="61649"/>
              <a:stretch/>
            </p:blipFill>
            <p:spPr bwMode="auto">
              <a:xfrm>
                <a:off x="7119323" y="2506603"/>
                <a:ext cx="5734299" cy="46945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a:extLst>
                  <a:ext uri="{FF2B5EF4-FFF2-40B4-BE49-F238E27FC236}">
                    <a16:creationId xmlns:a16="http://schemas.microsoft.com/office/drawing/2014/main" id="{83F527DE-065B-43A4-8A4B-E98BF6A629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 t="57312" r="218" b="27498"/>
              <a:stretch/>
            </p:blipFill>
            <p:spPr bwMode="auto">
              <a:xfrm>
                <a:off x="7119323" y="7482606"/>
                <a:ext cx="5641503" cy="185936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01151EA5-9FCD-42E3-808D-AC368EF52B43}"/>
                </a:ext>
              </a:extLst>
            </p:cNvPr>
            <p:cNvSpPr/>
            <p:nvPr/>
          </p:nvSpPr>
          <p:spPr>
            <a:xfrm>
              <a:off x="535281" y="8248571"/>
              <a:ext cx="4844373" cy="71340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89F2D0B-9FEB-4DA5-BA2F-9BF74A2584E6}"/>
                </a:ext>
              </a:extLst>
            </p:cNvPr>
            <p:cNvSpPr/>
            <p:nvPr/>
          </p:nvSpPr>
          <p:spPr>
            <a:xfrm>
              <a:off x="6673318" y="8274471"/>
              <a:ext cx="4844373" cy="713402"/>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226DA39-F2B8-4AB6-98AE-56FDD1708989}"/>
                </a:ext>
              </a:extLst>
            </p:cNvPr>
            <p:cNvSpPr/>
            <p:nvPr/>
          </p:nvSpPr>
          <p:spPr>
            <a:xfrm>
              <a:off x="12736779" y="3979098"/>
              <a:ext cx="5144974" cy="651268"/>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BD25A25B-B432-62A8-019D-E26201E7F9CE}"/>
              </a:ext>
            </a:extLst>
          </p:cNvPr>
          <p:cNvSpPr txBox="1"/>
          <p:nvPr/>
        </p:nvSpPr>
        <p:spPr>
          <a:xfrm>
            <a:off x="2581579" y="8241445"/>
            <a:ext cx="1284089"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zh-TW" altLang="en-US" sz="3600" b="1" dirty="0">
                <a:solidFill>
                  <a:srgbClr val="000000"/>
                </a:solidFill>
                <a:latin typeface="DFKai-SB" panose="03000509000000000000" pitchFamily="49" charset="-120"/>
                <a:ea typeface="DFKai-SB" panose="03000509000000000000" pitchFamily="49" charset="-120"/>
              </a:rPr>
              <a:t>设</a:t>
            </a:r>
            <a:r>
              <a:rPr lang="en-US" sz="3600" b="1" dirty="0" err="1">
                <a:solidFill>
                  <a:srgbClr val="000000"/>
                </a:solidFill>
                <a:latin typeface="DFKai-SB" panose="03000509000000000000" pitchFamily="49" charset="-120"/>
                <a:ea typeface="DFKai-SB" panose="03000509000000000000" pitchFamily="49" charset="-120"/>
              </a:rPr>
              <a:t>定</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6" name="TextBox 5">
            <a:extLst>
              <a:ext uri="{FF2B5EF4-FFF2-40B4-BE49-F238E27FC236}">
                <a16:creationId xmlns:a16="http://schemas.microsoft.com/office/drawing/2014/main" id="{5F96CA7F-E0DF-2F79-1426-E35956DB4B0B}"/>
              </a:ext>
            </a:extLst>
          </p:cNvPr>
          <p:cNvSpPr txBox="1"/>
          <p:nvPr/>
        </p:nvSpPr>
        <p:spPr>
          <a:xfrm>
            <a:off x="8159668" y="8274471"/>
            <a:ext cx="1252558"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lang="zh-TW" altLang="en-US" sz="3600" b="1" dirty="0">
                <a:solidFill>
                  <a:srgbClr val="000000"/>
                </a:solidFill>
                <a:latin typeface="DFKai-SB" panose="03000509000000000000" pitchFamily="49" charset="-120"/>
                <a:ea typeface="DFKai-SB" panose="03000509000000000000" pitchFamily="49" charset="-120"/>
              </a:rPr>
              <a:t>语言</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7" name="TextBox 6">
            <a:extLst>
              <a:ext uri="{FF2B5EF4-FFF2-40B4-BE49-F238E27FC236}">
                <a16:creationId xmlns:a16="http://schemas.microsoft.com/office/drawing/2014/main" id="{40AA70DB-DBA6-A779-53B6-F2BAC17C6706}"/>
              </a:ext>
            </a:extLst>
          </p:cNvPr>
          <p:cNvSpPr txBox="1"/>
          <p:nvPr/>
        </p:nvSpPr>
        <p:spPr>
          <a:xfrm>
            <a:off x="13850583" y="3979098"/>
            <a:ext cx="1182127"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defRPr/>
            </a:pPr>
            <a:r>
              <a:rPr kumimoji="0" lang="en-US" sz="3600" b="1" i="0" strike="noStrike" kern="0" cap="none" spc="0" normalizeH="0" baseline="0" noProof="0" dirty="0" err="1">
                <a:ln>
                  <a:noFill/>
                </a:ln>
                <a:solidFill>
                  <a:srgbClr val="000000"/>
                </a:solidFill>
                <a:effectLst/>
                <a:uLnTx/>
                <a:uFillTx/>
                <a:latin typeface="DFKai-SB" panose="03000509000000000000" pitchFamily="49" charset="-120"/>
                <a:ea typeface="DFKai-SB" panose="03000509000000000000" pitchFamily="49" charset="-120"/>
                <a:sym typeface="Arial" panose="020B0604020202020204"/>
              </a:rPr>
              <a:t>英文</a:t>
            </a:r>
            <a:endParaRPr kumimoji="0" lang="en-US" sz="3600" b="1"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Tree>
    <p:extLst>
      <p:ext uri="{BB962C8B-B14F-4D97-AF65-F5344CB8AC3E}">
        <p14:creationId xmlns:p14="http://schemas.microsoft.com/office/powerpoint/2010/main" val="2734026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5900821" cy="5040336"/>
          </a:xfrm>
          <a:prstGeom prst="rect">
            <a:avLst/>
          </a:prstGeom>
          <a:noFill/>
          <a:ln>
            <a:noFill/>
          </a:ln>
        </p:spPr>
        <p:txBody>
          <a:bodyPr spcFirstLastPara="1" wrap="square" lIns="0" tIns="0" rIns="0" bIns="0" anchor="t" anchorCtr="0">
            <a:noAutofit/>
          </a:bodyPr>
          <a:lstStyle/>
          <a:p>
            <a:pPr lvl="0">
              <a:lnSpc>
                <a:spcPct val="140011"/>
              </a:lnSpc>
            </a:pPr>
            <a:r>
              <a:rPr lang="zh-TW" altLang="en-US" sz="7000" b="1" dirty="0">
                <a:solidFill>
                  <a:schemeClr val="bg1"/>
                </a:solidFill>
                <a:latin typeface="DFKai-SB" panose="03000509000000000000" pitchFamily="49" charset="-120"/>
                <a:ea typeface="DFKai-SB" panose="03000509000000000000" pitchFamily="49" charset="-120"/>
                <a:sym typeface="Lora"/>
              </a:rPr>
              <a:t>卸载应用程序</a:t>
            </a:r>
            <a:endParaRPr sz="7000" b="1" dirty="0">
              <a:solidFill>
                <a:schemeClr val="bg1"/>
              </a:solidFill>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20811137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lvl="0">
              <a:lnSpc>
                <a:spcPct val="140011"/>
              </a:lnSpc>
            </a:pPr>
            <a:r>
              <a:rPr lang="zh-TW" altLang="en-US" sz="7200" dirty="0">
                <a:solidFill>
                  <a:schemeClr val="bg2"/>
                </a:solidFill>
                <a:latin typeface="DFKai-SB" panose="03000509000000000000" pitchFamily="49" charset="-120"/>
                <a:ea typeface="DFKai-SB" panose="03000509000000000000" pitchFamily="49" charset="-120"/>
                <a:sym typeface="Lora"/>
              </a:rPr>
              <a:t>卸载应用程序</a:t>
            </a:r>
            <a:endParaRPr lang="zh-TW" altLang="en-US" sz="7200" dirty="0">
              <a:solidFill>
                <a:schemeClr val="bg2"/>
              </a:solidFill>
              <a:latin typeface="DFKai-SB" panose="03000509000000000000" pitchFamily="49" charset="-120"/>
              <a:ea typeface="DFKai-SB" panose="03000509000000000000" pitchFamily="49" charset="-120"/>
            </a:endParaRPr>
          </a:p>
        </p:txBody>
      </p:sp>
      <p:sp>
        <p:nvSpPr>
          <p:cNvPr id="157" name="Google Shape;157;p18"/>
          <p:cNvSpPr txBox="1"/>
          <p:nvPr/>
        </p:nvSpPr>
        <p:spPr>
          <a:xfrm>
            <a:off x="1078161" y="4056611"/>
            <a:ext cx="10277024" cy="5270269"/>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要卸载应用程序，请按住应用程序的图标，直到出现选项列表。</a:t>
            </a:r>
            <a:endParaRPr lang="en-CA" altLang="zh-TW"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
然后点击「删除 </a:t>
            </a:r>
            <a:r>
              <a:rPr lang="en-US" sz="3600" dirty="0">
                <a:solidFill>
                  <a:schemeClr val="tx1"/>
                </a:solidFill>
                <a:latin typeface="DFKai-SB" panose="03000509000000000000" pitchFamily="49" charset="-120"/>
                <a:ea typeface="DFKai-SB" panose="03000509000000000000" pitchFamily="49" charset="-120"/>
                <a:cs typeface="Lora"/>
                <a:sym typeface="Lora"/>
              </a:rPr>
              <a:t>App」。</a:t>
            </a:r>
          </a:p>
        </p:txBody>
      </p:sp>
      <p:pic>
        <p:nvPicPr>
          <p:cNvPr id="5" name="Picture 10" descr="Image">
            <a:extLst>
              <a:ext uri="{FF2B5EF4-FFF2-40B4-BE49-F238E27FC236}">
                <a16:creationId xmlns:a16="http://schemas.microsoft.com/office/drawing/2014/main" id="{893F50B5-7A92-4BDE-8806-1E448838E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1723" y="1445967"/>
            <a:ext cx="3808546" cy="82457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142DC1E-ABAB-423A-8F46-936C614D3E7F}"/>
              </a:ext>
            </a:extLst>
          </p:cNvPr>
          <p:cNvSpPr txBox="1"/>
          <p:nvPr/>
        </p:nvSpPr>
        <p:spPr>
          <a:xfrm>
            <a:off x="12877801" y="4800600"/>
            <a:ext cx="2800349" cy="2514600"/>
          </a:xfrm>
          <a:prstGeom prst="rect">
            <a:avLst/>
          </a:prstGeom>
          <a:noFill/>
          <a:ln w="76200">
            <a:solidFill>
              <a:srgbClr val="FF0000"/>
            </a:solidFill>
          </a:ln>
        </p:spPr>
        <p:txBody>
          <a:bodyPr wrap="square" rtlCol="0">
            <a:spAutoFit/>
          </a:bodyPr>
          <a:lstStyle/>
          <a:p>
            <a:endParaRPr lang="en-US" dirty="0"/>
          </a:p>
        </p:txBody>
      </p:sp>
      <p:sp>
        <p:nvSpPr>
          <p:cNvPr id="7" name="Arrow: Right 6">
            <a:extLst>
              <a:ext uri="{FF2B5EF4-FFF2-40B4-BE49-F238E27FC236}">
                <a16:creationId xmlns:a16="http://schemas.microsoft.com/office/drawing/2014/main" id="{9E448EBD-9DDA-4A96-B432-5CD69ADCD60F}"/>
              </a:ext>
            </a:extLst>
          </p:cNvPr>
          <p:cNvSpPr/>
          <p:nvPr/>
        </p:nvSpPr>
        <p:spPr>
          <a:xfrm>
            <a:off x="10761333" y="5354015"/>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414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r>
              <a:rPr lang="zh-TW" altLang="en-US" sz="7200">
                <a:solidFill>
                  <a:schemeClr val="bg2"/>
                </a:solidFill>
                <a:latin typeface="DFKai-SB" panose="03000509000000000000" pitchFamily="49" charset="-120"/>
                <a:ea typeface="DFKai-SB" panose="03000509000000000000" pitchFamily="49" charset="-120"/>
                <a:sym typeface="Lora"/>
              </a:rPr>
              <a:t>如何卸載應用程式</a:t>
            </a:r>
            <a:endParaRPr lang="zh-TW" altLang="en-US" sz="7200" dirty="0">
              <a:solidFill>
                <a:schemeClr val="bg2"/>
              </a:solidFill>
              <a:latin typeface="DFKai-SB" panose="03000509000000000000" pitchFamily="49" charset="-120"/>
              <a:ea typeface="DFKai-SB" panose="03000509000000000000" pitchFamily="49" charset="-120"/>
            </a:endParaRPr>
          </a:p>
        </p:txBody>
      </p:sp>
      <p:sp>
        <p:nvSpPr>
          <p:cNvPr id="157" name="Google Shape;157;p18"/>
          <p:cNvSpPr txBox="1"/>
          <p:nvPr/>
        </p:nvSpPr>
        <p:spPr>
          <a:xfrm>
            <a:off x="1078160" y="3599424"/>
            <a:ext cx="9678509" cy="4813058"/>
          </a:xfrm>
          <a:prstGeom prst="rect">
            <a:avLst/>
          </a:prstGeom>
          <a:noFill/>
          <a:ln>
            <a:noFill/>
          </a:ln>
        </p:spPr>
        <p:txBody>
          <a:bodyPr spcFirstLastPara="1" wrap="square" lIns="0" tIns="0" rIns="0" bIns="0" anchor="t" anchorCtr="0">
            <a:noAutofit/>
          </a:bodyPr>
          <a:lstStyle/>
          <a:p>
            <a:pPr marL="57214" lvl="1">
              <a:lnSpc>
                <a:spcPct val="13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您的电话将提示您确认卸载，要继续，请选择「删除」。</a:t>
            </a:r>
            <a:endParaRPr lang="en-CA" altLang="zh-TW"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endParaRPr lang="en-US" sz="3600" dirty="0">
              <a:solidFill>
                <a:schemeClr val="tx1"/>
              </a:solidFill>
              <a:latin typeface="DFKai-SB" panose="03000509000000000000" pitchFamily="49" charset="-120"/>
              <a:ea typeface="DFKai-SB" panose="03000509000000000000" pitchFamily="49" charset="-120"/>
              <a:cs typeface="Lora"/>
              <a:sym typeface="Lora"/>
            </a:endParaRPr>
          </a:p>
          <a:p>
            <a:pPr marL="57214" lvl="1">
              <a:lnSpc>
                <a:spcPct val="130000"/>
              </a:lnSpc>
              <a:buClr>
                <a:schemeClr val="dk2"/>
              </a:buClr>
              <a:buSzPct val="110000"/>
            </a:pPr>
            <a:r>
              <a:rPr lang="zh-TW" altLang="en-US" sz="3600" dirty="0">
                <a:solidFill>
                  <a:schemeClr val="tx1"/>
                </a:solidFill>
                <a:latin typeface="DFKai-SB" panose="03000509000000000000" pitchFamily="49" charset="-120"/>
                <a:ea typeface="DFKai-SB" panose="03000509000000000000" pitchFamily="49" charset="-120"/>
                <a:cs typeface="Lora"/>
                <a:sym typeface="Lora"/>
              </a:rPr>
              <a:t>如果您希望取消卸载，请选择「取消」。</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1028" name="Picture 4" descr="Image">
            <a:extLst>
              <a:ext uri="{FF2B5EF4-FFF2-40B4-BE49-F238E27FC236}">
                <a16:creationId xmlns:a16="http://schemas.microsoft.com/office/drawing/2014/main" id="{BBA7FF70-0F34-4302-9795-0140E296B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3953" y="389466"/>
            <a:ext cx="4391611" cy="95080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149BFEF-7665-4BD0-A9E0-63A11B3CA126}"/>
              </a:ext>
            </a:extLst>
          </p:cNvPr>
          <p:cNvSpPr txBox="1"/>
          <p:nvPr/>
        </p:nvSpPr>
        <p:spPr>
          <a:xfrm>
            <a:off x="12329161" y="3789807"/>
            <a:ext cx="3465021" cy="2887875"/>
          </a:xfrm>
          <a:prstGeom prst="rect">
            <a:avLst/>
          </a:prstGeom>
          <a:noFill/>
          <a:ln w="76200">
            <a:solidFill>
              <a:srgbClr val="FF0000"/>
            </a:solidFill>
          </a:ln>
        </p:spPr>
        <p:txBody>
          <a:bodyPr wrap="square" rtlCol="0">
            <a:spAutoFit/>
          </a:bodyPr>
          <a:lstStyle/>
          <a:p>
            <a:endParaRPr lang="en-US" dirty="0"/>
          </a:p>
        </p:txBody>
      </p:sp>
      <p:sp>
        <p:nvSpPr>
          <p:cNvPr id="6" name="Arrow: Right 5">
            <a:extLst>
              <a:ext uri="{FF2B5EF4-FFF2-40B4-BE49-F238E27FC236}">
                <a16:creationId xmlns:a16="http://schemas.microsoft.com/office/drawing/2014/main" id="{0FA0C224-ADE1-43E2-BAC4-DF27C71ABA3A}"/>
              </a:ext>
            </a:extLst>
          </p:cNvPr>
          <p:cNvSpPr/>
          <p:nvPr/>
        </p:nvSpPr>
        <p:spPr>
          <a:xfrm>
            <a:off x="10402082" y="4910746"/>
            <a:ext cx="1752600" cy="12904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669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0" y="1136898"/>
            <a:ext cx="15364415" cy="1290418"/>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我們學習到：</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0" y="2784775"/>
            <a:ext cx="16029433" cy="6542105"/>
          </a:xfrm>
          <a:prstGeom prst="rect">
            <a:avLst/>
          </a:prstGeom>
          <a:noFill/>
          <a:ln>
            <a:noFill/>
          </a:ln>
        </p:spPr>
        <p:txBody>
          <a:bodyPr spcFirstLastPara="1" wrap="square" lIns="0" tIns="0" rIns="0" bIns="0" anchor="t" anchorCtr="0">
            <a:noAutofit/>
          </a:bodyPr>
          <a:lstStyle/>
          <a:p>
            <a:pPr marL="628714" lvl="1" indent="-571500">
              <a:lnSpc>
                <a:spcPct val="130000"/>
              </a:lnSpc>
              <a:buClr>
                <a:schemeClr val="dk2"/>
              </a:buClr>
              <a:buSzPct val="110000"/>
              <a:buFont typeface="Arial" panose="020B0604020202020204" pitchFamily="34" charset="0"/>
              <a:buChar char="•"/>
            </a:pPr>
            <a:r>
              <a:rPr lang="zh-TW" altLang="en-US" sz="4000" dirty="0">
                <a:solidFill>
                  <a:schemeClr val="tx1"/>
                </a:solidFill>
                <a:latin typeface="DFKai-SB" panose="03000509000000000000" pitchFamily="49" charset="-120"/>
                <a:ea typeface="DFKai-SB" panose="03000509000000000000" pitchFamily="49" charset="-120"/>
                <a:cs typeface="Lora"/>
                <a:sym typeface="Lora"/>
              </a:rPr>
              <a:t>什么是应用程序
如何利用应用程序来管理健康
选择高质素应用程式的提示
下载应用程序
使用应用程序
卸载应用程序</a:t>
            </a:r>
            <a:endParaRPr lang="en-US" sz="36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4098" name="Picture 2">
            <a:extLst>
              <a:ext uri="{FF2B5EF4-FFF2-40B4-BE49-F238E27FC236}">
                <a16:creationId xmlns:a16="http://schemas.microsoft.com/office/drawing/2014/main" id="{A53B35E5-1AA0-41DA-9E7D-11BEA5E645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69" r="16074"/>
          <a:stretch/>
        </p:blipFill>
        <p:spPr bwMode="auto">
          <a:xfrm>
            <a:off x="11695813" y="2784775"/>
            <a:ext cx="3891517" cy="582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614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993496" y="889638"/>
            <a:ext cx="16752638" cy="1576027"/>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什么是应用程序？</a:t>
            </a:r>
            <a:endParaRPr 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1" name="Speech Bubble: Rectangle 10">
            <a:extLst>
              <a:ext uri="{FF2B5EF4-FFF2-40B4-BE49-F238E27FC236}">
                <a16:creationId xmlns:a16="http://schemas.microsoft.com/office/drawing/2014/main" id="{CA3BD180-DAC5-441A-A069-124623E66F1F}"/>
              </a:ext>
            </a:extLst>
          </p:cNvPr>
          <p:cNvSpPr/>
          <p:nvPr/>
        </p:nvSpPr>
        <p:spPr>
          <a:xfrm rot="16200000">
            <a:off x="7227992" y="2573163"/>
            <a:ext cx="3379369" cy="3158483"/>
          </a:xfrm>
          <a:prstGeom prst="wedgeRectCallout">
            <a:avLst/>
          </a:prstGeom>
          <a:solidFill>
            <a:schemeClr val="bg1"/>
          </a:solidFill>
          <a:ln w="1619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FKai-SB" panose="03000509000000000000" pitchFamily="49" charset="-120"/>
              <a:ea typeface="DFKai-SB" panose="03000509000000000000" pitchFamily="49" charset="-120"/>
            </a:endParaRPr>
          </a:p>
        </p:txBody>
      </p:sp>
      <p:pic>
        <p:nvPicPr>
          <p:cNvPr id="9" name="Picture 2" descr="Image">
            <a:extLst>
              <a:ext uri="{FF2B5EF4-FFF2-40B4-BE49-F238E27FC236}">
                <a16:creationId xmlns:a16="http://schemas.microsoft.com/office/drawing/2014/main" id="{7504615F-D75F-481E-98A8-7D388726F5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r="-3511" b="53535"/>
          <a:stretch/>
        </p:blipFill>
        <p:spPr bwMode="auto">
          <a:xfrm>
            <a:off x="11284433" y="1789594"/>
            <a:ext cx="6010071" cy="544776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E362C95-DACE-439C-9103-A7595B187BF8}"/>
              </a:ext>
            </a:extLst>
          </p:cNvPr>
          <p:cNvSpPr txBox="1"/>
          <p:nvPr/>
        </p:nvSpPr>
        <p:spPr>
          <a:xfrm>
            <a:off x="11469437" y="2692943"/>
            <a:ext cx="5520264" cy="307777"/>
          </a:xfrm>
          <a:prstGeom prst="rect">
            <a:avLst/>
          </a:prstGeom>
          <a:noFill/>
          <a:ln w="114300">
            <a:solidFill>
              <a:srgbClr val="00FF00"/>
            </a:solidFill>
          </a:ln>
        </p:spPr>
        <p:txBody>
          <a:bodyPr wrap="square" rtlCol="0">
            <a:spAutoFit/>
          </a:bodyPr>
          <a:lstStyle/>
          <a:p>
            <a:endParaRPr lang="en-US" dirty="0">
              <a:latin typeface="DFKai-SB" panose="03000509000000000000" pitchFamily="49" charset="-120"/>
              <a:ea typeface="DFKai-SB" panose="03000509000000000000" pitchFamily="49" charset="-120"/>
            </a:endParaRPr>
          </a:p>
        </p:txBody>
      </p:sp>
      <p:grpSp>
        <p:nvGrpSpPr>
          <p:cNvPr id="13" name="Group 12">
            <a:extLst>
              <a:ext uri="{FF2B5EF4-FFF2-40B4-BE49-F238E27FC236}">
                <a16:creationId xmlns:a16="http://schemas.microsoft.com/office/drawing/2014/main" id="{35ED2061-E2D4-46B2-86B9-95AFE5768CBC}"/>
              </a:ext>
            </a:extLst>
          </p:cNvPr>
          <p:cNvGrpSpPr/>
          <p:nvPr/>
        </p:nvGrpSpPr>
        <p:grpSpPr>
          <a:xfrm>
            <a:off x="7564403" y="2628976"/>
            <a:ext cx="2759360" cy="2945793"/>
            <a:chOff x="5946654" y="4176772"/>
            <a:chExt cx="2740119" cy="2690871"/>
          </a:xfrm>
        </p:grpSpPr>
        <p:pic>
          <p:nvPicPr>
            <p:cNvPr id="12" name="Picture 2" descr="Image">
              <a:extLst>
                <a:ext uri="{FF2B5EF4-FFF2-40B4-BE49-F238E27FC236}">
                  <a16:creationId xmlns:a16="http://schemas.microsoft.com/office/drawing/2014/main" id="{9F77B870-7744-4BAD-A0F4-BBE04BC83E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19051" r="70605" b="67616"/>
            <a:stretch/>
          </p:blipFill>
          <p:spPr bwMode="auto">
            <a:xfrm>
              <a:off x="5946654" y="4176772"/>
              <a:ext cx="2740119" cy="26908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522A63-E985-4241-8B8C-5A750751846D}"/>
                </a:ext>
              </a:extLst>
            </p:cNvPr>
            <p:cNvSpPr txBox="1"/>
            <p:nvPr/>
          </p:nvSpPr>
          <p:spPr>
            <a:xfrm>
              <a:off x="6031846" y="6098202"/>
              <a:ext cx="2649046" cy="702855"/>
            </a:xfrm>
            <a:prstGeom prst="rect">
              <a:avLst/>
            </a:prstGeom>
            <a:solidFill>
              <a:schemeClr val="tx1"/>
            </a:solidFill>
          </p:spPr>
          <p:txBody>
            <a:bodyPr wrap="square" rtlCol="0">
              <a:spAutoFit/>
            </a:bodyPr>
            <a:lstStyle/>
            <a:p>
              <a:pPr algn="ctr"/>
              <a:r>
                <a:rPr lang="zh-TW" altLang="en-US" sz="4400" b="1" dirty="0">
                  <a:solidFill>
                    <a:schemeClr val="bg1"/>
                  </a:solidFill>
                  <a:latin typeface="DFKai-SB" panose="03000509000000000000" pitchFamily="49" charset="-120"/>
                  <a:ea typeface="DFKai-SB" panose="03000509000000000000" pitchFamily="49" charset="-120"/>
                  <a:cs typeface="Calibri" panose="020F0502020204030204" pitchFamily="34" charset="0"/>
                </a:rPr>
                <a:t>备忘录</a:t>
              </a:r>
              <a:endParaRPr lang="en-US" sz="4400" b="1" dirty="0">
                <a:solidFill>
                  <a:schemeClr val="bg1"/>
                </a:solidFill>
                <a:latin typeface="DFKai-SB" panose="03000509000000000000" pitchFamily="49" charset="-120"/>
                <a:ea typeface="DFKai-SB" panose="03000509000000000000" pitchFamily="49" charset="-120"/>
                <a:cs typeface="Calibri" panose="020F0502020204030204" pitchFamily="34" charset="0"/>
              </a:endParaRPr>
            </a:p>
          </p:txBody>
        </p:sp>
      </p:grpSp>
      <p:sp>
        <p:nvSpPr>
          <p:cNvPr id="18" name="Rectangle 17">
            <a:extLst>
              <a:ext uri="{FF2B5EF4-FFF2-40B4-BE49-F238E27FC236}">
                <a16:creationId xmlns:a16="http://schemas.microsoft.com/office/drawing/2014/main" id="{C0B0282C-397E-4880-9477-0B578DE12E40}"/>
              </a:ext>
            </a:extLst>
          </p:cNvPr>
          <p:cNvSpPr/>
          <p:nvPr/>
        </p:nvSpPr>
        <p:spPr>
          <a:xfrm>
            <a:off x="1179763" y="6399198"/>
            <a:ext cx="9144000" cy="2483372"/>
          </a:xfrm>
          <a:prstGeom prst="rect">
            <a:avLst/>
          </a:prstGeom>
        </p:spPr>
        <p:txBody>
          <a:bodyPr>
            <a:spAutoFit/>
          </a:bodyPr>
          <a:lstStyle/>
          <a:p>
            <a:pPr marL="628714" indent="-571500">
              <a:lnSpc>
                <a:spcPct val="150000"/>
              </a:lnSpc>
              <a:buClr>
                <a:schemeClr val="dk2"/>
              </a:buClr>
              <a:buSzPct val="1100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cs typeface="Arial" panose="020B0604020202020204" pitchFamily="34" charset="0"/>
              </a:rPr>
              <a:t>通常情况下，您的应用程序会被显示为屏幕上的小图标，而每一个小图标下都会有程序的名字。</a:t>
            </a:r>
            <a:endParaRPr lang="en-US" sz="3600" dirty="0">
              <a:latin typeface="DFKai-SB" panose="03000509000000000000" pitchFamily="49" charset="-120"/>
              <a:ea typeface="DFKai-SB" panose="03000509000000000000" pitchFamily="49" charset="-120"/>
              <a:cs typeface="Arial" panose="020B0604020202020204" pitchFamily="34" charset="0"/>
            </a:endParaRPr>
          </a:p>
        </p:txBody>
      </p:sp>
    </p:spTree>
    <p:extLst>
      <p:ext uri="{BB962C8B-B14F-4D97-AF65-F5344CB8AC3E}">
        <p14:creationId xmlns:p14="http://schemas.microsoft.com/office/powerpoint/2010/main" val="277866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3162519"/>
            <a:ext cx="13809959" cy="3931455"/>
          </a:xfrm>
          <a:prstGeom prst="rect">
            <a:avLst/>
          </a:prstGeom>
          <a:noFill/>
          <a:ln>
            <a:noFill/>
          </a:ln>
        </p:spPr>
        <p:txBody>
          <a:bodyPr spcFirstLastPara="1" wrap="square" lIns="0" tIns="0" rIns="0" bIns="0" anchor="t" anchorCtr="0">
            <a:noAutofit/>
          </a:bodyPr>
          <a:lstStyle/>
          <a:p>
            <a:pPr marL="488950" lvl="0" indent="-457200">
              <a:buClr>
                <a:schemeClr val="dk2"/>
              </a:buClr>
              <a:buSzPct val="110000"/>
              <a:buFont typeface="Arial" panose="020B0604020202020204" pitchFamily="34" charset="0"/>
              <a:buChar char="•"/>
            </a:pPr>
            <a:endParaRPr lang="en-US" sz="3600"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sz="3600" b="1" dirty="0">
              <a:solidFill>
                <a:schemeClr val="tx1"/>
              </a:solidFill>
              <a:latin typeface="+mj-l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问题？</a:t>
            </a:r>
            <a:endParaRPr lang="zh-TW" altLang="en-US" sz="7200" dirty="0">
              <a:latin typeface="DFKai-SB" panose="03000509000000000000" pitchFamily="49" charset="-120"/>
              <a:ea typeface="DFKai-SB" panose="03000509000000000000" pitchFamily="49" charset="-120"/>
            </a:endParaRPr>
          </a:p>
        </p:txBody>
      </p:sp>
      <p:pic>
        <p:nvPicPr>
          <p:cNvPr id="9218" name="Picture 2" descr="image">
            <a:extLst>
              <a:ext uri="{FF2B5EF4-FFF2-40B4-BE49-F238E27FC236}">
                <a16:creationId xmlns:a16="http://schemas.microsoft.com/office/drawing/2014/main" id="{2602DA2A-7F30-4866-ABC7-275EB9FD5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051" y="1788206"/>
            <a:ext cx="9591897" cy="7679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716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3162519"/>
            <a:ext cx="16220806" cy="5067081"/>
          </a:xfrm>
          <a:prstGeom prst="rect">
            <a:avLst/>
          </a:prstGeom>
          <a:noFill/>
          <a:ln>
            <a:noFill/>
          </a:ln>
        </p:spPr>
        <p:txBody>
          <a:bodyPr spcFirstLastPara="1" wrap="square" lIns="0" tIns="0" rIns="0" bIns="0" anchor="t" anchorCtr="0">
            <a:noAutofit/>
          </a:bodyPr>
          <a:lstStyle/>
          <a:p>
            <a:pPr marL="488950" lvl="0" indent="-457200">
              <a:lnSpc>
                <a:spcPct val="150000"/>
              </a:lnSpc>
              <a:buClr>
                <a:schemeClr val="dk2"/>
              </a:buClr>
              <a:buSzPct val="110000"/>
              <a:buFont typeface="Arial" panose="020B0604020202020204" pitchFamily="34" charset="0"/>
              <a:buChar char="•"/>
            </a:pPr>
            <a:r>
              <a:rPr lang="en-US" sz="3600" dirty="0"/>
              <a:t>Screen captures were provided by iCON on slides 6, 28-29, 37-41, 48, 51-54, 56-57.</a:t>
            </a:r>
          </a:p>
          <a:p>
            <a:pPr marL="488950" lvl="0" indent="-457200">
              <a:lnSpc>
                <a:spcPct val="150000"/>
              </a:lnSpc>
              <a:buClr>
                <a:schemeClr val="dk2"/>
              </a:buClr>
              <a:buSzPct val="110000"/>
              <a:buFont typeface="Arial" panose="020B0604020202020204" pitchFamily="34" charset="0"/>
              <a:buChar char="•"/>
            </a:pPr>
            <a:endParaRPr lang="en-US" sz="3600" dirty="0"/>
          </a:p>
          <a:p>
            <a:pPr marL="488950" indent="-457200">
              <a:lnSpc>
                <a:spcPct val="150000"/>
              </a:lnSpc>
              <a:buClr>
                <a:schemeClr val="dk2"/>
              </a:buClr>
              <a:buSzPct val="110000"/>
              <a:buFont typeface="Arial" panose="020B0604020202020204" pitchFamily="34" charset="0"/>
              <a:buChar char="•"/>
            </a:pPr>
            <a:r>
              <a:rPr lang="en-US" sz="3600" dirty="0">
                <a:solidFill>
                  <a:schemeClr val="tx1"/>
                </a:solidFill>
              </a:rPr>
              <a:t>Unless cited, the images used in this presentation were from publicly available open sources. </a:t>
            </a:r>
            <a:endParaRPr lang="en-US" sz="3600" b="1" dirty="0">
              <a:solidFill>
                <a:schemeClr val="tx1"/>
              </a:solidFill>
            </a:endParaRPr>
          </a:p>
          <a:p>
            <a:pPr marL="488950" lvl="0" indent="-457200">
              <a:buClr>
                <a:schemeClr val="dk2"/>
              </a:buClr>
              <a:buSzPct val="110000"/>
              <a:buFont typeface="Arial" panose="020B0604020202020204" pitchFamily="34" charset="0"/>
              <a:buChar char="•"/>
            </a:pPr>
            <a:endParaRPr lang="en-US" sz="3600"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sz="3600" b="1" dirty="0">
              <a:solidFill>
                <a:schemeClr val="tx1"/>
              </a:solidFill>
              <a:latin typeface="+mj-l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zh-CN" altLang="en-US" sz="7200" dirty="0">
                <a:solidFill>
                  <a:srgbClr val="034092"/>
                </a:solidFill>
                <a:latin typeface="DFKai-SB" panose="03000509000000000000" pitchFamily="49" charset="-120"/>
                <a:ea typeface="DFKai-SB" panose="03000509000000000000" pitchFamily="49" charset="-120"/>
                <a:cs typeface="Lora"/>
                <a:sym typeface="Lora"/>
              </a:rPr>
              <a:t>图片来源</a:t>
            </a:r>
            <a:endParaRPr lang="en-US" altLang="zh-CN" sz="7200"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428215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D1216-3611-40D3-B3B5-9E35F38A0CE1}"/>
              </a:ext>
            </a:extLst>
          </p:cNvPr>
          <p:cNvPicPr>
            <a:picLocks noChangeAspect="1"/>
          </p:cNvPicPr>
          <p:nvPr/>
        </p:nvPicPr>
        <p:blipFill>
          <a:blip r:embed="rId2"/>
          <a:stretch>
            <a:fillRect/>
          </a:stretch>
        </p:blipFill>
        <p:spPr>
          <a:xfrm>
            <a:off x="1672687" y="1118761"/>
            <a:ext cx="4515422" cy="1579838"/>
          </a:xfrm>
          <a:prstGeom prst="rect">
            <a:avLst/>
          </a:prstGeom>
        </p:spPr>
      </p:pic>
      <p:sp>
        <p:nvSpPr>
          <p:cNvPr id="3" name="TextBox 2">
            <a:extLst>
              <a:ext uri="{FF2B5EF4-FFF2-40B4-BE49-F238E27FC236}">
                <a16:creationId xmlns:a16="http://schemas.microsoft.com/office/drawing/2014/main" id="{D5D15499-19F2-4559-8547-F79ABFDA380A}"/>
              </a:ext>
            </a:extLst>
          </p:cNvPr>
          <p:cNvSpPr txBox="1"/>
          <p:nvPr/>
        </p:nvSpPr>
        <p:spPr>
          <a:xfrm>
            <a:off x="1672685" y="3628322"/>
            <a:ext cx="14942634" cy="4247317"/>
          </a:xfrm>
          <a:prstGeom prst="rect">
            <a:avLst/>
          </a:prstGeom>
          <a:noFill/>
        </p:spPr>
        <p:txBody>
          <a:bodyPr wrap="square" rtlCol="0">
            <a:spAutoFit/>
          </a:bodyPr>
          <a:lstStyle/>
          <a:p>
            <a:pPr algn="just" defTabSz="1371636"/>
            <a:r>
              <a:rPr lang="en-US" sz="3000" dirty="0">
                <a:solidFill>
                  <a:prstClr val="black"/>
                </a:solidFill>
                <a:latin typeface="Arial" panose="020B0604020202020204" pitchFamily="34" charset="0"/>
                <a:cs typeface="Arial" panose="020B0604020202020204" pitchFamily="34" charset="0"/>
              </a:rPr>
              <a:t>© 2023 The University of British Columbia.  </a:t>
            </a:r>
          </a:p>
          <a:p>
            <a:pPr algn="just"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The work is licensed under Creative Commons Attribution-Non-Commercial-No Derivatives 4.0 International License </a:t>
            </a:r>
          </a:p>
          <a:p>
            <a:pPr defTabSz="1371636"/>
            <a:r>
              <a:rPr lang="en-US" sz="3000" dirty="0">
                <a:solidFill>
                  <a:prstClr val="black"/>
                </a:solidFill>
                <a:latin typeface="Arial" panose="020B0604020202020204" pitchFamily="34" charset="0"/>
                <a:cs typeface="Arial" panose="020B0604020202020204" pitchFamily="34" charset="0"/>
              </a:rPr>
              <a:t>(</a:t>
            </a:r>
            <a:r>
              <a:rPr lang="en-US" sz="3000" u="sng" dirty="0">
                <a:solidFill>
                  <a:prstClr val="black"/>
                </a:solidFill>
                <a:latin typeface="Arial" panose="020B0604020202020204" pitchFamily="34" charset="0"/>
                <a:cs typeface="Arial" panose="020B0604020202020204" pitchFamily="34" charset="0"/>
                <a:hlinkClick r:id="rId3"/>
              </a:rPr>
              <a:t>http://creativecommons.org/licenses/by-nc-nd/4.0/</a:t>
            </a:r>
            <a:r>
              <a:rPr lang="en-US" sz="3000" dirty="0">
                <a:solidFill>
                  <a:prstClr val="black"/>
                </a:solidFill>
                <a:latin typeface="Arial" panose="020B0604020202020204" pitchFamily="34" charset="0"/>
                <a:cs typeface="Arial" panose="020B0604020202020204" pitchFamily="34" charset="0"/>
              </a:rPr>
              <a:t>). </a:t>
            </a:r>
          </a:p>
          <a:p>
            <a:pPr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It was created by UBC Digital Emergency Medicine. For permissions to use this work for commercial purposes please contact The University of British Columbia’s University-Industry Liaison Office.</a:t>
            </a:r>
          </a:p>
        </p:txBody>
      </p:sp>
    </p:spTree>
    <p:extLst>
      <p:ext uri="{BB962C8B-B14F-4D97-AF65-F5344CB8AC3E}">
        <p14:creationId xmlns:p14="http://schemas.microsoft.com/office/powerpoint/2010/main" val="4144217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BDB9F-52D0-4EA0-8BCA-F2D343A48E45}"/>
              </a:ext>
            </a:extLst>
          </p:cNvPr>
          <p:cNvSpPr txBox="1"/>
          <p:nvPr/>
        </p:nvSpPr>
        <p:spPr>
          <a:xfrm>
            <a:off x="1449659" y="639081"/>
            <a:ext cx="5827236" cy="1446550"/>
          </a:xfrm>
          <a:prstGeom prst="rect">
            <a:avLst/>
          </a:prstGeom>
          <a:noFill/>
        </p:spPr>
        <p:txBody>
          <a:bodyPr wrap="none" rtlCol="0">
            <a:spAutoFit/>
          </a:bodyPr>
          <a:lstStyle/>
          <a:p>
            <a:r>
              <a:rPr lang="zh-TW" altLang="en-US" sz="8800" dirty="0">
                <a:solidFill>
                  <a:srgbClr val="003366"/>
                </a:solidFill>
                <a:latin typeface="DFKai-SB" panose="03000509000000000000" pitchFamily="49" charset="-120"/>
                <a:ea typeface="DFKai-SB" panose="03000509000000000000" pitchFamily="49" charset="-120"/>
                <a:cs typeface="Arial" panose="020B0604020202020204" pitchFamily="34" charset="0"/>
              </a:rPr>
              <a:t>再次感谢：</a:t>
            </a:r>
          </a:p>
        </p:txBody>
      </p:sp>
      <p:sp>
        <p:nvSpPr>
          <p:cNvPr id="9" name="TextBox 8">
            <a:extLst>
              <a:ext uri="{FF2B5EF4-FFF2-40B4-BE49-F238E27FC236}">
                <a16:creationId xmlns:a16="http://schemas.microsoft.com/office/drawing/2014/main" id="{A00FF4F4-9798-4C85-A892-F4675104B611}"/>
              </a:ext>
            </a:extLst>
          </p:cNvPr>
          <p:cNvSpPr txBox="1"/>
          <p:nvPr/>
        </p:nvSpPr>
        <p:spPr>
          <a:xfrm>
            <a:off x="0" y="9733002"/>
            <a:ext cx="18288000" cy="415498"/>
          </a:xfrm>
          <a:prstGeom prst="rect">
            <a:avLst/>
          </a:prstGeom>
          <a:solidFill>
            <a:srgbClr val="002060"/>
          </a:solidFill>
        </p:spPr>
        <p:txBody>
          <a:bodyPr wrap="square" rtlCol="0">
            <a:spAutoFit/>
          </a:bodyPr>
          <a:lstStyle/>
          <a:p>
            <a:pPr algn="ctr"/>
            <a:r>
              <a:rPr lang="en-US" sz="2100" b="1">
                <a:solidFill>
                  <a:schemeClr val="bg1"/>
                </a:solidFill>
              </a:rPr>
              <a:t>Thank you to the BC Ministry of Health Patients as Partners Initiative for their support.</a:t>
            </a:r>
          </a:p>
        </p:txBody>
      </p:sp>
      <p:pic>
        <p:nvPicPr>
          <p:cNvPr id="15" name="Picture 14">
            <a:extLst>
              <a:ext uri="{FF2B5EF4-FFF2-40B4-BE49-F238E27FC236}">
                <a16:creationId xmlns:a16="http://schemas.microsoft.com/office/drawing/2014/main" id="{B9A1814C-DCFA-4168-8394-77AE2910B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1102" y="3965276"/>
            <a:ext cx="3860972" cy="1825553"/>
          </a:xfrm>
          <a:prstGeom prst="rect">
            <a:avLst/>
          </a:prstGeom>
        </p:spPr>
      </p:pic>
      <p:pic>
        <p:nvPicPr>
          <p:cNvPr id="16" name="Picture 15">
            <a:extLst>
              <a:ext uri="{FF2B5EF4-FFF2-40B4-BE49-F238E27FC236}">
                <a16:creationId xmlns:a16="http://schemas.microsoft.com/office/drawing/2014/main" id="{D82F45BB-6657-4E7B-A62B-BAA4D8B6F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8502" y="4356202"/>
            <a:ext cx="1862555" cy="1031700"/>
          </a:xfrm>
          <a:prstGeom prst="rect">
            <a:avLst/>
          </a:prstGeom>
        </p:spPr>
      </p:pic>
      <p:pic>
        <p:nvPicPr>
          <p:cNvPr id="3" name="Picture 2">
            <a:extLst>
              <a:ext uri="{FF2B5EF4-FFF2-40B4-BE49-F238E27FC236}">
                <a16:creationId xmlns:a16="http://schemas.microsoft.com/office/drawing/2014/main" id="{C9F4AC77-663C-472B-A7A2-60C022037072}"/>
              </a:ext>
            </a:extLst>
          </p:cNvPr>
          <p:cNvPicPr>
            <a:picLocks noChangeAspect="1"/>
          </p:cNvPicPr>
          <p:nvPr/>
        </p:nvPicPr>
        <p:blipFill>
          <a:blip r:embed="rId4"/>
          <a:stretch>
            <a:fillRect/>
          </a:stretch>
        </p:blipFill>
        <p:spPr>
          <a:xfrm>
            <a:off x="8802788" y="4081172"/>
            <a:ext cx="7676707" cy="1581759"/>
          </a:xfrm>
          <a:prstGeom prst="rect">
            <a:avLst/>
          </a:prstGeom>
        </p:spPr>
      </p:pic>
    </p:spTree>
    <p:extLst>
      <p:ext uri="{BB962C8B-B14F-4D97-AF65-F5344CB8AC3E}">
        <p14:creationId xmlns:p14="http://schemas.microsoft.com/office/powerpoint/2010/main" val="2658058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什么是应用程序？</a:t>
            </a:r>
            <a:endParaRPr lang="en-US"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1078162" y="2911835"/>
            <a:ext cx="15284786" cy="5574439"/>
          </a:xfrm>
          <a:prstGeom prst="rect">
            <a:avLst/>
          </a:prstGeom>
          <a:noFill/>
          <a:ln>
            <a:noFill/>
          </a:ln>
        </p:spPr>
        <p:txBody>
          <a:bodyPr spcFirstLastPara="1" wrap="square" lIns="0" tIns="0" rIns="0" bIns="0" anchor="t" anchorCtr="0">
            <a:noAutofit/>
          </a:bodyPr>
          <a:lstStyle/>
          <a:p>
            <a:pPr marL="628714" indent="-571500">
              <a:lnSpc>
                <a:spcPct val="150000"/>
              </a:lnSpc>
              <a:buClr>
                <a:schemeClr val="dk2"/>
              </a:buClr>
              <a:buSzPct val="1100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cs typeface="Arial" panose="020B0604020202020204" pitchFamily="34" charset="0"/>
              </a:rPr>
              <a:t>应用程序就像迷你电脑程序，它们是助您使用电话的工具。</a:t>
            </a:r>
            <a:br>
              <a:rPr lang="zh-TW" altLang="en-US" sz="3600" dirty="0">
                <a:latin typeface="DFKai-SB" panose="03000509000000000000" pitchFamily="49" charset="-120"/>
                <a:ea typeface="DFKai-SB" panose="03000509000000000000" pitchFamily="49" charset="-120"/>
                <a:cs typeface="Arial" panose="020B0604020202020204" pitchFamily="34" charset="0"/>
              </a:rPr>
            </a:br>
            <a:r>
              <a:rPr lang="zh-TW" altLang="en-US" sz="3600" dirty="0">
                <a:latin typeface="DFKai-SB" panose="03000509000000000000" pitchFamily="49" charset="-120"/>
                <a:ea typeface="DFKai-SB" panose="03000509000000000000" pitchFamily="49" charset="-120"/>
                <a:cs typeface="Arial" panose="020B0604020202020204" pitchFamily="34" charset="0"/>
              </a:rPr>
              <a:t>
应用程序能够让您的设备执行不同任务。 例如：记录笔记、拍照及浏览照片、浏览互联网、阅读新闻、传送文字或语音讯息、视频通话等等。</a:t>
            </a:r>
            <a:endParaRPr lang="en-US" sz="3600" dirty="0">
              <a:latin typeface="DFKai-SB" panose="03000509000000000000" pitchFamily="49" charset="-120"/>
              <a:ea typeface="DFKai-SB" panose="03000509000000000000" pitchFamily="49" charset="-120"/>
              <a:cs typeface="Arial" panose="020B0604020202020204" pitchFamily="34" charset="0"/>
            </a:endParaRPr>
          </a:p>
        </p:txBody>
      </p:sp>
    </p:spTree>
    <p:extLst>
      <p:ext uri="{BB962C8B-B14F-4D97-AF65-F5344CB8AC3E}">
        <p14:creationId xmlns:p14="http://schemas.microsoft.com/office/powerpoint/2010/main" val="105293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1" y="1136898"/>
            <a:ext cx="15188533" cy="1219381"/>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有什么类型的应用程序？</a:t>
            </a:r>
            <a:endParaRPr lang="en-US" sz="7200"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57" name="Google Shape;157;p18"/>
          <p:cNvSpPr txBox="1"/>
          <p:nvPr/>
        </p:nvSpPr>
        <p:spPr>
          <a:xfrm>
            <a:off x="917740" y="2560856"/>
            <a:ext cx="16167102" cy="6482921"/>
          </a:xfrm>
          <a:prstGeom prst="rect">
            <a:avLst/>
          </a:prstGeom>
          <a:noFill/>
          <a:ln>
            <a:noFill/>
          </a:ln>
        </p:spPr>
        <p:txBody>
          <a:bodyPr spcFirstLastPara="1" wrap="square" lIns="0" tIns="0" rIns="0" bIns="0" anchor="t" anchorCtr="0">
            <a:noAutofit/>
          </a:bodyPr>
          <a:lstStyle/>
          <a:p>
            <a:pPr marL="57214">
              <a:lnSpc>
                <a:spcPct val="150000"/>
              </a:lnSpc>
              <a:buClr>
                <a:schemeClr val="dk2"/>
              </a:buClr>
              <a:buSzPct val="110000"/>
            </a:pPr>
            <a:r>
              <a:rPr lang="zh-TW" altLang="en-US" sz="3600" dirty="0">
                <a:latin typeface="DFKai-SB" panose="03000509000000000000" pitchFamily="49" charset="-120"/>
                <a:ea typeface="DFKai-SB" panose="03000509000000000000" pitchFamily="49" charset="-120"/>
                <a:cs typeface="Arial" panose="020B0604020202020204" pitchFamily="34" charset="0"/>
              </a:rPr>
              <a:t>应用程序有很多类型，尽管每一个程序也有独特的接口及不同功能，很多应用程序其实也能以主要功用作分类，其中包括：</a:t>
            </a:r>
            <a:br>
              <a:rPr lang="en-US" sz="3600" dirty="0">
                <a:latin typeface="DFKai-SB" panose="03000509000000000000" pitchFamily="49" charset="-120"/>
                <a:ea typeface="DFKai-SB" panose="03000509000000000000" pitchFamily="49" charset="-120"/>
                <a:cs typeface="Arial" panose="020B0604020202020204" pitchFamily="34" charset="0"/>
              </a:rPr>
            </a:br>
            <a:endParaRPr lang="en-US" sz="2000" dirty="0">
              <a:latin typeface="DFKai-SB" panose="03000509000000000000" pitchFamily="49" charset="-120"/>
              <a:ea typeface="DFKai-SB" panose="03000509000000000000" pitchFamily="49" charset="-120"/>
              <a:cs typeface="Arial" panose="020B0604020202020204" pitchFamily="34" charset="0"/>
            </a:endParaRPr>
          </a:p>
          <a:p>
            <a:pPr marL="628714" indent="-571500">
              <a:lnSpc>
                <a:spcPct val="150000"/>
              </a:lnSpc>
              <a:buClr>
                <a:schemeClr val="dk2"/>
              </a:buClr>
              <a:buSzPct val="1100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cs typeface="Arial" panose="020B0604020202020204" pitchFamily="34" charset="0"/>
              </a:rPr>
              <a:t>通讯
工具
娱乐
健康
还有更多</a:t>
            </a:r>
            <a:r>
              <a:rPr lang="en-US" altLang="zh-TW" sz="3600" dirty="0">
                <a:latin typeface="DFKai-SB" panose="03000509000000000000" pitchFamily="49" charset="-120"/>
                <a:ea typeface="DFKai-SB" panose="03000509000000000000" pitchFamily="49" charset="-120"/>
                <a:cs typeface="Arial" panose="020B0604020202020204" pitchFamily="34" charset="0"/>
              </a:rPr>
              <a:t>...</a:t>
            </a:r>
            <a:endParaRPr lang="en-US" sz="3200" dirty="0">
              <a:latin typeface="DFKai-SB" panose="03000509000000000000" pitchFamily="49" charset="-120"/>
              <a:ea typeface="DFKai-SB" panose="03000509000000000000" pitchFamily="49" charset="-120"/>
              <a:cs typeface="Arial" panose="020B0604020202020204" pitchFamily="34" charset="0"/>
            </a:endParaRPr>
          </a:p>
        </p:txBody>
      </p:sp>
    </p:spTree>
    <p:extLst>
      <p:ext uri="{BB962C8B-B14F-4D97-AF65-F5344CB8AC3E}">
        <p14:creationId xmlns:p14="http://schemas.microsoft.com/office/powerpoint/2010/main" val="2630900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1" y="950894"/>
            <a:ext cx="16624623" cy="1935486"/>
          </a:xfrm>
          <a:prstGeom prst="rect">
            <a:avLst/>
          </a:prstGeom>
          <a:noFill/>
          <a:ln>
            <a:noFill/>
          </a:ln>
        </p:spPr>
        <p:txBody>
          <a:bodyPr spcFirstLastPara="1" wrap="square" lIns="0" tIns="0" rIns="0" bIns="0" anchor="t" anchorCtr="0">
            <a:noAutofit/>
          </a:bodyPr>
          <a:lstStyle/>
          <a:p>
            <a:pPr lvl="0">
              <a:lnSpc>
                <a:spcPct val="110030"/>
              </a:lnSpc>
            </a:pPr>
            <a:r>
              <a:rPr lang="zh-TW" altLang="en-US" sz="7200">
                <a:solidFill>
                  <a:srgbClr val="034092"/>
                </a:solidFill>
                <a:latin typeface="DFKai-SB" panose="03000509000000000000" pitchFamily="49" charset="-120"/>
                <a:ea typeface="DFKai-SB" panose="03000509000000000000" pitchFamily="49" charset="-120"/>
                <a:cs typeface="Lora"/>
                <a:sym typeface="Lora"/>
              </a:rPr>
              <a:t>有什么类型的应用程序？</a:t>
            </a:r>
            <a:endParaRPr lang="en-US" sz="7200" dirty="0">
              <a:solidFill>
                <a:srgbClr val="034092"/>
              </a:solidFill>
              <a:latin typeface="DFKai-SB" panose="03000509000000000000" pitchFamily="49" charset="-120"/>
              <a:ea typeface="DFKai-SB" panose="03000509000000000000" pitchFamily="49" charset="-120"/>
              <a:cs typeface="Lora"/>
              <a:sym typeface="Lora"/>
            </a:endParaRPr>
          </a:p>
        </p:txBody>
      </p:sp>
      <p:grpSp>
        <p:nvGrpSpPr>
          <p:cNvPr id="6" name="Group 5">
            <a:extLst>
              <a:ext uri="{FF2B5EF4-FFF2-40B4-BE49-F238E27FC236}">
                <a16:creationId xmlns:a16="http://schemas.microsoft.com/office/drawing/2014/main" id="{D1C1ED68-E718-4A15-B1C9-1643C1EE01D9}"/>
              </a:ext>
            </a:extLst>
          </p:cNvPr>
          <p:cNvGrpSpPr/>
          <p:nvPr/>
        </p:nvGrpSpPr>
        <p:grpSpPr>
          <a:xfrm>
            <a:off x="980951" y="2635308"/>
            <a:ext cx="7514707" cy="2469213"/>
            <a:chOff x="980951" y="2635308"/>
            <a:chExt cx="7514707" cy="2469213"/>
          </a:xfrm>
        </p:grpSpPr>
        <p:pic>
          <p:nvPicPr>
            <p:cNvPr id="7" name="Picture 2" descr="Video Call Icon Logo Vector Illustration. Video Call icon design vector template. Trendy Video Call vector icon flat design for website, symbol, logo, icon, sign, app, UI. Video Call Icon Logo Vector Illustration. Video Call icon design vector template. Trendy Video Call vector icon flat design for website, symbol, logo, icon, sign, app, UI. zoom stock illustrations">
              <a:extLst>
                <a:ext uri="{FF2B5EF4-FFF2-40B4-BE49-F238E27FC236}">
                  <a16:creationId xmlns:a16="http://schemas.microsoft.com/office/drawing/2014/main" id="{022DEA26-EF6A-4271-A0B7-3EE6B5B321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18" t="18978" r="10123" b="21658"/>
            <a:stretch/>
          </p:blipFill>
          <p:spPr bwMode="auto">
            <a:xfrm>
              <a:off x="1297735" y="3039216"/>
              <a:ext cx="2207795" cy="17697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ew message concept. 3d vector mobile application icon with notification. Green telephone symbol contact us, online New message concept. 3d vector mobile application icon with notification. Green telephone symbol contact us, online message, chat. Call center, 3D render vector free to edit illustration icon WeChat stock illustrations">
              <a:extLst>
                <a:ext uri="{FF2B5EF4-FFF2-40B4-BE49-F238E27FC236}">
                  <a16:creationId xmlns:a16="http://schemas.microsoft.com/office/drawing/2014/main" id="{63010427-B52F-4515-902B-8299CA2549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23" t="22288" r="50000" b="22624"/>
            <a:stretch/>
          </p:blipFill>
          <p:spPr bwMode="auto">
            <a:xfrm>
              <a:off x="3741076" y="2801057"/>
              <a:ext cx="1994457" cy="22094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bs.twimg.com/profile_images/1087188469397344257/H...">
              <a:extLst>
                <a:ext uri="{FF2B5EF4-FFF2-40B4-BE49-F238E27FC236}">
                  <a16:creationId xmlns:a16="http://schemas.microsoft.com/office/drawing/2014/main" id="{C9A8B589-D58C-45DE-BEF1-7F208DFBB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7000" y="3072384"/>
              <a:ext cx="1771650" cy="1771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4DF211C-22FE-4776-B2E5-0AFAD6C7C1E8}"/>
                </a:ext>
              </a:extLst>
            </p:cNvPr>
            <p:cNvSpPr/>
            <p:nvPr/>
          </p:nvSpPr>
          <p:spPr>
            <a:xfrm>
              <a:off x="980951" y="2635308"/>
              <a:ext cx="7514707" cy="2469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FKai-SB" panose="03000509000000000000" pitchFamily="49" charset="-120"/>
                <a:ea typeface="DFKai-SB" panose="03000509000000000000" pitchFamily="49" charset="-120"/>
              </a:endParaRPr>
            </a:p>
          </p:txBody>
        </p:sp>
      </p:grpSp>
      <p:sp>
        <p:nvSpPr>
          <p:cNvPr id="10" name="TextBox 9">
            <a:extLst>
              <a:ext uri="{FF2B5EF4-FFF2-40B4-BE49-F238E27FC236}">
                <a16:creationId xmlns:a16="http://schemas.microsoft.com/office/drawing/2014/main" id="{9984D6D0-B768-4579-BFFC-E9E4E03CEC31}"/>
              </a:ext>
            </a:extLst>
          </p:cNvPr>
          <p:cNvSpPr txBox="1"/>
          <p:nvPr/>
        </p:nvSpPr>
        <p:spPr>
          <a:xfrm>
            <a:off x="2337168" y="5252040"/>
            <a:ext cx="4802273" cy="646331"/>
          </a:xfrm>
          <a:prstGeom prst="rect">
            <a:avLst/>
          </a:prstGeom>
          <a:noFill/>
        </p:spPr>
        <p:txBody>
          <a:bodyPr wrap="square" rtlCol="0">
            <a:spAutoFit/>
          </a:bodyPr>
          <a:lstStyle/>
          <a:p>
            <a:pPr algn="ctr"/>
            <a:r>
              <a:rPr lang="zh-TW" altLang="en-US" sz="3600">
                <a:latin typeface="DFKai-SB" panose="03000509000000000000" pitchFamily="49" charset="-120"/>
                <a:ea typeface="DFKai-SB" panose="03000509000000000000" pitchFamily="49" charset="-120"/>
              </a:rPr>
              <a:t>通讯程序</a:t>
            </a:r>
            <a:endParaRPr lang="en-US" sz="3600" dirty="0">
              <a:latin typeface="DFKai-SB" panose="03000509000000000000" pitchFamily="49" charset="-120"/>
              <a:ea typeface="DFKai-SB" panose="03000509000000000000" pitchFamily="49" charset="-120"/>
            </a:endParaRPr>
          </a:p>
        </p:txBody>
      </p:sp>
      <p:sp>
        <p:nvSpPr>
          <p:cNvPr id="20" name="TextBox 19">
            <a:extLst>
              <a:ext uri="{FF2B5EF4-FFF2-40B4-BE49-F238E27FC236}">
                <a16:creationId xmlns:a16="http://schemas.microsoft.com/office/drawing/2014/main" id="{335773F8-CB4A-465F-A09C-36C729B9DD8C}"/>
              </a:ext>
            </a:extLst>
          </p:cNvPr>
          <p:cNvSpPr txBox="1"/>
          <p:nvPr/>
        </p:nvSpPr>
        <p:spPr>
          <a:xfrm>
            <a:off x="2408052" y="8901590"/>
            <a:ext cx="4660505" cy="646331"/>
          </a:xfrm>
          <a:prstGeom prst="rect">
            <a:avLst/>
          </a:prstGeom>
          <a:noFill/>
        </p:spPr>
        <p:txBody>
          <a:bodyPr wrap="square" rtlCol="0">
            <a:spAutoFit/>
          </a:bodyPr>
          <a:lstStyle/>
          <a:p>
            <a:pPr algn="ctr"/>
            <a:r>
              <a:rPr lang="zh-TW" altLang="en-US" sz="3600">
                <a:latin typeface="DFKai-SB" panose="03000509000000000000" pitchFamily="49" charset="-120"/>
                <a:ea typeface="DFKai-SB" panose="03000509000000000000" pitchFamily="49" charset="-120"/>
              </a:rPr>
              <a:t>娱乐程序</a:t>
            </a:r>
            <a:endParaRPr lang="en-US" sz="3600" dirty="0">
              <a:latin typeface="DFKai-SB" panose="03000509000000000000" pitchFamily="49" charset="-120"/>
              <a:ea typeface="DFKai-SB" panose="03000509000000000000" pitchFamily="49" charset="-120"/>
            </a:endParaRPr>
          </a:p>
        </p:txBody>
      </p:sp>
      <p:grpSp>
        <p:nvGrpSpPr>
          <p:cNvPr id="8" name="Group 7">
            <a:extLst>
              <a:ext uri="{FF2B5EF4-FFF2-40B4-BE49-F238E27FC236}">
                <a16:creationId xmlns:a16="http://schemas.microsoft.com/office/drawing/2014/main" id="{1D5E8EE8-59F4-482E-93FF-8673D7684E54}"/>
              </a:ext>
            </a:extLst>
          </p:cNvPr>
          <p:cNvGrpSpPr/>
          <p:nvPr/>
        </p:nvGrpSpPr>
        <p:grpSpPr>
          <a:xfrm>
            <a:off x="9600026" y="2635308"/>
            <a:ext cx="7363937" cy="2469213"/>
            <a:chOff x="9600026" y="2635308"/>
            <a:chExt cx="7363937" cy="2469213"/>
          </a:xfrm>
        </p:grpSpPr>
        <p:pic>
          <p:nvPicPr>
            <p:cNvPr id="1038" name="Picture 14" descr="3D Reminder. Notification page with 3d bell and button. New notification of reminder for app, social media or business planning and events. Vector. 3D Reminder. Notification page with 3d bell and button. New notification of reminder for app, social media or business planning and events. Vector illustration. reminder apps stock illustrations">
              <a:extLst>
                <a:ext uri="{FF2B5EF4-FFF2-40B4-BE49-F238E27FC236}">
                  <a16:creationId xmlns:a16="http://schemas.microsoft.com/office/drawing/2014/main" id="{843923EA-85C9-4811-9FAD-B5125C86A29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854" t="10353" r="22956" b="17730"/>
            <a:stretch/>
          </p:blipFill>
          <p:spPr bwMode="auto">
            <a:xfrm>
              <a:off x="9988647" y="2998551"/>
              <a:ext cx="2006163" cy="174272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eather on the App Store">
              <a:extLst>
                <a:ext uri="{FF2B5EF4-FFF2-40B4-BE49-F238E27FC236}">
                  <a16:creationId xmlns:a16="http://schemas.microsoft.com/office/drawing/2014/main" id="{6E2CD92B-BABC-4661-8544-5BF07146BDB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8831" t="13064" r="30629" b="13049"/>
            <a:stretch/>
          </p:blipFill>
          <p:spPr bwMode="auto">
            <a:xfrm>
              <a:off x="12278913" y="2886380"/>
              <a:ext cx="2006163" cy="192257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alculator Flat Icon. Pixel Perfect. For Mobile and Web. Flat Icon. calculator icon stock illustrations">
              <a:extLst>
                <a:ext uri="{FF2B5EF4-FFF2-40B4-BE49-F238E27FC236}">
                  <a16:creationId xmlns:a16="http://schemas.microsoft.com/office/drawing/2014/main" id="{2B60CD3C-D825-4785-9609-6C7259FF7DC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115" t="23453" r="28392" b="24224"/>
            <a:stretch/>
          </p:blipFill>
          <p:spPr bwMode="auto">
            <a:xfrm>
              <a:off x="14880121" y="2903877"/>
              <a:ext cx="1614117" cy="185637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254A4ECE-3BA5-43B4-B4ED-3597C25F20E1}"/>
                </a:ext>
              </a:extLst>
            </p:cNvPr>
            <p:cNvSpPr/>
            <p:nvPr/>
          </p:nvSpPr>
          <p:spPr>
            <a:xfrm>
              <a:off x="9600026" y="2635308"/>
              <a:ext cx="7363937" cy="24692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FKai-SB" panose="03000509000000000000" pitchFamily="49" charset="-120"/>
                <a:ea typeface="DFKai-SB" panose="03000509000000000000" pitchFamily="49" charset="-120"/>
              </a:endParaRPr>
            </a:p>
          </p:txBody>
        </p:sp>
      </p:grpSp>
      <p:sp>
        <p:nvSpPr>
          <p:cNvPr id="25" name="TextBox 24">
            <a:extLst>
              <a:ext uri="{FF2B5EF4-FFF2-40B4-BE49-F238E27FC236}">
                <a16:creationId xmlns:a16="http://schemas.microsoft.com/office/drawing/2014/main" id="{6BE899F6-0786-471D-9ED0-C5D163B60F24}"/>
              </a:ext>
            </a:extLst>
          </p:cNvPr>
          <p:cNvSpPr txBox="1"/>
          <p:nvPr/>
        </p:nvSpPr>
        <p:spPr>
          <a:xfrm>
            <a:off x="11852205" y="5252040"/>
            <a:ext cx="2859578" cy="646331"/>
          </a:xfrm>
          <a:prstGeom prst="rect">
            <a:avLst/>
          </a:prstGeom>
          <a:noFill/>
        </p:spPr>
        <p:txBody>
          <a:bodyPr wrap="square" rtlCol="0">
            <a:spAutoFit/>
          </a:bodyPr>
          <a:lstStyle/>
          <a:p>
            <a:pPr algn="ctr"/>
            <a:r>
              <a:rPr lang="zh-TW" altLang="en-US" sz="3600">
                <a:latin typeface="DFKai-SB" panose="03000509000000000000" pitchFamily="49" charset="-120"/>
                <a:ea typeface="DFKai-SB" panose="03000509000000000000" pitchFamily="49" charset="-120"/>
              </a:rPr>
              <a:t>工具程序</a:t>
            </a:r>
            <a:endParaRPr lang="en-US" sz="3600" dirty="0">
              <a:latin typeface="DFKai-SB" panose="03000509000000000000" pitchFamily="49" charset="-120"/>
              <a:ea typeface="DFKai-SB" panose="03000509000000000000" pitchFamily="49" charset="-120"/>
            </a:endParaRPr>
          </a:p>
        </p:txBody>
      </p:sp>
      <p:grpSp>
        <p:nvGrpSpPr>
          <p:cNvPr id="5" name="Group 4">
            <a:extLst>
              <a:ext uri="{FF2B5EF4-FFF2-40B4-BE49-F238E27FC236}">
                <a16:creationId xmlns:a16="http://schemas.microsoft.com/office/drawing/2014/main" id="{2A83831B-EC8F-475B-8984-B620397F3A57}"/>
              </a:ext>
            </a:extLst>
          </p:cNvPr>
          <p:cNvGrpSpPr/>
          <p:nvPr/>
        </p:nvGrpSpPr>
        <p:grpSpPr>
          <a:xfrm>
            <a:off x="980951" y="6442425"/>
            <a:ext cx="7514707" cy="2291176"/>
            <a:chOff x="980951" y="6094953"/>
            <a:chExt cx="7514707" cy="2291176"/>
          </a:xfrm>
        </p:grpSpPr>
        <p:sp>
          <p:nvSpPr>
            <p:cNvPr id="14" name="Rectangle 13">
              <a:extLst>
                <a:ext uri="{FF2B5EF4-FFF2-40B4-BE49-F238E27FC236}">
                  <a16:creationId xmlns:a16="http://schemas.microsoft.com/office/drawing/2014/main" id="{0E39F3E9-C0C2-4C6C-9BDF-16466A66BDCB}"/>
                </a:ext>
              </a:extLst>
            </p:cNvPr>
            <p:cNvSpPr/>
            <p:nvPr/>
          </p:nvSpPr>
          <p:spPr>
            <a:xfrm>
              <a:off x="980951" y="6094953"/>
              <a:ext cx="7514707" cy="2291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FKai-SB" panose="03000509000000000000" pitchFamily="49" charset="-120"/>
                <a:ea typeface="DFKai-SB" panose="03000509000000000000" pitchFamily="49" charset="-120"/>
              </a:endParaRPr>
            </a:p>
          </p:txBody>
        </p:sp>
        <p:pic>
          <p:nvPicPr>
            <p:cNvPr id="2050" name="Picture 2" descr="Image result for netflix logo">
              <a:extLst>
                <a:ext uri="{FF2B5EF4-FFF2-40B4-BE49-F238E27FC236}">
                  <a16:creationId xmlns:a16="http://schemas.microsoft.com/office/drawing/2014/main" id="{E891EEA1-23B0-4783-B324-676883FD184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633" t="5557" r="25323" b="3986"/>
            <a:stretch/>
          </p:blipFill>
          <p:spPr bwMode="auto">
            <a:xfrm>
              <a:off x="1531408" y="6338267"/>
              <a:ext cx="1515907" cy="18969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potify logo">
              <a:extLst>
                <a:ext uri="{FF2B5EF4-FFF2-40B4-BE49-F238E27FC236}">
                  <a16:creationId xmlns:a16="http://schemas.microsoft.com/office/drawing/2014/main" id="{6C3D4CED-0539-4579-B029-6D44422C727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0351" y="6482425"/>
              <a:ext cx="1515907" cy="17951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youtube logo">
              <a:extLst>
                <a:ext uri="{FF2B5EF4-FFF2-40B4-BE49-F238E27FC236}">
                  <a16:creationId xmlns:a16="http://schemas.microsoft.com/office/drawing/2014/main" id="{FE3DD124-C490-4EBA-B00F-B213DFC0531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9144" y="6233058"/>
              <a:ext cx="2107363" cy="2107363"/>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TextBox 21">
            <a:extLst>
              <a:ext uri="{FF2B5EF4-FFF2-40B4-BE49-F238E27FC236}">
                <a16:creationId xmlns:a16="http://schemas.microsoft.com/office/drawing/2014/main" id="{06068854-D424-45F6-B4A0-A39CBE629A49}"/>
              </a:ext>
            </a:extLst>
          </p:cNvPr>
          <p:cNvSpPr txBox="1"/>
          <p:nvPr/>
        </p:nvSpPr>
        <p:spPr>
          <a:xfrm>
            <a:off x="10951742" y="8901590"/>
            <a:ext cx="4660505" cy="646331"/>
          </a:xfrm>
          <a:prstGeom prst="rect">
            <a:avLst/>
          </a:prstGeom>
          <a:noFill/>
        </p:spPr>
        <p:txBody>
          <a:bodyPr wrap="square" rtlCol="0">
            <a:spAutoFit/>
          </a:bodyPr>
          <a:lstStyle/>
          <a:p>
            <a:pPr algn="ctr"/>
            <a:r>
              <a:rPr lang="zh-TW" altLang="en-US" sz="3600">
                <a:latin typeface="DFKai-SB" panose="03000509000000000000" pitchFamily="49" charset="-120"/>
                <a:ea typeface="DFKai-SB" panose="03000509000000000000" pitchFamily="49" charset="-120"/>
              </a:rPr>
              <a:t>健康程序</a:t>
            </a:r>
            <a:endParaRPr lang="en-US" sz="3600" dirty="0">
              <a:latin typeface="DFKai-SB" panose="03000509000000000000" pitchFamily="49" charset="-120"/>
              <a:ea typeface="DFKai-SB" panose="03000509000000000000" pitchFamily="49" charset="-120"/>
            </a:endParaRPr>
          </a:p>
        </p:txBody>
      </p:sp>
      <p:grpSp>
        <p:nvGrpSpPr>
          <p:cNvPr id="3" name="Group 2">
            <a:extLst>
              <a:ext uri="{FF2B5EF4-FFF2-40B4-BE49-F238E27FC236}">
                <a16:creationId xmlns:a16="http://schemas.microsoft.com/office/drawing/2014/main" id="{1B9F6AE5-2036-47B4-85FD-17B8DF987180}"/>
              </a:ext>
            </a:extLst>
          </p:cNvPr>
          <p:cNvGrpSpPr/>
          <p:nvPr/>
        </p:nvGrpSpPr>
        <p:grpSpPr>
          <a:xfrm>
            <a:off x="9524641" y="6442425"/>
            <a:ext cx="7514707" cy="2291176"/>
            <a:chOff x="9524641" y="5986402"/>
            <a:chExt cx="7514707" cy="2291176"/>
          </a:xfrm>
        </p:grpSpPr>
        <p:sp>
          <p:nvSpPr>
            <p:cNvPr id="21" name="Rectangle 20">
              <a:extLst>
                <a:ext uri="{FF2B5EF4-FFF2-40B4-BE49-F238E27FC236}">
                  <a16:creationId xmlns:a16="http://schemas.microsoft.com/office/drawing/2014/main" id="{82A153B6-41A0-4319-9480-4E546541981C}"/>
                </a:ext>
              </a:extLst>
            </p:cNvPr>
            <p:cNvSpPr/>
            <p:nvPr/>
          </p:nvSpPr>
          <p:spPr>
            <a:xfrm>
              <a:off x="9524641" y="5986402"/>
              <a:ext cx="7514707" cy="2291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FKai-SB" panose="03000509000000000000" pitchFamily="49" charset="-120"/>
                <a:ea typeface="DFKai-SB" panose="03000509000000000000" pitchFamily="49" charset="-120"/>
              </a:endParaRPr>
            </a:p>
          </p:txBody>
        </p:sp>
        <p:pic>
          <p:nvPicPr>
            <p:cNvPr id="14338" name="Picture 2" descr="Health Gateway – Apps on Google Play">
              <a:extLst>
                <a:ext uri="{FF2B5EF4-FFF2-40B4-BE49-F238E27FC236}">
                  <a16:creationId xmlns:a16="http://schemas.microsoft.com/office/drawing/2014/main" id="{57B0EF02-E987-4D86-BB3E-61D2C40253F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09930" y="6150192"/>
              <a:ext cx="1963596" cy="196359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Pill Reminder and Med Tracker - Apps on Google Play">
              <a:extLst>
                <a:ext uri="{FF2B5EF4-FFF2-40B4-BE49-F238E27FC236}">
                  <a16:creationId xmlns:a16="http://schemas.microsoft.com/office/drawing/2014/main" id="{E4600FD7-D9FB-459F-8043-1153641F04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60499" y="6154344"/>
              <a:ext cx="2053361" cy="205336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Minimal Logo Design Inspiration: Headspace | DesignRush">
              <a:extLst>
                <a:ext uri="{FF2B5EF4-FFF2-40B4-BE49-F238E27FC236}">
                  <a16:creationId xmlns:a16="http://schemas.microsoft.com/office/drawing/2014/main" id="{CB5EB7D8-1A8E-4046-B8F7-C9CB65465BC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5771" r="22269" b="8038"/>
            <a:stretch/>
          </p:blipFill>
          <p:spPr bwMode="auto">
            <a:xfrm>
              <a:off x="12323892" y="6180234"/>
              <a:ext cx="1916205" cy="204191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62728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bab7477-277c-43ec-9960-43bc8d58eb7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34E462BAFCAD44AFE45B7180C0FE5A" ma:contentTypeVersion="13" ma:contentTypeDescription="Create a new document." ma:contentTypeScope="" ma:versionID="2e370d37c93b680fc17ec72e13dc3aeb">
  <xsd:schema xmlns:xsd="http://www.w3.org/2001/XMLSchema" xmlns:xs="http://www.w3.org/2001/XMLSchema" xmlns:p="http://schemas.microsoft.com/office/2006/metadata/properties" xmlns:ns3="8bab7477-277c-43ec-9960-43bc8d58eb75" xmlns:ns4="f542a448-c75a-4b75-99ce-88532eed9c10" targetNamespace="http://schemas.microsoft.com/office/2006/metadata/properties" ma:root="true" ma:fieldsID="4a4f5a14f3d2a7e426a3d43beecfb935" ns3:_="" ns4:_="">
    <xsd:import namespace="8bab7477-277c-43ec-9960-43bc8d58eb75"/>
    <xsd:import namespace="f542a448-c75a-4b75-99ce-88532eed9c1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b7477-277c-43ec-9960-43bc8d58e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42a448-c75a-4b75-99ce-88532eed9c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653FB3-CF4B-41BC-B999-09832B27B1FE}">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schemas.microsoft.com/office/2006/metadata/properties"/>
    <ds:schemaRef ds:uri="f542a448-c75a-4b75-99ce-88532eed9c10"/>
    <ds:schemaRef ds:uri="http://purl.org/dc/dcmitype/"/>
    <ds:schemaRef ds:uri="8bab7477-277c-43ec-9960-43bc8d58eb75"/>
    <ds:schemaRef ds:uri="http://www.w3.org/XML/1998/namespace"/>
    <ds:schemaRef ds:uri="http://purl.org/dc/terms/"/>
  </ds:schemaRefs>
</ds:datastoreItem>
</file>

<file path=customXml/itemProps2.xml><?xml version="1.0" encoding="utf-8"?>
<ds:datastoreItem xmlns:ds="http://schemas.openxmlformats.org/officeDocument/2006/customXml" ds:itemID="{6FBA8F78-015C-48C7-B536-353E5C02C0B1}">
  <ds:schemaRefs>
    <ds:schemaRef ds:uri="http://schemas.microsoft.com/sharepoint/v3/contenttype/forms"/>
  </ds:schemaRefs>
</ds:datastoreItem>
</file>

<file path=customXml/itemProps3.xml><?xml version="1.0" encoding="utf-8"?>
<ds:datastoreItem xmlns:ds="http://schemas.openxmlformats.org/officeDocument/2006/customXml" ds:itemID="{7237F049-E46C-431E-BBC9-1537BD0D55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b7477-277c-43ec-9960-43bc8d58eb75"/>
    <ds:schemaRef ds:uri="f542a448-c75a-4b75-99ce-88532eed9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32546</TotalTime>
  <Words>2832</Words>
  <Application>Microsoft Macintosh PowerPoint</Application>
  <PresentationFormat>Custom</PresentationFormat>
  <Paragraphs>276</Paragraphs>
  <Slides>63</Slides>
  <Notes>60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Calibri Light</vt:lpstr>
      <vt:lpstr>DFKai-SB</vt:lpstr>
      <vt:lpstr>Lora</vt:lpstr>
      <vt:lpstr>Arial</vt:lpstr>
      <vt:lpstr>Calibri</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Ramachandran, Pooja</dc:creator>
  <cp:lastModifiedBy>jamie323@student.ubc.ca</cp:lastModifiedBy>
  <cp:revision>329</cp:revision>
  <dcterms:modified xsi:type="dcterms:W3CDTF">2023-12-27T03:39:54Z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0x010100B134E462BAFCAD44AFE45B7180C0FE5A</vt:lpwstr>
  </property>
</Properties>
</file>