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comment1.xml" ContentType="application/vnd.openxmlformats-officedocument.presentationml.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omments/comment2.xml" ContentType="application/vnd.openxmlformats-officedocument.presentationml.comments+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 id="2147483660" r:id="rId5"/>
  </p:sldMasterIdLst>
  <p:notesMasterIdLst>
    <p:notesMasterId r:id="rId62"/>
  </p:notesMasterIdLst>
  <p:sldIdLst>
    <p:sldId id="502" r:id="rId6"/>
    <p:sldId id="514" r:id="rId7"/>
    <p:sldId id="261" r:id="rId8"/>
    <p:sldId id="661" r:id="rId9"/>
    <p:sldId id="616" r:id="rId10"/>
    <p:sldId id="631" r:id="rId11"/>
    <p:sldId id="621" r:id="rId12"/>
    <p:sldId id="581" r:id="rId13"/>
    <p:sldId id="543" r:id="rId14"/>
    <p:sldId id="497" r:id="rId15"/>
    <p:sldId id="549" r:id="rId16"/>
    <p:sldId id="622" r:id="rId17"/>
    <p:sldId id="664" r:id="rId18"/>
    <p:sldId id="265" r:id="rId19"/>
    <p:sldId id="600" r:id="rId20"/>
    <p:sldId id="551" r:id="rId21"/>
    <p:sldId id="263" r:id="rId22"/>
    <p:sldId id="659" r:id="rId23"/>
    <p:sldId id="544" r:id="rId24"/>
    <p:sldId id="628" r:id="rId25"/>
    <p:sldId id="546" r:id="rId26"/>
    <p:sldId id="501" r:id="rId27"/>
    <p:sldId id="555" r:id="rId28"/>
    <p:sldId id="639" r:id="rId29"/>
    <p:sldId id="620" r:id="rId30"/>
    <p:sldId id="668" r:id="rId31"/>
    <p:sldId id="562" r:id="rId32"/>
    <p:sldId id="627" r:id="rId33"/>
    <p:sldId id="608" r:id="rId34"/>
    <p:sldId id="563" r:id="rId35"/>
    <p:sldId id="564" r:id="rId36"/>
    <p:sldId id="665" r:id="rId37"/>
    <p:sldId id="670" r:id="rId38"/>
    <p:sldId id="666" r:id="rId39"/>
    <p:sldId id="599" r:id="rId40"/>
    <p:sldId id="667" r:id="rId41"/>
    <p:sldId id="674" r:id="rId42"/>
    <p:sldId id="675" r:id="rId43"/>
    <p:sldId id="570" r:id="rId44"/>
    <p:sldId id="571" r:id="rId45"/>
    <p:sldId id="577" r:id="rId46"/>
    <p:sldId id="605" r:id="rId47"/>
    <p:sldId id="635" r:id="rId48"/>
    <p:sldId id="575" r:id="rId49"/>
    <p:sldId id="588" r:id="rId50"/>
    <p:sldId id="589" r:id="rId51"/>
    <p:sldId id="619" r:id="rId52"/>
    <p:sldId id="633" r:id="rId53"/>
    <p:sldId id="632" r:id="rId54"/>
    <p:sldId id="593" r:id="rId55"/>
    <p:sldId id="500" r:id="rId56"/>
    <p:sldId id="536" r:id="rId57"/>
    <p:sldId id="645" r:id="rId58"/>
    <p:sldId id="644" r:id="rId59"/>
    <p:sldId id="404" r:id="rId60"/>
    <p:sldId id="449" r:id="rId61"/>
  </p:sldIdLst>
  <p:sldSz cx="18288000" cy="10287000"/>
  <p:notesSz cx="6858000" cy="9144000"/>
  <p:embeddedFontLst>
    <p:embeddedFont>
      <p:font typeface="DFKai-SB" panose="03000509000000000000" pitchFamily="49" charset="-120"/>
      <p:regular r:id="rId63"/>
    </p:embeddedFont>
    <p:embeddedFont>
      <p:font typeface="Lora" pitchFamily="2" charset="77"/>
      <p:regular r:id="rId64"/>
      <p:bold r:id="rId65"/>
      <p:italic r:id="rId66"/>
      <p:boldItalic r:id="rId6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F8F7F691-64C4-42AD-B2A5-7D34DC1FB3BB}">
          <p14:sldIdLst>
            <p14:sldId id="502"/>
            <p14:sldId id="514"/>
            <p14:sldId id="261"/>
            <p14:sldId id="661"/>
            <p14:sldId id="616"/>
            <p14:sldId id="631"/>
            <p14:sldId id="621"/>
            <p14:sldId id="581"/>
            <p14:sldId id="543"/>
            <p14:sldId id="497"/>
            <p14:sldId id="549"/>
            <p14:sldId id="622"/>
            <p14:sldId id="664"/>
            <p14:sldId id="265"/>
            <p14:sldId id="600"/>
            <p14:sldId id="551"/>
            <p14:sldId id="263"/>
            <p14:sldId id="659"/>
            <p14:sldId id="544"/>
            <p14:sldId id="628"/>
            <p14:sldId id="546"/>
            <p14:sldId id="501"/>
            <p14:sldId id="555"/>
            <p14:sldId id="639"/>
            <p14:sldId id="620"/>
            <p14:sldId id="668"/>
            <p14:sldId id="562"/>
            <p14:sldId id="627"/>
            <p14:sldId id="608"/>
            <p14:sldId id="563"/>
            <p14:sldId id="564"/>
            <p14:sldId id="665"/>
            <p14:sldId id="670"/>
            <p14:sldId id="666"/>
            <p14:sldId id="599"/>
            <p14:sldId id="667"/>
            <p14:sldId id="674"/>
            <p14:sldId id="675"/>
            <p14:sldId id="570"/>
            <p14:sldId id="571"/>
            <p14:sldId id="577"/>
            <p14:sldId id="605"/>
            <p14:sldId id="635"/>
            <p14:sldId id="575"/>
            <p14:sldId id="588"/>
            <p14:sldId id="589"/>
            <p14:sldId id="619"/>
            <p14:sldId id="633"/>
            <p14:sldId id="632"/>
            <p14:sldId id="593"/>
            <p14:sldId id="500"/>
            <p14:sldId id="536"/>
            <p14:sldId id="645"/>
            <p14:sldId id="644"/>
            <p14:sldId id="404"/>
            <p14:sldId id="449"/>
          </p14:sldIdLst>
        </p14:section>
      </p14:sectionLst>
    </p:ext>
    <p:ext uri="{EFAFB233-063F-42B5-8137-9DF3F51BA10A}">
      <p15:sldGuideLst xmlns:p15="http://schemas.microsoft.com/office/powerpoint/2012/main">
        <p15:guide id="1" orient="horz" pos="2160">
          <p15:clr>
            <a:srgbClr val="000000"/>
          </p15:clr>
        </p15:guide>
        <p15:guide id="2" pos="2880">
          <p15:clr>
            <a:srgbClr val="000000"/>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rscott, Lindsay HLTH:EX" initials="ALH" lastIdx="8" clrIdx="6">
    <p:extLst>
      <p:ext uri="{19B8F6BF-5375-455C-9EA6-DF929625EA0E}">
        <p15:presenceInfo xmlns:p15="http://schemas.microsoft.com/office/powerpoint/2012/main" userId="S::Lindsay.Arscott@gov.bc.ca::1886d260-7923-407a-8b6d-b2b776f6e9ce" providerId="AD"/>
      </p:ext>
    </p:extLst>
  </p:cmAuthor>
  <p:cmAuthor id="1" name="Bar, Sherry C HLTH:EX" initials="BSCH" lastIdx="20" clrIdx="0">
    <p:extLst>
      <p:ext uri="{19B8F6BF-5375-455C-9EA6-DF929625EA0E}">
        <p15:presenceInfo xmlns:p15="http://schemas.microsoft.com/office/powerpoint/2012/main" userId="S::Sherry.Bar@gov.bc.ca::4c0c82af-e228-45aa-b69b-a9bdb8043068" providerId="AD"/>
      </p:ext>
    </p:extLst>
  </p:cmAuthor>
  <p:cmAuthor id="8" name="Ramachandran, Pooja" initials="RP" lastIdx="191" clrIdx="7">
    <p:extLst>
      <p:ext uri="{19B8F6BF-5375-455C-9EA6-DF929625EA0E}">
        <p15:presenceInfo xmlns:p15="http://schemas.microsoft.com/office/powerpoint/2012/main" userId="S-1-5-21-3458574638-2780845101-4193349012-632180" providerId="AD"/>
      </p:ext>
    </p:extLst>
  </p:cmAuthor>
  <p:cmAuthor id="2" name="Mangat, Jag HLTH:EX" initials="MJH" lastIdx="29" clrIdx="1">
    <p:extLst>
      <p:ext uri="{19B8F6BF-5375-455C-9EA6-DF929625EA0E}">
        <p15:presenceInfo xmlns:p15="http://schemas.microsoft.com/office/powerpoint/2012/main" userId="S::Jag.Mangat@gov.bc.ca::f00cb73f-4c43-47cb-a137-a963206c762c" providerId="AD"/>
      </p:ext>
    </p:extLst>
  </p:cmAuthor>
  <p:cmAuthor id="3" name="Vanden Broek, Jamie" initials="VBJ" lastIdx="69" clrIdx="2">
    <p:extLst>
      <p:ext uri="{19B8F6BF-5375-455C-9EA6-DF929625EA0E}">
        <p15:presenceInfo xmlns:p15="http://schemas.microsoft.com/office/powerpoint/2012/main" userId="S-1-5-21-3458574638-2780845101-4193349012-381861" providerId="AD"/>
      </p:ext>
    </p:extLst>
  </p:cmAuthor>
  <p:cmAuthor id="4" name="Jamin, Anne-Marie" initials="JA" lastIdx="2" clrIdx="3">
    <p:extLst>
      <p:ext uri="{19B8F6BF-5375-455C-9EA6-DF929625EA0E}">
        <p15:presenceInfo xmlns:p15="http://schemas.microsoft.com/office/powerpoint/2012/main" userId="S-1-5-21-3458574638-2780845101-4193349012-361866" providerId="AD"/>
      </p:ext>
    </p:extLst>
  </p:cmAuthor>
  <p:cmAuthor id="5" name="Ng, Suzanne" initials="NS" lastIdx="8" clrIdx="4">
    <p:extLst>
      <p:ext uri="{19B8F6BF-5375-455C-9EA6-DF929625EA0E}">
        <p15:presenceInfo xmlns:p15="http://schemas.microsoft.com/office/powerpoint/2012/main" userId="S-1-5-21-3458574638-2780845101-4193349012-411609" providerId="AD"/>
      </p:ext>
    </p:extLst>
  </p:cmAuthor>
  <p:cmAuthor id="6" name="Fung, Alex" initials="FA" lastIdx="3" clrIdx="5">
    <p:extLst>
      <p:ext uri="{19B8F6BF-5375-455C-9EA6-DF929625EA0E}">
        <p15:presenceInfo xmlns:p15="http://schemas.microsoft.com/office/powerpoint/2012/main" userId="S-1-5-21-3458574638-2780845101-4193349012-36280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D8AB"/>
    <a:srgbClr val="679CF6"/>
    <a:srgbClr val="00FF00"/>
    <a:srgbClr val="67CBDD"/>
    <a:srgbClr val="E8E8E8"/>
    <a:srgbClr val="F8F8FA"/>
    <a:srgbClr val="58C4DA"/>
    <a:srgbClr val="32B9D2"/>
    <a:srgbClr val="1E97BC"/>
    <a:srgbClr val="642F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798" autoAdjust="0"/>
    <p:restoredTop sz="81221" autoAdjust="0"/>
  </p:normalViewPr>
  <p:slideViewPr>
    <p:cSldViewPr snapToGrid="0">
      <p:cViewPr varScale="1">
        <p:scale>
          <a:sx n="27" d="100"/>
          <a:sy n="27" d="100"/>
        </p:scale>
        <p:origin x="192" y="1216"/>
      </p:cViewPr>
      <p:guideLst>
        <p:guide orient="horz" pos="2160"/>
        <p:guide pos="2880"/>
      </p:guideLst>
    </p:cSldViewPr>
  </p:slideViewPr>
  <p:notesTextViewPr>
    <p:cViewPr>
      <p:scale>
        <a:sx n="1" d="1"/>
        <a:sy n="1" d="1"/>
      </p:scale>
      <p:origin x="0" y="0"/>
    </p:cViewPr>
  </p:notesTextViewPr>
  <p:sorterViewPr>
    <p:cViewPr>
      <p:scale>
        <a:sx n="100" d="100"/>
        <a:sy n="100" d="100"/>
      </p:scale>
      <p:origin x="0" y="-1681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font" Target="fonts/font1.fntdata"/><Relationship Id="rId68" Type="http://schemas.openxmlformats.org/officeDocument/2006/relationships/commentAuthors" Target="commentAuthors.xml"/><Relationship Id="rId7" Type="http://schemas.openxmlformats.org/officeDocument/2006/relationships/slide" Target="slides/slide2.xml"/><Relationship Id="rId71"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font" Target="fonts/font4.fntdata"/><Relationship Id="rId5" Type="http://schemas.openxmlformats.org/officeDocument/2006/relationships/slideMaster" Target="slideMasters/slideMaster2.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font" Target="fonts/font2.fntdata"/><Relationship Id="rId69" Type="http://schemas.openxmlformats.org/officeDocument/2006/relationships/presProps" Target="pres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font" Target="fonts/font5.fntdata"/><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notesMaster" Target="notesMasters/notesMaster1.xml"/><Relationship Id="rId7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s>
</file>

<file path=ppt/comments/comment1.xml><?xml version="1.0" encoding="utf-8"?>
<p:cmLst xmlns:a="http://schemas.openxmlformats.org/drawingml/2006/main" xmlns:r="http://schemas.openxmlformats.org/officeDocument/2006/relationships" xmlns:p="http://schemas.openxmlformats.org/presentationml/2006/main">
  <p:cm authorId="8" dt="2023-09-27T16:39:22.536" idx="190">
    <p:pos x="10" y="10"/>
    <p:text>Include in image credit slide</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3" dt="2023-09-27T13:58:31.874" idx="64">
    <p:pos x="6768" y="4008"/>
    <p:text>These links don't work if you aren't signed in... alternative:
https://id.gov.bc.ca/account/ 
OR 
https://id.gov.bc.ca/account/setup-instruction</p:text>
    <p:extLst>
      <p:ext uri="{C676402C-5697-4E1C-873F-D02D1690AC5C}">
        <p15:threadingInfo xmlns:p15="http://schemas.microsoft.com/office/powerpoint/2012/main" timeZoneBias="420"/>
      </p:ext>
    </p:extLst>
  </p:cm>
  <p:cm authorId="8" dt="2023-09-27T16:43:40.287" idx="191">
    <p:pos x="6768" y="4104"/>
    <p:text>More in favour of the second link, since the first one is BC service cards and that might cause confusion</p:text>
    <p:extLst>
      <p:ext uri="{C676402C-5697-4E1C-873F-D02D1690AC5C}">
        <p15:threadingInfo xmlns:p15="http://schemas.microsoft.com/office/powerpoint/2012/main" timeZoneBias="420">
          <p15:parentCm authorId="3" idx="64"/>
        </p15:threadingInfo>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3" dt="2023-09-29T13:17:21.985" idx="68">
    <p:pos x="10" y="10"/>
    <p:text>Multi-factor authentication graphic needs citation added</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79451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28650" lvl="0" indent="-171450" algn="l" rtl="0">
              <a:spcBef>
                <a:spcPts val="0"/>
              </a:spcBef>
              <a:spcAft>
                <a:spcPts val="0"/>
              </a:spcAft>
            </a:pPr>
            <a:r>
              <a:rPr lang="en-US" dirty="0"/>
              <a:t>Speaker should mention that the focus of the presentation will be on health information platforms.</a:t>
            </a:r>
          </a:p>
          <a:p>
            <a:pPr marL="628650" lvl="0" indent="-171450" algn="l" rtl="0">
              <a:spcBef>
                <a:spcPts val="0"/>
              </a:spcBef>
              <a:spcAft>
                <a:spcPts val="0"/>
              </a:spcAft>
            </a:pPr>
            <a:r>
              <a:rPr lang="en-US" b="1" dirty="0"/>
              <a:t>Note: </a:t>
            </a:r>
            <a:r>
              <a:rPr lang="en-US" dirty="0"/>
              <a:t>Speaker should refrain from interchanging the terms health information tools and health information platform during the presentation</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3068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28650" lvl="0" indent="-171450" algn="l" rtl="0">
              <a:spcBef>
                <a:spcPts val="0"/>
              </a:spcBef>
              <a:spcAft>
                <a:spcPts val="0"/>
              </a:spcAft>
            </a:pPr>
            <a:r>
              <a:rPr lang="en-US" dirty="0"/>
              <a:t>Highlight differences between health information platforms and health information tools using the example on the slides</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73457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628650" lvl="0" indent="-171450" algn="l" rtl="0">
              <a:spcBef>
                <a:spcPts val="0"/>
              </a:spcBef>
              <a:spcAft>
                <a:spcPts val="0"/>
              </a:spcAft>
            </a:pPr>
            <a:r>
              <a:rPr lang="en-US" sz="1100" b="1" i="0" u="none" strike="noStrike" cap="none" dirty="0">
                <a:solidFill>
                  <a:schemeClr val="tx1"/>
                </a:solidFill>
                <a:latin typeface="Arial"/>
                <a:ea typeface="Lora"/>
                <a:cs typeface="Lora"/>
                <a:sym typeface="Lora"/>
              </a:rPr>
              <a:t>Emphasis that the focus of the presentation will be on health information platforms </a:t>
            </a:r>
          </a:p>
          <a:p>
            <a:pPr marL="628650" lvl="0" indent="-171450" algn="l" rtl="0">
              <a:spcBef>
                <a:spcPts val="0"/>
              </a:spcBef>
              <a:spcAft>
                <a:spcPts val="0"/>
              </a:spcAft>
            </a:pPr>
            <a:r>
              <a:rPr lang="en-US" sz="1100" b="0" i="0" u="none" strike="noStrike" cap="none" dirty="0">
                <a:solidFill>
                  <a:schemeClr val="tx1"/>
                </a:solidFill>
                <a:latin typeface="Arial"/>
                <a:ea typeface="Lora"/>
                <a:cs typeface="Lora"/>
                <a:sym typeface="Lora"/>
              </a:rPr>
              <a:t>As a user of the health information platforms, your view of the platform looks different than that of your health care provider. While your version of the platform allows you to view a summary of your heath records, your health care provider has complete access to your health records and will have the ability to change your health record (example: add a prescription to your records)</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396574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bfbfa93a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1" indent="0" algn="l" rtl="0">
              <a:spcBef>
                <a:spcPts val="0"/>
              </a:spcBef>
              <a:spcAft>
                <a:spcPts val="0"/>
              </a:spcAft>
              <a:buNone/>
            </a:pPr>
            <a:endParaRPr dirty="0"/>
          </a:p>
        </p:txBody>
      </p:sp>
      <p:sp>
        <p:nvSpPr>
          <p:cNvPr id="232" name="Google Shape;232;g8bfbfa93a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bfbfa93a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203200" marR="0" lvl="0" indent="-171450" algn="l" defTabSz="914400" rtl="0" eaLnBrk="1" fontAlgn="auto" latinLnBrk="0" hangingPunct="1">
              <a:lnSpc>
                <a:spcPct val="100000"/>
              </a:lnSpc>
              <a:spcBef>
                <a:spcPts val="0"/>
              </a:spcBef>
              <a:spcAft>
                <a:spcPts val="1200"/>
              </a:spcAft>
              <a:buClr>
                <a:schemeClr val="dk2"/>
              </a:buClr>
              <a:buSzPct val="110000"/>
              <a:buFont typeface="Arial"/>
              <a:buChar char="●"/>
              <a:tabLst/>
              <a:defRPr/>
            </a:pPr>
            <a:r>
              <a:rPr lang="en-US" sz="8800" b="0" i="0" u="none" strike="noStrike" cap="none" dirty="0">
                <a:solidFill>
                  <a:srgbClr val="000000"/>
                </a:solidFill>
                <a:latin typeface="Arial"/>
              </a:rPr>
              <a:t>Some </a:t>
            </a:r>
            <a:r>
              <a:rPr lang="en-US" sz="3600" dirty="0"/>
              <a:t>examples during the presentation to illustrate this: E.g. imaging may be available in the future, having no clinical guidance and explanation can sometimes cause anxiety in patients and patients starting to use Dr. Google, doctors now need to stay even more updated on what the general public may know about diagnoses/treatment; elaborate on what is meant by the different precautions needed to protect personal health information e.g. privacy concerns</a:t>
            </a:r>
          </a:p>
        </p:txBody>
      </p:sp>
      <p:sp>
        <p:nvSpPr>
          <p:cNvPr id="232" name="Google Shape;232;g8bfbfa93a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03501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706148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bfbfa93a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Give examples of the different platforms available to view your lab results: </a:t>
            </a:r>
            <a:r>
              <a:rPr lang="en-US" dirty="0" err="1"/>
              <a:t>mycarecompass</a:t>
            </a:r>
            <a:r>
              <a:rPr lang="en-US" dirty="0"/>
              <a:t>, health gateway </a:t>
            </a:r>
            <a:r>
              <a:rPr lang="en-US" dirty="0" err="1"/>
              <a:t>etc</a:t>
            </a:r>
            <a:endParaRPr lang="en-US" dirty="0"/>
          </a:p>
          <a:p>
            <a:pPr marL="457200" lvl="0" indent="-298450" algn="l" rtl="0">
              <a:spcBef>
                <a:spcPts val="0"/>
              </a:spcBef>
              <a:spcAft>
                <a:spcPts val="0"/>
              </a:spcAft>
              <a:buSzPts val="1100"/>
              <a:buChar char="●"/>
            </a:pPr>
            <a:endParaRPr lang="en-US" dirty="0"/>
          </a:p>
        </p:txBody>
      </p:sp>
      <p:sp>
        <p:nvSpPr>
          <p:cNvPr id="179" name="Google Shape;179;g8bfbfa93a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8bfbfa93a5_0_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spcBef>
                <a:spcPts val="0"/>
              </a:spcBef>
              <a:spcAft>
                <a:spcPts val="0"/>
              </a:spcAft>
              <a:buSzPts val="1100"/>
              <a:buChar char="●"/>
            </a:pPr>
            <a:r>
              <a:rPr lang="en-US" dirty="0"/>
              <a:t>Speaker to explain information marked with arrow </a:t>
            </a:r>
          </a:p>
          <a:p>
            <a:pPr marL="457200" lvl="0" indent="-298450" algn="l" rtl="0">
              <a:spcBef>
                <a:spcPts val="0"/>
              </a:spcBef>
              <a:spcAft>
                <a:spcPts val="0"/>
              </a:spcAft>
              <a:buSzPts val="1100"/>
              <a:buChar char="●"/>
            </a:pPr>
            <a:r>
              <a:rPr lang="en-US" dirty="0"/>
              <a:t>Emphasize that by </a:t>
            </a:r>
            <a:r>
              <a:rPr lang="en-US" sz="1100" b="0" i="0" u="none" strike="noStrike" cap="none" dirty="0">
                <a:solidFill>
                  <a:srgbClr val="000000"/>
                </a:solidFill>
                <a:effectLst/>
                <a:latin typeface="Arial"/>
                <a:ea typeface="Arial"/>
                <a:cs typeface="Arial"/>
                <a:sym typeface="Arial"/>
              </a:rPr>
              <a:t>downloading the full report users can see the detailed numbers/values of their results</a:t>
            </a:r>
            <a:endParaRPr lang="en-US" dirty="0"/>
          </a:p>
        </p:txBody>
      </p:sp>
      <p:sp>
        <p:nvSpPr>
          <p:cNvPr id="179" name="Google Shape;179;g8bfbfa93a5_0_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060817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bfbfa93a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Sometimes patients view their results even faster than their provider can read them  e.g. patients see their urine culture results are positive and send emails and calls to their health care provider. This can increase the workload for your health care provider and slow down their ability to respond to you. </a:t>
            </a:r>
          </a:p>
          <a:p>
            <a:pPr marL="457200" lvl="1" indent="0" algn="l" rtl="0">
              <a:spcBef>
                <a:spcPts val="0"/>
              </a:spcBef>
              <a:spcAft>
                <a:spcPts val="0"/>
              </a:spcAft>
              <a:buNone/>
            </a:pPr>
            <a:endParaRPr dirty="0"/>
          </a:p>
        </p:txBody>
      </p:sp>
      <p:sp>
        <p:nvSpPr>
          <p:cNvPr id="232" name="Google Shape;232;g8bfbfa93a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20190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bfbfa93a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88950" indent="-457200">
              <a:spcAft>
                <a:spcPts val="1200"/>
              </a:spcAft>
              <a:buClr>
                <a:schemeClr val="dk2"/>
              </a:buClr>
              <a:buSzPct val="110000"/>
              <a:buFont typeface="Arial" panose="020B0604020202020204" pitchFamily="34" charset="0"/>
              <a:buChar char="•"/>
            </a:pPr>
            <a:r>
              <a:rPr lang="en-US" sz="3600" b="0" i="0" u="none" strike="noStrike" cap="none" dirty="0">
                <a:solidFill>
                  <a:srgbClr val="000000"/>
                </a:solidFill>
                <a:latin typeface="Arial"/>
                <a:ea typeface="Lora"/>
                <a:cs typeface="Lora"/>
                <a:sym typeface="Lora"/>
              </a:rPr>
              <a:t>Screenshot of bloodwork – senior as a case study</a:t>
            </a:r>
          </a:p>
          <a:p>
            <a:pPr marL="488950" indent="-457200">
              <a:spcAft>
                <a:spcPts val="1200"/>
              </a:spcAft>
              <a:buClr>
                <a:schemeClr val="dk2"/>
              </a:buClr>
              <a:buSzPct val="110000"/>
              <a:buFont typeface="Arial" panose="020B0604020202020204" pitchFamily="34" charset="0"/>
              <a:buChar char="•"/>
            </a:pPr>
            <a:r>
              <a:rPr lang="en-US" sz="3600" b="1" i="0" u="none" strike="noStrike" cap="none" dirty="0">
                <a:solidFill>
                  <a:srgbClr val="000000"/>
                </a:solidFill>
                <a:latin typeface="Arial"/>
                <a:ea typeface="Lora"/>
                <a:cs typeface="Lora"/>
                <a:sym typeface="Lora"/>
              </a:rPr>
              <a:t>Case study: </a:t>
            </a:r>
            <a:r>
              <a:rPr lang="en-US" sz="3600" b="0" i="0" u="none" strike="noStrike" cap="none" dirty="0">
                <a:solidFill>
                  <a:srgbClr val="000000"/>
                </a:solidFill>
                <a:latin typeface="Arial"/>
                <a:ea typeface="Lora"/>
                <a:cs typeface="Lora"/>
                <a:sym typeface="Lora"/>
              </a:rPr>
              <a:t>Meet Joe – 70 year old, male with a heart condition. Due  to his condition, the doctor is expecting his BP to be high. Use this to discuss next slide: multiple factors influence your results, and importance of looking at the trend of your results</a:t>
            </a:r>
            <a:endParaRPr lang="en-US" sz="3600" b="1" dirty="0">
              <a:latin typeface="Lora" panose="020B0604020202020204" charset="0"/>
            </a:endParaRPr>
          </a:p>
          <a:p>
            <a:pPr marL="457200" lvl="1" indent="0" algn="l" rtl="0">
              <a:spcBef>
                <a:spcPts val="0"/>
              </a:spcBef>
              <a:spcAft>
                <a:spcPts val="0"/>
              </a:spcAft>
              <a:buNone/>
            </a:pPr>
            <a:endParaRPr dirty="0"/>
          </a:p>
        </p:txBody>
      </p:sp>
      <p:sp>
        <p:nvSpPr>
          <p:cNvPr id="232" name="Google Shape;232;g8bfbfa93a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44358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8bfbfa93a5_0_1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1"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t>Since unique factors can influence your results, the means used to monitor your “out of range” levels may vary person to person. Though for some patients tracking value of their results work, for other patients, it may be more important to look at the trend of their levels over time. For example, using data tracking apps to record blood sugar.</a:t>
            </a:r>
          </a:p>
          <a:p>
            <a:pPr marL="457200" lvl="1" indent="0" algn="l" rtl="0">
              <a:spcBef>
                <a:spcPts val="0"/>
              </a:spcBef>
              <a:spcAft>
                <a:spcPts val="0"/>
              </a:spcAft>
              <a:buNone/>
            </a:pPr>
            <a:endParaRPr dirty="0"/>
          </a:p>
        </p:txBody>
      </p:sp>
      <p:sp>
        <p:nvSpPr>
          <p:cNvPr id="232" name="Google Shape;232;g8bfbfa93a5_0_1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032465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19929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a:p>
            <a:pPr marL="628650" indent="-171450">
              <a:defRPr/>
            </a:pPr>
            <a:r>
              <a:rPr lang="en-US" dirty="0"/>
              <a:t>Examples of government institutions- </a:t>
            </a:r>
            <a:r>
              <a:rPr lang="en-US" dirty="0" err="1"/>
              <a:t>Msp</a:t>
            </a:r>
            <a:r>
              <a:rPr lang="en-US" dirty="0"/>
              <a:t>, Health Gateway</a:t>
            </a:r>
          </a:p>
          <a:p>
            <a:pPr marL="628650" indent="-171450">
              <a:defRPr/>
            </a:pPr>
            <a:r>
              <a:rPr lang="en-US" dirty="0"/>
              <a:t>Example of health authorities and agencies: Vancouver Coastal Health, BC cancer, Fraser Health</a:t>
            </a:r>
          </a:p>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706876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dirty="0"/>
              <a:t>Speaker to elaborate on Point 1 (</a:t>
            </a:r>
            <a:r>
              <a:rPr lang="en-US" sz="1100" dirty="0">
                <a:solidFill>
                  <a:schemeClr val="tx1"/>
                </a:solidFill>
                <a:ea typeface="Lora"/>
                <a:cs typeface="Lora"/>
                <a:sym typeface="Lora"/>
              </a:rPr>
              <a:t>Being careful about sharing sensitive information</a:t>
            </a:r>
            <a:r>
              <a:rPr lang="en-US" dirty="0"/>
              <a:t>) and provide an example.</a:t>
            </a:r>
          </a:p>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755433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br>
              <a:rPr lang="en-US" dirty="0"/>
            </a:br>
            <a:endParaRPr lang="en-US" dirty="0"/>
          </a:p>
          <a:p>
            <a:endParaRPr lang="en-US" dirty="0"/>
          </a:p>
        </p:txBody>
      </p:sp>
    </p:spTree>
    <p:extLst>
      <p:ext uri="{BB962C8B-B14F-4D97-AF65-F5344CB8AC3E}">
        <p14:creationId xmlns:p14="http://schemas.microsoft.com/office/powerpoint/2010/main" val="951316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a:t>Less trustworthy sites may have malicious intents – For example, they may try to get you to pay for accessing your personal health information. However, this may not apply to all services that require pay because some credible services also require payment for medical records, such as immigration documents. Therefore it is important to exercise caution and careful judgements when making assessments.</a:t>
            </a:r>
            <a:br>
              <a:rPr lang="en-US" dirty="0"/>
            </a:br>
            <a:endParaRPr lang="en-US" dirty="0"/>
          </a:p>
          <a:p>
            <a:pPr marL="457200" marR="0" lvl="0" indent="-298450" algn="l" defTabSz="914400" rtl="0" eaLnBrk="1" fontAlgn="auto" latinLnBrk="0" hangingPunct="1">
              <a:lnSpc>
                <a:spcPct val="100000"/>
              </a:lnSpc>
              <a:spcBef>
                <a:spcPts val="0"/>
              </a:spcBef>
              <a:spcAft>
                <a:spcPts val="0"/>
              </a:spcAft>
              <a:buClr>
                <a:srgbClr val="000000"/>
              </a:buClr>
              <a:buSzPts val="1100"/>
              <a:buFont typeface="Arial"/>
              <a:buChar char="●"/>
              <a:tabLst/>
              <a:defRPr/>
            </a:pPr>
            <a:r>
              <a:rPr lang="en-US" dirty="0"/>
              <a:t>Speaker to elaborate on how these trustworthy indicators/green flags look different across platforms. For example </a:t>
            </a:r>
            <a:r>
              <a:rPr lang="en-US" dirty="0" err="1"/>
              <a:t>LifeLabs</a:t>
            </a:r>
            <a:r>
              <a:rPr lang="en-US" dirty="0"/>
              <a:t> My Care Compass and Health Gateway would differ with regard to website ending (links to next slide), but both websites are endorsed by health professionals </a:t>
            </a:r>
            <a:br>
              <a:rPr lang="en-US" dirty="0"/>
            </a:br>
            <a:endParaRPr lang="en-US" dirty="0"/>
          </a:p>
          <a:p>
            <a:endParaRPr lang="en-US" dirty="0"/>
          </a:p>
        </p:txBody>
      </p:sp>
    </p:spTree>
    <p:extLst>
      <p:ext uri="{BB962C8B-B14F-4D97-AF65-F5344CB8AC3E}">
        <p14:creationId xmlns:p14="http://schemas.microsoft.com/office/powerpoint/2010/main" val="329355774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15875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b="1" dirty="0"/>
              <a:t>Speaker emphasize that .gov as a generalized example</a:t>
            </a:r>
            <a:endParaRPr lang="en-US" dirty="0"/>
          </a:p>
          <a:p>
            <a:pPr marL="158750" indent="0">
              <a:buNone/>
            </a:pPr>
            <a:r>
              <a:rPr lang="en-US" dirty="0"/>
              <a:t>Website with .gov ending is a generalized ending for government website. Depending on the country/ province the government website belongs to, the .gov ending might have other extensions added to it (Example a website ending from the B.C. provincial government is .gov.bc.ca </a:t>
            </a:r>
          </a:p>
          <a:p>
            <a:pPr marL="158750" indent="0">
              <a:buNone/>
            </a:pPr>
            <a:endParaRPr lang="en-US" dirty="0"/>
          </a:p>
          <a:p>
            <a:pPr marL="158750" indent="0">
              <a:buNone/>
            </a:pPr>
            <a:r>
              <a:rPr lang="en-US" dirty="0"/>
              <a:t>When assessing websites, consider whether the websites are from a reputable organization, such as a health authority, and whether the websites were endorsed or suggested to you by a health professional you trust, such as your family physician. </a:t>
            </a:r>
          </a:p>
        </p:txBody>
      </p:sp>
    </p:spTree>
    <p:extLst>
      <p:ext uri="{BB962C8B-B14F-4D97-AF65-F5344CB8AC3E}">
        <p14:creationId xmlns:p14="http://schemas.microsoft.com/office/powerpoint/2010/main" val="2921173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457200" indent="-298450"/>
            <a:r>
              <a:rPr lang="en-US" dirty="0"/>
              <a:t>While websites with certain endings might seem more credible, it is helpful to use more than one </a:t>
            </a:r>
            <a:r>
              <a:rPr lang="en-US" dirty="0">
                <a:highlight>
                  <a:srgbClr val="67CBDD"/>
                </a:highlight>
              </a:rPr>
              <a:t>measure</a:t>
            </a:r>
            <a:r>
              <a:rPr lang="en-US" dirty="0"/>
              <a:t> to assess trustworthiness of a website. It is good practice to read through the website and check the number of green flags against the number of red flags that come up, and then decide on the overall credibility of the website. </a:t>
            </a:r>
          </a:p>
        </p:txBody>
      </p:sp>
    </p:spTree>
    <p:extLst>
      <p:ext uri="{BB962C8B-B14F-4D97-AF65-F5344CB8AC3E}">
        <p14:creationId xmlns:p14="http://schemas.microsoft.com/office/powerpoint/2010/main" val="42683248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dirty="0"/>
              <a:t>Example of assessing the credibility of a website: This website ends with a .com, so it is good practice to pause and look for other red/green flags before deciding on it’s credibility.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64958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b="0" dirty="0">
                <a:solidFill>
                  <a:schemeClr val="tx1"/>
                </a:solidFill>
                <a:ea typeface="Lora"/>
                <a:cs typeface="Lora"/>
                <a:sym typeface="Lora"/>
              </a:rPr>
              <a:t>Look for and r</a:t>
            </a:r>
            <a:r>
              <a:rPr lang="en-US" sz="1100" dirty="0">
                <a:solidFill>
                  <a:schemeClr val="tx1"/>
                </a:solidFill>
                <a:ea typeface="Lora"/>
                <a:cs typeface="Lora"/>
                <a:sym typeface="Lora"/>
              </a:rPr>
              <a:t>ead the “about us”, “terms of service” or “privacy” sections of the website to assess the trustworthiness of the website. Additionally, this website belongs to </a:t>
            </a:r>
            <a:r>
              <a:rPr lang="en-US" dirty="0" err="1"/>
              <a:t>LifeLabs</a:t>
            </a:r>
            <a:r>
              <a:rPr lang="en-US" dirty="0"/>
              <a:t>, which is likely endorsed by health professionals you trust (e.g. recommended by your family physician). </a:t>
            </a:r>
            <a:endParaRPr lang="en-US" sz="1100" dirty="0">
              <a:solidFill>
                <a:schemeClr val="tx1"/>
              </a:solidFill>
              <a:ea typeface="Lora"/>
              <a:cs typeface="Lora"/>
              <a:sym typeface="Lora"/>
            </a:endParaRPr>
          </a:p>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45622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411212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130074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992778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dirty="0"/>
              <a:t>Sensitive information should only be shared with organizations or individuals that you trust, as it could be used for malicious intent.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51176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119494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6963518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202516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ea typeface="Lora"/>
                <a:cs typeface="Lora"/>
                <a:sym typeface="Lora"/>
              </a:rPr>
              <a:t>After entering your password as the first form of identity verification, websites may ask you to verify your identity by sending an alert to your device through email, text, phone call, or notification, or by asking for your fingerprint or device passcode.</a:t>
            </a:r>
          </a:p>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solidFill>
                <a:schemeClr val="tx1"/>
              </a:solidFill>
              <a:ea typeface="Lora"/>
              <a:cs typeface="Lora"/>
              <a:sym typeface="Lora"/>
            </a:endParaRPr>
          </a:p>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ea typeface="Lora"/>
                <a:cs typeface="Lora"/>
                <a:sym typeface="Lora"/>
              </a:rPr>
              <a:t>This provides an extra level of security.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561315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ea typeface="Lora"/>
                <a:cs typeface="Lora"/>
                <a:sym typeface="Lora"/>
              </a:rPr>
              <a:t>After entering your password as the first form of identity verification, websites may ask you to verify your identity by sending an alert to your device through email, text, phone call, or notification, or by asking for your fingerprint or device passcode.</a:t>
            </a:r>
          </a:p>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endParaRPr lang="en-US" sz="1100" dirty="0">
              <a:solidFill>
                <a:schemeClr val="tx1"/>
              </a:solidFill>
              <a:ea typeface="Lora"/>
              <a:cs typeface="Lora"/>
              <a:sym typeface="Lora"/>
            </a:endParaRPr>
          </a:p>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ea typeface="Lora"/>
                <a:cs typeface="Lora"/>
                <a:sym typeface="Lora"/>
              </a:rPr>
              <a:t>This provides an extra level of security.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365850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376770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89976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D8452E2-0DCF-487F-B457-B40E5C84B728}"/>
              </a:ext>
            </a:extLst>
          </p:cNvPr>
          <p:cNvSpPr>
            <a:spLocks noGrp="1"/>
          </p:cNvSpPr>
          <p:nvPr>
            <p:ph type="body" idx="1"/>
          </p:nvPr>
        </p:nvSpPr>
        <p:spPr/>
        <p:txBody>
          <a:bodyPr/>
          <a:lstStyle/>
          <a:p>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dirty="0"/>
              <a:t>“And more” is a cue to explain that health gateway is being constantly developed</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66999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US" sz="1100" dirty="0">
                <a:solidFill>
                  <a:schemeClr val="tx1"/>
                </a:solidFill>
                <a:ea typeface="Lora"/>
                <a:cs typeface="Lora"/>
                <a:sym typeface="Lora"/>
              </a:rPr>
              <a:t>Emily was having dizzy spells, so she had an appointment with her health care provider. During her visit, the doctor recommended she get her bloodwork done to check for possible causes. After completing her test, she can either wait for her health care provider to call her with the results, or she can visit the Health Gateway platform.</a:t>
            </a:r>
          </a:p>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8391413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359918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5361232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45705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r>
              <a:rPr lang="en-US" dirty="0"/>
              <a:t>Talk through the different features, add caveat that screenshot might look different as it is constantly being updated </a:t>
            </a:r>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79336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4548AC5-BBF8-4868-B5FA-0A1B97B0F1B7}"/>
              </a:ext>
            </a:extLst>
          </p:cNvPr>
          <p:cNvSpPr>
            <a:spLocks noGrp="1"/>
          </p:cNvSpPr>
          <p:nvPr>
            <p:ph type="body" idx="1"/>
          </p:nvPr>
        </p:nvSpPr>
        <p:spPr/>
        <p:txBody>
          <a:bodyPr/>
          <a:lstStyle/>
          <a:p>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C12C45E3-4F05-4761-AA6D-1B56A385DE9D}"/>
              </a:ext>
            </a:extLst>
          </p:cNvPr>
          <p:cNvSpPr>
            <a:spLocks noGrp="1"/>
          </p:cNvSpPr>
          <p:nvPr>
            <p:ph type="body" idx="1"/>
          </p:nvPr>
        </p:nvSpPr>
        <p:spPr/>
        <p:txBody>
          <a:bodyPr/>
          <a:lstStyle/>
          <a:p>
            <a:r>
              <a:rPr lang="en-US" dirty="0"/>
              <a:t>Cue speaker to mention of examples of notes they might want to add. Some example includes instruction for taking medication, questions for your doctors, additional details provided by your care provider during your appointment, any health readings to track/discuss with your doctor at your appointments</a:t>
            </a:r>
          </a:p>
        </p:txBody>
      </p:sp>
    </p:spTree>
    <p:extLst>
      <p:ext uri="{BB962C8B-B14F-4D97-AF65-F5344CB8AC3E}">
        <p14:creationId xmlns:p14="http://schemas.microsoft.com/office/powerpoint/2010/main" val="406172097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730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0" algn="l" rtl="0">
              <a:spcBef>
                <a:spcPts val="0"/>
              </a:spcBef>
              <a:spcAft>
                <a:spcPts val="0"/>
              </a:spcAft>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88771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723177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787659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62596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4053546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2"/>
        <p:cNvGrpSpPr/>
        <p:nvPr/>
      </p:nvGrpSpPr>
      <p:grpSpPr>
        <a:xfrm>
          <a:off x="0" y="0"/>
          <a:ext cx="0" cy="0"/>
          <a:chOff x="0" y="0"/>
          <a:chExt cx="0" cy="0"/>
        </a:xfrm>
      </p:grpSpPr>
      <p:sp>
        <p:nvSpPr>
          <p:cNvPr id="373" name="Google Shape;373;g8d256ed88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4" name="Google Shape;374;g8d256ed880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49731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4D9E7F2E-0ED0-4892-8185-1A4022A292F2}"/>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7728613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g8f917720d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57214" marR="0" lvl="0" indent="0" algn="l" defTabSz="914400" rtl="0" eaLnBrk="1" fontAlgn="auto" latinLnBrk="0" hangingPunct="1">
              <a:lnSpc>
                <a:spcPct val="100000"/>
              </a:lnSpc>
              <a:spcBef>
                <a:spcPts val="0"/>
              </a:spcBef>
              <a:spcAft>
                <a:spcPts val="0"/>
              </a:spcAft>
              <a:buClr>
                <a:schemeClr val="dk2"/>
              </a:buClr>
              <a:buSzPct val="110000"/>
              <a:buFont typeface="Arial" panose="020B0604020202020204" pitchFamily="34" charset="0"/>
              <a:buNone/>
              <a:tabLst/>
              <a:defRPr/>
            </a:pPr>
            <a:r>
              <a:rPr lang="en-US" b="0" dirty="0">
                <a:solidFill>
                  <a:schemeClr val="tx1"/>
                </a:solidFill>
                <a:ea typeface="Lora"/>
                <a:sym typeface="Lora"/>
              </a:rPr>
              <a:t>Note regarding records being stored convenient location</a:t>
            </a:r>
            <a:r>
              <a:rPr lang="en-US" dirty="0">
                <a:solidFill>
                  <a:schemeClr val="tx1"/>
                </a:solidFill>
                <a:ea typeface="Lora"/>
                <a:sym typeface="Lora"/>
              </a:rPr>
              <a:t>: Each of your health care provider might store your health records in their own system. For example, your family doctor and cardiologist each have their own records.</a:t>
            </a:r>
            <a:br>
              <a:rPr lang="en-US" dirty="0">
                <a:solidFill>
                  <a:schemeClr val="tx1"/>
                </a:solidFill>
                <a:ea typeface="Lora"/>
                <a:sym typeface="Lora"/>
              </a:rPr>
            </a:br>
            <a:r>
              <a:rPr lang="en-US" b="1" dirty="0">
                <a:solidFill>
                  <a:schemeClr val="tx1"/>
                </a:solidFill>
                <a:ea typeface="Lora"/>
                <a:sym typeface="Lora"/>
              </a:rPr>
              <a:t>Pictures to cue speaker: </a:t>
            </a:r>
            <a:r>
              <a:rPr lang="en-US" dirty="0">
                <a:solidFill>
                  <a:schemeClr val="tx1"/>
                </a:solidFill>
                <a:ea typeface="Lora"/>
                <a:sym typeface="Lora"/>
              </a:rPr>
              <a:t>Traditionally</a:t>
            </a:r>
            <a:r>
              <a:rPr lang="en-US" sz="1100" dirty="0">
                <a:solidFill>
                  <a:schemeClr val="tx1"/>
                </a:solidFill>
                <a:ea typeface="Lora"/>
                <a:sym typeface="Lora"/>
              </a:rPr>
              <a:t>, your health records are stored as physical files at your health care provider’s office for them to access while providing care. The manner of storing data this way makes it challenging to keep track of your records, especially if you switch providers, or access alternative points of care.</a:t>
            </a:r>
            <a:r>
              <a:rPr lang="en-US" dirty="0">
                <a:solidFill>
                  <a:schemeClr val="tx1"/>
                </a:solidFill>
                <a:ea typeface="Lora"/>
                <a:sym typeface="Lora"/>
              </a:rPr>
              <a:t> </a:t>
            </a:r>
            <a:endParaRPr lang="en-US" dirty="0"/>
          </a:p>
          <a:p>
            <a:pPr marL="57214" indent="0">
              <a:buClr>
                <a:schemeClr val="dk2"/>
              </a:buClr>
              <a:buSzPct val="110000"/>
              <a:buFont typeface="Arial" panose="020B0604020202020204" pitchFamily="34" charset="0"/>
              <a:buNone/>
            </a:pPr>
            <a:endParaRPr lang="en-US" dirty="0"/>
          </a:p>
        </p:txBody>
      </p:sp>
      <p:sp>
        <p:nvSpPr>
          <p:cNvPr id="161" name="Google Shape;161;g8f917720d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1543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2FCD4A7-CCAD-4C4F-AEA0-790238F2C2E9}"/>
              </a:ext>
            </a:extLst>
          </p:cNvPr>
          <p:cNvSpPr>
            <a:spLocks noGrp="1"/>
          </p:cNvSpPr>
          <p:nvPr>
            <p:ph type="body" idx="1"/>
          </p:nvPr>
        </p:nvSpPr>
        <p:spPr/>
        <p:txBody>
          <a:bodyPr/>
          <a:lstStyle/>
          <a:p>
            <a:pPr marL="457200" indent="-298450"/>
            <a:r>
              <a:rPr lang="en-US" sz="1100" b="1" i="0" u="none" strike="noStrike" cap="none" dirty="0">
                <a:solidFill>
                  <a:schemeClr val="tx1"/>
                </a:solidFill>
                <a:latin typeface="Arial"/>
                <a:ea typeface="Lora"/>
                <a:cs typeface="Lora"/>
                <a:sym typeface="Lora"/>
              </a:rPr>
              <a:t>Used by care providers</a:t>
            </a:r>
            <a:r>
              <a:rPr lang="en-US" sz="1100" b="0" i="0" u="none" strike="noStrike" cap="none" dirty="0">
                <a:solidFill>
                  <a:schemeClr val="tx1"/>
                </a:solidFill>
                <a:latin typeface="Arial"/>
                <a:ea typeface="Lora"/>
                <a:cs typeface="Lora"/>
                <a:sym typeface="Lora"/>
              </a:rPr>
              <a:t>: speaker to elaborate</a:t>
            </a:r>
          </a:p>
          <a:p>
            <a:pPr marL="457200" indent="-298450"/>
            <a:r>
              <a:rPr lang="en-US" sz="1100" b="1" i="0" u="none" strike="noStrike" cap="none" dirty="0">
                <a:solidFill>
                  <a:schemeClr val="tx1"/>
                </a:solidFill>
                <a:latin typeface="Arial"/>
                <a:sym typeface="Lora"/>
              </a:rPr>
              <a:t>Used by patients/caregivers</a:t>
            </a:r>
            <a:r>
              <a:rPr lang="en-US" sz="1100" b="0" i="0" u="none" strike="noStrike" cap="none" dirty="0">
                <a:solidFill>
                  <a:schemeClr val="tx1"/>
                </a:solidFill>
                <a:latin typeface="Arial"/>
                <a:sym typeface="Lora"/>
              </a:rPr>
              <a:t>: </a:t>
            </a:r>
            <a:r>
              <a:rPr lang="en-US" sz="1100" dirty="0">
                <a:solidFill>
                  <a:schemeClr val="tx1"/>
                </a:solidFill>
                <a:ea typeface="Lora"/>
                <a:cs typeface="Lora"/>
                <a:sym typeface="Lora"/>
              </a:rPr>
              <a:t>Have you ever gone online to check your lab report? If you have, you are already using health data platforms. Depending on which health data platform you use, you can assess a range of information, like your test results, immunization records, prescription </a:t>
            </a:r>
            <a:r>
              <a:rPr lang="en-US" sz="1100" dirty="0" err="1">
                <a:solidFill>
                  <a:schemeClr val="tx1"/>
                </a:solidFill>
                <a:ea typeface="Lora"/>
                <a:cs typeface="Lora"/>
                <a:sym typeface="Lora"/>
              </a:rPr>
              <a:t>etc</a:t>
            </a:r>
            <a:r>
              <a:rPr lang="en-US" sz="1100" dirty="0">
                <a:solidFill>
                  <a:schemeClr val="tx1"/>
                </a:solidFill>
                <a:ea typeface="Lora"/>
                <a:cs typeface="Lora"/>
                <a:sym typeface="Lora"/>
              </a:rPr>
              <a:t> </a:t>
            </a:r>
            <a:endParaRPr lang="en-US" dirty="0"/>
          </a:p>
          <a:p>
            <a:pPr marL="158750" indent="0">
              <a:buNone/>
            </a:pP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8d2933afc1_7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77" name="Google Shape;277;g8d2933afc1_7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89786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80C68-543E-4D03-9B38-959FCF8DB063}"/>
              </a:ext>
            </a:extLst>
          </p:cNvPr>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a:extLst>
              <a:ext uri="{FF2B5EF4-FFF2-40B4-BE49-F238E27FC236}">
                <a16:creationId xmlns:a16="http://schemas.microsoft.com/office/drawing/2014/main" id="{2117270C-C1DE-4881-893D-65034BE8D0FE}"/>
              </a:ext>
            </a:extLst>
          </p:cNvPr>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a:extLst>
              <a:ext uri="{FF2B5EF4-FFF2-40B4-BE49-F238E27FC236}">
                <a16:creationId xmlns:a16="http://schemas.microsoft.com/office/drawing/2014/main" id="{70DC3CFF-5F67-49C0-8A80-3C1AF73E3447}"/>
              </a:ext>
            </a:extLst>
          </p:cNvPr>
          <p:cNvSpPr>
            <a:spLocks noGrp="1"/>
          </p:cNvSpPr>
          <p:nvPr>
            <p:ph type="dt" sz="half" idx="10"/>
          </p:nvPr>
        </p:nvSpPr>
        <p:spPr/>
        <p:txBody>
          <a:bodyPr/>
          <a:lstStyle/>
          <a:p>
            <a:fld id="{A1C032E2-00EE-4B82-9AD0-BFF1DAB10845}" type="datetimeFigureOut">
              <a:rPr lang="en-US" smtClean="0"/>
              <a:t>6/2/24</a:t>
            </a:fld>
            <a:endParaRPr lang="en-US"/>
          </a:p>
        </p:txBody>
      </p:sp>
      <p:sp>
        <p:nvSpPr>
          <p:cNvPr id="5" name="Footer Placeholder 4">
            <a:extLst>
              <a:ext uri="{FF2B5EF4-FFF2-40B4-BE49-F238E27FC236}">
                <a16:creationId xmlns:a16="http://schemas.microsoft.com/office/drawing/2014/main" id="{DA36878A-084D-42FF-8A44-64C774A54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E2BDF6-8083-4F49-BFFA-EB9F5A997466}"/>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5020091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E551A2-50C6-4AB0-847E-37A0C2731EB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4C6F70-4335-4DE1-A239-AD4A88E7FC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A4EF197-0840-44B4-95CD-AE255890E0B7}"/>
              </a:ext>
            </a:extLst>
          </p:cNvPr>
          <p:cNvSpPr>
            <a:spLocks noGrp="1"/>
          </p:cNvSpPr>
          <p:nvPr>
            <p:ph type="dt" sz="half" idx="10"/>
          </p:nvPr>
        </p:nvSpPr>
        <p:spPr/>
        <p:txBody>
          <a:bodyPr/>
          <a:lstStyle/>
          <a:p>
            <a:fld id="{A1C032E2-00EE-4B82-9AD0-BFF1DAB10845}" type="datetimeFigureOut">
              <a:rPr lang="en-US" smtClean="0"/>
              <a:t>6/2/24</a:t>
            </a:fld>
            <a:endParaRPr lang="en-US"/>
          </a:p>
        </p:txBody>
      </p:sp>
      <p:sp>
        <p:nvSpPr>
          <p:cNvPr id="5" name="Footer Placeholder 4">
            <a:extLst>
              <a:ext uri="{FF2B5EF4-FFF2-40B4-BE49-F238E27FC236}">
                <a16:creationId xmlns:a16="http://schemas.microsoft.com/office/drawing/2014/main" id="{DD996174-31FB-4055-8DA5-A126A33419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9F3B142-536E-487E-93E5-ACBBEBCDDB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6453942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78B88-177A-4C7E-BF06-56BF584D7187}"/>
              </a:ext>
            </a:extLst>
          </p:cNvPr>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a:extLst>
              <a:ext uri="{FF2B5EF4-FFF2-40B4-BE49-F238E27FC236}">
                <a16:creationId xmlns:a16="http://schemas.microsoft.com/office/drawing/2014/main" id="{DFB634D4-90C5-46C8-9ECA-9A170BF95B9B}"/>
              </a:ext>
            </a:extLst>
          </p:cNvPr>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063DCF3-71E5-4B23-BDE1-FAB34EC0A379}"/>
              </a:ext>
            </a:extLst>
          </p:cNvPr>
          <p:cNvSpPr>
            <a:spLocks noGrp="1"/>
          </p:cNvSpPr>
          <p:nvPr>
            <p:ph type="dt" sz="half" idx="10"/>
          </p:nvPr>
        </p:nvSpPr>
        <p:spPr/>
        <p:txBody>
          <a:bodyPr/>
          <a:lstStyle/>
          <a:p>
            <a:fld id="{A1C032E2-00EE-4B82-9AD0-BFF1DAB10845}" type="datetimeFigureOut">
              <a:rPr lang="en-US" smtClean="0"/>
              <a:t>6/2/24</a:t>
            </a:fld>
            <a:endParaRPr lang="en-US"/>
          </a:p>
        </p:txBody>
      </p:sp>
      <p:sp>
        <p:nvSpPr>
          <p:cNvPr id="5" name="Footer Placeholder 4">
            <a:extLst>
              <a:ext uri="{FF2B5EF4-FFF2-40B4-BE49-F238E27FC236}">
                <a16:creationId xmlns:a16="http://schemas.microsoft.com/office/drawing/2014/main" id="{141B0A4F-7A55-4A4D-90C0-F27485862F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B6B7668-F626-486B-BEDB-623F27F6A7C6}"/>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40735636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E1A0-0632-480F-98F9-D7A500173A5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3552B8-64B2-4302-973A-AF7760BFA6A4}"/>
              </a:ext>
            </a:extLst>
          </p:cNvPr>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EAAD614-5118-48DF-AE31-F76C08C5D556}"/>
              </a:ext>
            </a:extLst>
          </p:cNvPr>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0653913-1677-4973-8A92-67122E343E7E}"/>
              </a:ext>
            </a:extLst>
          </p:cNvPr>
          <p:cNvSpPr>
            <a:spLocks noGrp="1"/>
          </p:cNvSpPr>
          <p:nvPr>
            <p:ph type="dt" sz="half" idx="10"/>
          </p:nvPr>
        </p:nvSpPr>
        <p:spPr/>
        <p:txBody>
          <a:bodyPr/>
          <a:lstStyle/>
          <a:p>
            <a:fld id="{A1C032E2-00EE-4B82-9AD0-BFF1DAB10845}" type="datetimeFigureOut">
              <a:rPr lang="en-US" smtClean="0"/>
              <a:t>6/2/24</a:t>
            </a:fld>
            <a:endParaRPr lang="en-US"/>
          </a:p>
        </p:txBody>
      </p:sp>
      <p:sp>
        <p:nvSpPr>
          <p:cNvPr id="6" name="Footer Placeholder 5">
            <a:extLst>
              <a:ext uri="{FF2B5EF4-FFF2-40B4-BE49-F238E27FC236}">
                <a16:creationId xmlns:a16="http://schemas.microsoft.com/office/drawing/2014/main" id="{0481936A-42C8-461C-80B2-CEAE5B7289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28F481-50C1-4F3D-AB97-E61B35E32770}"/>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4795249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EF6DF-E086-4B95-980D-5AD7AFAD5122}"/>
              </a:ext>
            </a:extLst>
          </p:cNvPr>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CA0388-A362-4B3B-99A5-C1A0AFB2D721}"/>
              </a:ext>
            </a:extLst>
          </p:cNvPr>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a:extLst>
              <a:ext uri="{FF2B5EF4-FFF2-40B4-BE49-F238E27FC236}">
                <a16:creationId xmlns:a16="http://schemas.microsoft.com/office/drawing/2014/main" id="{E1434609-C031-414B-877C-1D40C9FE9B45}"/>
              </a:ext>
            </a:extLst>
          </p:cNvPr>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6AF514-025F-484D-8DAB-CBC0E7286BEE}"/>
              </a:ext>
            </a:extLst>
          </p:cNvPr>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a:extLst>
              <a:ext uri="{FF2B5EF4-FFF2-40B4-BE49-F238E27FC236}">
                <a16:creationId xmlns:a16="http://schemas.microsoft.com/office/drawing/2014/main" id="{87C1B312-C1C3-43A3-ADC3-24B1697D7FCF}"/>
              </a:ext>
            </a:extLst>
          </p:cNvPr>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1C98D7A-C04C-45E1-9094-7609899ACE2E}"/>
              </a:ext>
            </a:extLst>
          </p:cNvPr>
          <p:cNvSpPr>
            <a:spLocks noGrp="1"/>
          </p:cNvSpPr>
          <p:nvPr>
            <p:ph type="dt" sz="half" idx="10"/>
          </p:nvPr>
        </p:nvSpPr>
        <p:spPr/>
        <p:txBody>
          <a:bodyPr/>
          <a:lstStyle/>
          <a:p>
            <a:fld id="{A1C032E2-00EE-4B82-9AD0-BFF1DAB10845}" type="datetimeFigureOut">
              <a:rPr lang="en-US" smtClean="0"/>
              <a:t>6/2/24</a:t>
            </a:fld>
            <a:endParaRPr lang="en-US"/>
          </a:p>
        </p:txBody>
      </p:sp>
      <p:sp>
        <p:nvSpPr>
          <p:cNvPr id="8" name="Footer Placeholder 7">
            <a:extLst>
              <a:ext uri="{FF2B5EF4-FFF2-40B4-BE49-F238E27FC236}">
                <a16:creationId xmlns:a16="http://schemas.microsoft.com/office/drawing/2014/main" id="{86E0E346-31D3-4FF5-B46A-49F224D6196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5BAC2EA-C485-4A6B-ABB5-465719D83E6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5402238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D8365-EFC7-4653-8A66-6857794A200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B258CD-30DA-404B-A555-DFCE6966FB41}"/>
              </a:ext>
            </a:extLst>
          </p:cNvPr>
          <p:cNvSpPr>
            <a:spLocks noGrp="1"/>
          </p:cNvSpPr>
          <p:nvPr>
            <p:ph type="dt" sz="half" idx="10"/>
          </p:nvPr>
        </p:nvSpPr>
        <p:spPr/>
        <p:txBody>
          <a:bodyPr/>
          <a:lstStyle/>
          <a:p>
            <a:fld id="{A1C032E2-00EE-4B82-9AD0-BFF1DAB10845}" type="datetimeFigureOut">
              <a:rPr lang="en-US" smtClean="0"/>
              <a:t>6/2/24</a:t>
            </a:fld>
            <a:endParaRPr lang="en-US"/>
          </a:p>
        </p:txBody>
      </p:sp>
      <p:sp>
        <p:nvSpPr>
          <p:cNvPr id="4" name="Footer Placeholder 3">
            <a:extLst>
              <a:ext uri="{FF2B5EF4-FFF2-40B4-BE49-F238E27FC236}">
                <a16:creationId xmlns:a16="http://schemas.microsoft.com/office/drawing/2014/main" id="{9C0B6D91-C71B-462C-8302-5518A44C45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2CD644-CA3E-4C07-9F24-0ABDF28434CE}"/>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7560675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E5C8CA-9DAE-4A13-B52D-34462CDE464D}"/>
              </a:ext>
            </a:extLst>
          </p:cNvPr>
          <p:cNvSpPr>
            <a:spLocks noGrp="1"/>
          </p:cNvSpPr>
          <p:nvPr>
            <p:ph type="dt" sz="half" idx="10"/>
          </p:nvPr>
        </p:nvSpPr>
        <p:spPr/>
        <p:txBody>
          <a:bodyPr/>
          <a:lstStyle/>
          <a:p>
            <a:fld id="{A1C032E2-00EE-4B82-9AD0-BFF1DAB10845}" type="datetimeFigureOut">
              <a:rPr lang="en-US" smtClean="0"/>
              <a:t>6/2/24</a:t>
            </a:fld>
            <a:endParaRPr lang="en-US"/>
          </a:p>
        </p:txBody>
      </p:sp>
      <p:sp>
        <p:nvSpPr>
          <p:cNvPr id="3" name="Footer Placeholder 2">
            <a:extLst>
              <a:ext uri="{FF2B5EF4-FFF2-40B4-BE49-F238E27FC236}">
                <a16:creationId xmlns:a16="http://schemas.microsoft.com/office/drawing/2014/main" id="{35C27199-FEE6-423D-A38F-A9D671FD8C2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6ED1483-F676-490E-B322-555B6AF912D8}"/>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6097263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B3B5F-A6A4-4DB9-87F9-5A8B6661C2B4}"/>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a:extLst>
              <a:ext uri="{FF2B5EF4-FFF2-40B4-BE49-F238E27FC236}">
                <a16:creationId xmlns:a16="http://schemas.microsoft.com/office/drawing/2014/main" id="{F67376ED-C797-4F0A-8787-BE059280B2E8}"/>
              </a:ext>
            </a:extLst>
          </p:cNvPr>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FBDBA71-4436-4386-8A58-D7BC9D0B5FDE}"/>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75B470-E9FF-45A1-BA03-D6BDF076D386}"/>
              </a:ext>
            </a:extLst>
          </p:cNvPr>
          <p:cNvSpPr>
            <a:spLocks noGrp="1"/>
          </p:cNvSpPr>
          <p:nvPr>
            <p:ph type="dt" sz="half" idx="10"/>
          </p:nvPr>
        </p:nvSpPr>
        <p:spPr/>
        <p:txBody>
          <a:bodyPr/>
          <a:lstStyle/>
          <a:p>
            <a:fld id="{A1C032E2-00EE-4B82-9AD0-BFF1DAB10845}" type="datetimeFigureOut">
              <a:rPr lang="en-US" smtClean="0"/>
              <a:t>6/2/24</a:t>
            </a:fld>
            <a:endParaRPr lang="en-US"/>
          </a:p>
        </p:txBody>
      </p:sp>
      <p:sp>
        <p:nvSpPr>
          <p:cNvPr id="6" name="Footer Placeholder 5">
            <a:extLst>
              <a:ext uri="{FF2B5EF4-FFF2-40B4-BE49-F238E27FC236}">
                <a16:creationId xmlns:a16="http://schemas.microsoft.com/office/drawing/2014/main" id="{585E01B4-632C-4824-B809-C52148F200A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B39D4C-66B7-4AFE-B2A3-1BE382EC0433}"/>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2133584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A9B44-02B5-4D32-9695-E366C562C0AE}"/>
              </a:ext>
            </a:extLst>
          </p:cNvPr>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a:extLst>
              <a:ext uri="{FF2B5EF4-FFF2-40B4-BE49-F238E27FC236}">
                <a16:creationId xmlns:a16="http://schemas.microsoft.com/office/drawing/2014/main" id="{687184DB-FD96-44DF-A27A-D326D5B3D7A5}"/>
              </a:ext>
            </a:extLst>
          </p:cNvPr>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a:extLst>
              <a:ext uri="{FF2B5EF4-FFF2-40B4-BE49-F238E27FC236}">
                <a16:creationId xmlns:a16="http://schemas.microsoft.com/office/drawing/2014/main" id="{A197D9C2-30BF-455A-BDB5-34F5EB1D1F50}"/>
              </a:ext>
            </a:extLst>
          </p:cNvPr>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a:extLst>
              <a:ext uri="{FF2B5EF4-FFF2-40B4-BE49-F238E27FC236}">
                <a16:creationId xmlns:a16="http://schemas.microsoft.com/office/drawing/2014/main" id="{2CC385C5-62CB-46CB-B0F7-634DA4548973}"/>
              </a:ext>
            </a:extLst>
          </p:cNvPr>
          <p:cNvSpPr>
            <a:spLocks noGrp="1"/>
          </p:cNvSpPr>
          <p:nvPr>
            <p:ph type="dt" sz="half" idx="10"/>
          </p:nvPr>
        </p:nvSpPr>
        <p:spPr/>
        <p:txBody>
          <a:bodyPr/>
          <a:lstStyle/>
          <a:p>
            <a:fld id="{A1C032E2-00EE-4B82-9AD0-BFF1DAB10845}" type="datetimeFigureOut">
              <a:rPr lang="en-US" smtClean="0"/>
              <a:t>6/2/24</a:t>
            </a:fld>
            <a:endParaRPr lang="en-US"/>
          </a:p>
        </p:txBody>
      </p:sp>
      <p:sp>
        <p:nvSpPr>
          <p:cNvPr id="6" name="Footer Placeholder 5">
            <a:extLst>
              <a:ext uri="{FF2B5EF4-FFF2-40B4-BE49-F238E27FC236}">
                <a16:creationId xmlns:a16="http://schemas.microsoft.com/office/drawing/2014/main" id="{8FF5647A-EF06-45F9-BBA1-B2D4B24B78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4D601D-FB90-4F7D-9F91-6BF1A3F673FE}"/>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34506932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E5FFA-4894-41AF-9D63-82B5BDD44C5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F365F8F-9891-4F13-BABE-57D362D324A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A4CFA8-AD60-4C69-94B3-B59EDCA86175}"/>
              </a:ext>
            </a:extLst>
          </p:cNvPr>
          <p:cNvSpPr>
            <a:spLocks noGrp="1"/>
          </p:cNvSpPr>
          <p:nvPr>
            <p:ph type="dt" sz="half" idx="10"/>
          </p:nvPr>
        </p:nvSpPr>
        <p:spPr/>
        <p:txBody>
          <a:bodyPr/>
          <a:lstStyle/>
          <a:p>
            <a:fld id="{A1C032E2-00EE-4B82-9AD0-BFF1DAB10845}" type="datetimeFigureOut">
              <a:rPr lang="en-US" smtClean="0"/>
              <a:t>6/2/24</a:t>
            </a:fld>
            <a:endParaRPr lang="en-US"/>
          </a:p>
        </p:txBody>
      </p:sp>
      <p:sp>
        <p:nvSpPr>
          <p:cNvPr id="5" name="Footer Placeholder 4">
            <a:extLst>
              <a:ext uri="{FF2B5EF4-FFF2-40B4-BE49-F238E27FC236}">
                <a16:creationId xmlns:a16="http://schemas.microsoft.com/office/drawing/2014/main" id="{EF4EC141-0BCC-46FA-9AFF-312B0C2B00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01E2F95-AB80-463B-83BD-34C4DF480A09}"/>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834851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F4B5B6-4790-4147-A790-EC6205819A78}"/>
              </a:ext>
            </a:extLst>
          </p:cNvPr>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C1D7F9-8126-4727-9811-5BB8709ADA81}"/>
              </a:ext>
            </a:extLst>
          </p:cNvPr>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1376F1-6696-4776-862E-F1F7B796A85B}"/>
              </a:ext>
            </a:extLst>
          </p:cNvPr>
          <p:cNvSpPr>
            <a:spLocks noGrp="1"/>
          </p:cNvSpPr>
          <p:nvPr>
            <p:ph type="dt" sz="half" idx="10"/>
          </p:nvPr>
        </p:nvSpPr>
        <p:spPr/>
        <p:txBody>
          <a:bodyPr/>
          <a:lstStyle/>
          <a:p>
            <a:fld id="{A1C032E2-00EE-4B82-9AD0-BFF1DAB10845}" type="datetimeFigureOut">
              <a:rPr lang="en-US" smtClean="0"/>
              <a:t>6/2/24</a:t>
            </a:fld>
            <a:endParaRPr lang="en-US"/>
          </a:p>
        </p:txBody>
      </p:sp>
      <p:sp>
        <p:nvSpPr>
          <p:cNvPr id="5" name="Footer Placeholder 4">
            <a:extLst>
              <a:ext uri="{FF2B5EF4-FFF2-40B4-BE49-F238E27FC236}">
                <a16:creationId xmlns:a16="http://schemas.microsoft.com/office/drawing/2014/main" id="{B45A0184-170E-4F52-BA46-824AA554FF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F24B7-DC28-429D-B933-5084C6CD9748}"/>
              </a:ext>
            </a:extLst>
          </p:cNvPr>
          <p:cNvSpPr>
            <a:spLocks noGrp="1"/>
          </p:cNvSpPr>
          <p:nvPr>
            <p:ph type="sldNum" sz="quarter" idx="12"/>
          </p:nvPr>
        </p:nvSpPr>
        <p:spPr/>
        <p:txBody>
          <a:bodyPr/>
          <a:lstStyle/>
          <a:p>
            <a:fld id="{2DEDEB81-B69A-40AC-AD27-06B733D4F458}" type="slidenum">
              <a:rPr lang="en-US" smtClean="0"/>
              <a:t>‹#›</a:t>
            </a:fld>
            <a:endParaRPr lang="en-US"/>
          </a:p>
        </p:txBody>
      </p:sp>
    </p:spTree>
    <p:extLst>
      <p:ext uri="{BB962C8B-B14F-4D97-AF65-F5344CB8AC3E}">
        <p14:creationId xmlns:p14="http://schemas.microsoft.com/office/powerpoint/2010/main" val="6825866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D50D50C-8093-4A4D-9FF3-A938F839F470}"/>
              </a:ext>
            </a:extLst>
          </p:cNvPr>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961E6CA-2992-40AD-9AF9-CF6C5D34FF4B}"/>
              </a:ext>
            </a:extLst>
          </p:cNvPr>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345DF6-52A7-4DA4-A71D-07A911CEBC91}"/>
              </a:ext>
            </a:extLst>
          </p:cNvPr>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fld id="{A1C032E2-00EE-4B82-9AD0-BFF1DAB10845}" type="datetimeFigureOut">
              <a:rPr lang="en-US" smtClean="0"/>
              <a:t>6/2/24</a:t>
            </a:fld>
            <a:endParaRPr lang="en-US"/>
          </a:p>
        </p:txBody>
      </p:sp>
      <p:sp>
        <p:nvSpPr>
          <p:cNvPr id="5" name="Footer Placeholder 4">
            <a:extLst>
              <a:ext uri="{FF2B5EF4-FFF2-40B4-BE49-F238E27FC236}">
                <a16:creationId xmlns:a16="http://schemas.microsoft.com/office/drawing/2014/main" id="{1F500790-6B5A-4AC8-945A-2159A8E48AD1}"/>
              </a:ext>
            </a:extLst>
          </p:cNvPr>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D1A9E24-E381-4B56-B0AD-465C07EFA2EB}"/>
              </a:ext>
            </a:extLst>
          </p:cNvPr>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fld id="{2DEDEB81-B69A-40AC-AD27-06B733D4F458}" type="slidenum">
              <a:rPr lang="en-US" smtClean="0"/>
              <a:t>‹#›</a:t>
            </a:fld>
            <a:endParaRPr lang="en-US"/>
          </a:p>
        </p:txBody>
      </p:sp>
    </p:spTree>
    <p:extLst>
      <p:ext uri="{BB962C8B-B14F-4D97-AF65-F5344CB8AC3E}">
        <p14:creationId xmlns:p14="http://schemas.microsoft.com/office/powerpoint/2010/main" val="15855515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slides/_rels/slide2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svg"/><Relationship Id="rId3" Type="http://schemas.openxmlformats.org/officeDocument/2006/relationships/image" Target="../media/image38.png"/><Relationship Id="rId7" Type="http://schemas.openxmlformats.org/officeDocument/2006/relationships/image" Target="../media/image42.svg"/><Relationship Id="rId12" Type="http://schemas.openxmlformats.org/officeDocument/2006/relationships/image" Target="../media/image36.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1.png"/><Relationship Id="rId11" Type="http://schemas.openxmlformats.org/officeDocument/2006/relationships/image" Target="../media/image35.svg"/><Relationship Id="rId5" Type="http://schemas.openxmlformats.org/officeDocument/2006/relationships/image" Target="../media/image40.png"/><Relationship Id="rId10" Type="http://schemas.openxmlformats.org/officeDocument/2006/relationships/image" Target="../media/image34.png"/><Relationship Id="rId4" Type="http://schemas.openxmlformats.org/officeDocument/2006/relationships/image" Target="../media/image39.png"/><Relationship Id="rId9" Type="http://schemas.openxmlformats.org/officeDocument/2006/relationships/image" Target="../media/image33.svg"/><Relationship Id="rId14" Type="http://schemas.openxmlformats.org/officeDocument/2006/relationships/image" Target="../media/image43.jpeg"/></Relationships>
</file>

<file path=ppt/slides/_rels/slide27.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44.svg"/><Relationship Id="rId5" Type="http://schemas.openxmlformats.org/officeDocument/2006/relationships/image" Target="../media/image34.png"/><Relationship Id="rId4" Type="http://schemas.openxmlformats.org/officeDocument/2006/relationships/image" Target="../media/image33.svg"/></Relationships>
</file>

<file path=ppt/slides/_rels/slide28.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45.png"/><Relationship Id="rId7" Type="http://schemas.openxmlformats.org/officeDocument/2006/relationships/image" Target="../media/image32.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35.svg"/><Relationship Id="rId4" Type="http://schemas.openxmlformats.org/officeDocument/2006/relationships/image" Target="../media/image46.svg"/><Relationship Id="rId9"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8.png"/><Relationship Id="rId7" Type="http://schemas.openxmlformats.org/officeDocument/2006/relationships/image" Target="../media/image33.sv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46.svg"/><Relationship Id="rId4" Type="http://schemas.openxmlformats.org/officeDocument/2006/relationships/image" Target="../media/image45.png"/><Relationship Id="rId9" Type="http://schemas.openxmlformats.org/officeDocument/2006/relationships/image" Target="../media/image37.sv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3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43.xml.rels><?xml version="1.0" encoding="UTF-8" standalone="yes"?>
<Relationships xmlns="http://schemas.openxmlformats.org/package/2006/relationships"><Relationship Id="rId3" Type="http://schemas.openxmlformats.org/officeDocument/2006/relationships/hyperlink" Target="https://www.healthgateway.gov.bc.ca/"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57.png"/></Relationships>
</file>

<file path=ppt/slides/_rels/slide4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hyperlink" Target="https://id.gov.bc.ca/account/setup-instruction" TargetMode="External"/><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4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61.png"/></Relationships>
</file>

<file path=ppt/slides/_rels/slide4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63.png"/></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6.png"/><Relationship Id="rId7" Type="http://schemas.openxmlformats.org/officeDocument/2006/relationships/image" Target="../media/image70.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image" Target="../media/image67.png"/></Relationships>
</file>

<file path=ppt/slides/_rels/slide53.xml.rels><?xml version="1.0" encoding="UTF-8" standalone="yes"?>
<Relationships xmlns="http://schemas.openxmlformats.org/package/2006/relationships"><Relationship Id="rId3" Type="http://schemas.openxmlformats.org/officeDocument/2006/relationships/hyperlink" Target="https://www2.gov.bc.ca/gov/content/health/managing-your-health/health-gateway/guide" TargetMode="External"/><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hyperlink" Target="http://creativecommons.org/licenses/by-nc-nd/4.0/" TargetMode="External"/><Relationship Id="rId2" Type="http://schemas.openxmlformats.org/officeDocument/2006/relationships/image" Target="../media/image71.pn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image" Target="../media/image9.jpeg"/><Relationship Id="rId7" Type="http://schemas.openxmlformats.org/officeDocument/2006/relationships/image" Target="../media/image13.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8" name="Rectangle 17">
            <a:extLst>
              <a:ext uri="{FF2B5EF4-FFF2-40B4-BE49-F238E27FC236}">
                <a16:creationId xmlns:a16="http://schemas.microsoft.com/office/drawing/2014/main" id="{144A2F79-F1F0-0A4C-ADB2-049C3E1ED0EC}"/>
              </a:ext>
            </a:extLst>
          </p:cNvPr>
          <p:cNvSpPr/>
          <p:nvPr/>
        </p:nvSpPr>
        <p:spPr>
          <a:xfrm>
            <a:off x="0" y="8394197"/>
            <a:ext cx="18288000" cy="18928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Google Shape;94;p13">
            <a:extLst>
              <a:ext uri="{FF2B5EF4-FFF2-40B4-BE49-F238E27FC236}">
                <a16:creationId xmlns:a16="http://schemas.microsoft.com/office/drawing/2014/main" id="{53A6D229-DF87-6542-BA31-C6B76D34E0BD}"/>
              </a:ext>
            </a:extLst>
          </p:cNvPr>
          <p:cNvSpPr txBox="1"/>
          <p:nvPr/>
        </p:nvSpPr>
        <p:spPr>
          <a:xfrm>
            <a:off x="1416245" y="1999696"/>
            <a:ext cx="13612187" cy="2555713"/>
          </a:xfrm>
          <a:prstGeom prst="rect">
            <a:avLst/>
          </a:prstGeom>
          <a:noFill/>
          <a:ln>
            <a:noFill/>
          </a:ln>
        </p:spPr>
        <p:txBody>
          <a:bodyPr spcFirstLastPara="1" wrap="square" lIns="0" tIns="0" rIns="0" bIns="0" anchor="t" anchorCtr="0">
            <a:noAutofit/>
          </a:bodyPr>
          <a:lstStyle/>
          <a:p>
            <a:pPr lvl="0">
              <a:lnSpc>
                <a:spcPct val="103002"/>
              </a:lnSpc>
            </a:pPr>
            <a:r>
              <a:rPr lang="zh-TW" altLang="en-US" sz="8000" b="1" dirty="0">
                <a:solidFill>
                  <a:schemeClr val="bg1"/>
                </a:solidFill>
                <a:latin typeface="DFKai-SB" panose="03000509000000000000" pitchFamily="65" charset="-120"/>
                <a:ea typeface="DFKai-SB" panose="03000509000000000000" pitchFamily="65" charset="-120"/>
                <a:cs typeface="Lora"/>
                <a:sym typeface="Lora"/>
              </a:rPr>
              <a:t>如何上网查看个人健康</a:t>
            </a:r>
            <a:endParaRPr lang="en-US" sz="8000" b="1" dirty="0">
              <a:solidFill>
                <a:schemeClr val="bg1"/>
              </a:solidFill>
              <a:latin typeface="DFKai-SB" panose="03000509000000000000" pitchFamily="65" charset="-120"/>
              <a:ea typeface="DFKai-SB" panose="03000509000000000000" pitchFamily="65" charset="-120"/>
              <a:cs typeface="Lora"/>
              <a:sym typeface="Lora"/>
            </a:endParaRPr>
          </a:p>
        </p:txBody>
      </p:sp>
      <p:grpSp>
        <p:nvGrpSpPr>
          <p:cNvPr id="14" name="Group 13">
            <a:extLst>
              <a:ext uri="{FF2B5EF4-FFF2-40B4-BE49-F238E27FC236}">
                <a16:creationId xmlns:a16="http://schemas.microsoft.com/office/drawing/2014/main" id="{99422E97-78E5-FC45-9A98-6ED7D426E1B5}"/>
              </a:ext>
            </a:extLst>
          </p:cNvPr>
          <p:cNvGrpSpPr/>
          <p:nvPr/>
        </p:nvGrpSpPr>
        <p:grpSpPr>
          <a:xfrm>
            <a:off x="2147766" y="8359943"/>
            <a:ext cx="13992468" cy="1825553"/>
            <a:chOff x="1139800" y="5469144"/>
            <a:chExt cx="9328312" cy="1217035"/>
          </a:xfrm>
        </p:grpSpPr>
        <p:pic>
          <p:nvPicPr>
            <p:cNvPr id="15" name="Picture 14">
              <a:extLst>
                <a:ext uri="{FF2B5EF4-FFF2-40B4-BE49-F238E27FC236}">
                  <a16:creationId xmlns:a16="http://schemas.microsoft.com/office/drawing/2014/main" id="{28391691-1499-E84F-9ECA-105580689A9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6" name="Picture 15">
              <a:extLst>
                <a:ext uri="{FF2B5EF4-FFF2-40B4-BE49-F238E27FC236}">
                  <a16:creationId xmlns:a16="http://schemas.microsoft.com/office/drawing/2014/main" id="{70788B0C-06C2-434C-8CEB-8E5723CD75B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7" name="Picture 16">
              <a:extLst>
                <a:ext uri="{FF2B5EF4-FFF2-40B4-BE49-F238E27FC236}">
                  <a16:creationId xmlns:a16="http://schemas.microsoft.com/office/drawing/2014/main" id="{017A0039-29B7-7F4A-9415-3D72A4B3BE05}"/>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
        <p:nvSpPr>
          <p:cNvPr id="20" name="Google Shape;95;p13">
            <a:extLst>
              <a:ext uri="{FF2B5EF4-FFF2-40B4-BE49-F238E27FC236}">
                <a16:creationId xmlns:a16="http://schemas.microsoft.com/office/drawing/2014/main" id="{F05931BF-A6BE-CF44-AD28-15B55D69F100}"/>
              </a:ext>
            </a:extLst>
          </p:cNvPr>
          <p:cNvSpPr txBox="1"/>
          <p:nvPr/>
        </p:nvSpPr>
        <p:spPr>
          <a:xfrm>
            <a:off x="1416245" y="5059840"/>
            <a:ext cx="9782309" cy="942700"/>
          </a:xfrm>
          <a:prstGeom prst="rect">
            <a:avLst/>
          </a:prstGeom>
          <a:noFill/>
          <a:ln>
            <a:noFill/>
          </a:ln>
        </p:spPr>
        <p:txBody>
          <a:bodyPr spcFirstLastPara="1" wrap="square" lIns="0" tIns="0" rIns="0" bIns="0" anchor="t" anchorCtr="0">
            <a:noAutofit/>
          </a:bodyPr>
          <a:lstStyle/>
          <a:p>
            <a:pPr lvl="0">
              <a:lnSpc>
                <a:spcPct val="139979"/>
              </a:lnSpc>
            </a:pPr>
            <a:r>
              <a:rPr lang="en-US" sz="4000" b="1" dirty="0">
                <a:latin typeface="Arial" panose="020B0604020202020204" pitchFamily="34" charset="0"/>
                <a:cs typeface="Arial" panose="020B0604020202020204" pitchFamily="34" charset="0"/>
              </a:rPr>
              <a:t>iCON Digital Health Literacy, 2023</a:t>
            </a:r>
            <a:endParaRPr sz="4000" b="1" dirty="0">
              <a:solidFill>
                <a:schemeClr val="tx1"/>
              </a:solidFill>
              <a:latin typeface="+mj-lt"/>
            </a:endParaRPr>
          </a:p>
        </p:txBody>
      </p:sp>
    </p:spTree>
    <p:extLst>
      <p:ext uri="{BB962C8B-B14F-4D97-AF65-F5344CB8AC3E}">
        <p14:creationId xmlns:p14="http://schemas.microsoft.com/office/powerpoint/2010/main" val="57613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6210470" cy="1877937"/>
          </a:xfrm>
          <a:prstGeom prst="rect">
            <a:avLst/>
          </a:prstGeom>
          <a:noFill/>
          <a:ln>
            <a:noFill/>
          </a:ln>
        </p:spPr>
        <p:txBody>
          <a:bodyPr spcFirstLastPara="1" wrap="square" lIns="0" tIns="0" rIns="0" bIns="0" anchor="t" anchorCtr="0">
            <a:noAutofit/>
          </a:bodyPr>
          <a:lstStyle/>
          <a:p>
            <a:pPr lvl="0">
              <a:lnSpc>
                <a:spcPct val="140011"/>
              </a:lnSpc>
            </a:pPr>
            <a:r>
              <a:rPr lang="zh-TW" altLang="en-US" sz="7200" b="1" dirty="0">
                <a:solidFill>
                  <a:schemeClr val="bg1"/>
                </a:solidFill>
                <a:latin typeface="DFKai-SB" panose="03000509000000000000" pitchFamily="49" charset="-120"/>
                <a:ea typeface="DFKai-SB" panose="03000509000000000000" pitchFamily="49" charset="-120"/>
                <a:cs typeface="Lora"/>
                <a:sym typeface="Lora"/>
              </a:rPr>
              <a:t>如何上网查看个人健康记录？</a:t>
            </a:r>
          </a:p>
        </p:txBody>
      </p:sp>
      <p:pic>
        <p:nvPicPr>
          <p:cNvPr id="2" name="Picture 1">
            <a:extLst>
              <a:ext uri="{FF2B5EF4-FFF2-40B4-BE49-F238E27FC236}">
                <a16:creationId xmlns:a16="http://schemas.microsoft.com/office/drawing/2014/main" id="{CA3EAD94-9EDD-4DDC-858B-625DA24A8BF3}"/>
              </a:ext>
            </a:extLst>
          </p:cNvPr>
          <p:cNvPicPr>
            <a:picLocks noChangeAspect="1"/>
          </p:cNvPicPr>
          <p:nvPr/>
        </p:nvPicPr>
        <p:blipFill>
          <a:blip r:embed="rId3"/>
          <a:stretch>
            <a:fillRect/>
          </a:stretch>
        </p:blipFill>
        <p:spPr>
          <a:xfrm>
            <a:off x="9320022" y="4350448"/>
            <a:ext cx="5829300" cy="5133975"/>
          </a:xfrm>
          <a:prstGeom prst="rect">
            <a:avLst/>
          </a:prstGeom>
        </p:spPr>
      </p:pic>
    </p:spTree>
    <p:extLst>
      <p:ext uri="{BB962C8B-B14F-4D97-AF65-F5344CB8AC3E}">
        <p14:creationId xmlns:p14="http://schemas.microsoft.com/office/powerpoint/2010/main" val="10636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3" name="Picture 2">
            <a:extLst>
              <a:ext uri="{FF2B5EF4-FFF2-40B4-BE49-F238E27FC236}">
                <a16:creationId xmlns:a16="http://schemas.microsoft.com/office/drawing/2014/main" id="{F1E345B7-AC05-41DE-A28C-521F03191F21}"/>
              </a:ext>
            </a:extLst>
          </p:cNvPr>
          <p:cNvPicPr>
            <a:picLocks noChangeAspect="1"/>
          </p:cNvPicPr>
          <p:nvPr/>
        </p:nvPicPr>
        <p:blipFill rotWithShape="1">
          <a:blip r:embed="rId3"/>
          <a:srcRect l="44666" t="46230" r="11725" b="6076"/>
          <a:stretch/>
        </p:blipFill>
        <p:spPr>
          <a:xfrm>
            <a:off x="14699574" y="5907024"/>
            <a:ext cx="2893484" cy="2435522"/>
          </a:xfrm>
          <a:prstGeom prst="rect">
            <a:avLst/>
          </a:prstGeom>
        </p:spPr>
      </p:pic>
      <p:sp>
        <p:nvSpPr>
          <p:cNvPr id="166" name="Google Shape;166;p19"/>
          <p:cNvSpPr txBox="1"/>
          <p:nvPr/>
        </p:nvSpPr>
        <p:spPr>
          <a:xfrm>
            <a:off x="1182749" y="974639"/>
            <a:ext cx="15443721" cy="924000"/>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如何上网查看个人健康记录？</a:t>
            </a:r>
            <a:endParaRPr lang="en-US" altLang="zh-TW" sz="7200"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74" name="Google Shape;174;p19"/>
          <p:cNvSpPr txBox="1"/>
          <p:nvPr/>
        </p:nvSpPr>
        <p:spPr>
          <a:xfrm>
            <a:off x="1182750" y="2807860"/>
            <a:ext cx="13029640" cy="6198328"/>
          </a:xfrm>
          <a:prstGeom prst="rect">
            <a:avLst/>
          </a:prstGeom>
          <a:noFill/>
          <a:ln>
            <a:noFill/>
          </a:ln>
        </p:spPr>
        <p:txBody>
          <a:bodyPr spcFirstLastPara="1" wrap="square" lIns="0" tIns="0" rIns="0" bIns="0" anchor="t" anchorCtr="0">
            <a:noAutofit/>
          </a:bodyPr>
          <a:lstStyle/>
          <a:p>
            <a:pPr marL="57214">
              <a:lnSpc>
                <a:spcPct val="120000"/>
              </a:lnSpc>
              <a:spcAft>
                <a:spcPts val="2400"/>
              </a:spcAft>
              <a:buClr>
                <a:schemeClr val="dk2"/>
              </a:buClr>
              <a:buSzPct val="110000"/>
            </a:pPr>
            <a:r>
              <a:rPr lang="zh-CN" altLang="en-US" sz="4000" dirty="0">
                <a:solidFill>
                  <a:schemeClr val="tx1"/>
                </a:solidFill>
                <a:latin typeface="DFKai-SB" panose="03000509000000000000" pitchFamily="49" charset="-120"/>
                <a:ea typeface="DFKai-SB" panose="03000509000000000000" pitchFamily="49" charset="-120"/>
                <a:cs typeface="Lora"/>
                <a:sym typeface="Lora"/>
              </a:rPr>
              <a:t>您能使用一系列的</a:t>
            </a:r>
            <a:r>
              <a:rPr lang="zh-CN" altLang="en-US" sz="4000" b="1" dirty="0">
                <a:solidFill>
                  <a:schemeClr val="tx1"/>
                </a:solidFill>
                <a:latin typeface="DFKai-SB" panose="03000509000000000000" pitchFamily="49" charset="-120"/>
                <a:ea typeface="DFKai-SB" panose="03000509000000000000" pitchFamily="49" charset="-120"/>
                <a:cs typeface="Lora"/>
                <a:sym typeface="Lora"/>
              </a:rPr>
              <a:t>网上健康信息平台</a:t>
            </a:r>
            <a:r>
              <a:rPr lang="zh-CN" altLang="en-US" sz="4000" dirty="0">
                <a:solidFill>
                  <a:schemeClr val="tx1"/>
                </a:solidFill>
                <a:latin typeface="DFKai-SB" panose="03000509000000000000" pitchFamily="49" charset="-120"/>
                <a:ea typeface="DFKai-SB" panose="03000509000000000000" pitchFamily="49" charset="-120"/>
                <a:cs typeface="Lora"/>
                <a:sym typeface="Lora"/>
              </a:rPr>
              <a:t>和</a:t>
            </a:r>
            <a:r>
              <a:rPr lang="zh-CN" altLang="en-US" sz="4000" b="1" dirty="0">
                <a:solidFill>
                  <a:schemeClr val="tx1"/>
                </a:solidFill>
                <a:latin typeface="DFKai-SB" panose="03000509000000000000" pitchFamily="49" charset="-120"/>
                <a:ea typeface="DFKai-SB" panose="03000509000000000000" pitchFamily="49" charset="-120"/>
                <a:cs typeface="Lora"/>
                <a:sym typeface="Lora"/>
              </a:rPr>
              <a:t>健康信息工具</a:t>
            </a:r>
            <a:r>
              <a:rPr lang="zh-CN" altLang="en-US" sz="4000" dirty="0">
                <a:solidFill>
                  <a:schemeClr val="tx1"/>
                </a:solidFill>
                <a:latin typeface="DFKai-SB" panose="03000509000000000000" pitchFamily="49" charset="-120"/>
                <a:ea typeface="DFKai-SB" panose="03000509000000000000" pitchFamily="49" charset="-120"/>
                <a:cs typeface="Lora"/>
                <a:sym typeface="Lora"/>
              </a:rPr>
              <a:t>来查看您的个人健康信息。 这些平台和工具能储存和整理您的个人健康信息。</a:t>
            </a:r>
            <a:endParaRPr lang="en-CA" altLang="zh-CN" sz="4000" dirty="0">
              <a:solidFill>
                <a:schemeClr val="tx1"/>
              </a:solidFill>
              <a:latin typeface="DFKai-SB" panose="03000509000000000000" pitchFamily="49" charset="-120"/>
              <a:ea typeface="DFKai-SB" panose="03000509000000000000" pitchFamily="49" charset="-120"/>
              <a:cs typeface="Lora"/>
              <a:sym typeface="Lora"/>
            </a:endParaRPr>
          </a:p>
          <a:p>
            <a:pPr marL="57214">
              <a:lnSpc>
                <a:spcPct val="120000"/>
              </a:lnSpc>
              <a:spcAft>
                <a:spcPts val="2400"/>
              </a:spcAft>
              <a:buClr>
                <a:schemeClr val="dk2"/>
              </a:buClr>
              <a:buSzPct val="110000"/>
            </a:pPr>
            <a:endParaRPr lang="en-US" sz="4000" dirty="0">
              <a:solidFill>
                <a:schemeClr val="tx1"/>
              </a:solidFill>
              <a:latin typeface="+mj-lt"/>
              <a:ea typeface="Lora"/>
              <a:cs typeface="Lora"/>
              <a:sym typeface="Lora"/>
            </a:endParaRPr>
          </a:p>
          <a:p>
            <a:pPr marL="628714" lvl="1" indent="-571500">
              <a:buClr>
                <a:schemeClr val="dk2"/>
              </a:buClr>
              <a:buSzPct val="110000"/>
              <a:buFont typeface="Arial" panose="020B0604020202020204" pitchFamily="34" charset="0"/>
              <a:buChar char="•"/>
            </a:pPr>
            <a:r>
              <a:rPr lang="zh-TW" altLang="en-US" sz="4000" b="1" dirty="0">
                <a:solidFill>
                  <a:schemeClr val="tx1"/>
                </a:solidFill>
                <a:latin typeface="DFKai-SB" panose="03000509000000000000" pitchFamily="49" charset="-120"/>
                <a:ea typeface="DFKai-SB" panose="03000509000000000000" pitchFamily="49" charset="-120"/>
                <a:cs typeface="Lora"/>
                <a:sym typeface="Lora"/>
              </a:rPr>
              <a:t>健康信息平台</a:t>
            </a:r>
            <a:r>
              <a:rPr lang="zh-TW" altLang="en-US" sz="4000" dirty="0">
                <a:solidFill>
                  <a:schemeClr val="tx1"/>
                </a:solidFill>
                <a:latin typeface="DFKai-SB" panose="03000509000000000000" pitchFamily="49" charset="-120"/>
                <a:ea typeface="DFKai-SB" panose="03000509000000000000" pitchFamily="49" charset="-120"/>
                <a:cs typeface="Lora"/>
                <a:sym typeface="Lora"/>
              </a:rPr>
              <a:t>是由值得信赖的健康机构提供，用于浏览网上个人健康信息，例如测试结果和病历。</a:t>
            </a:r>
            <a:br>
              <a:rPr lang="en-US" sz="4000" dirty="0">
                <a:solidFill>
                  <a:schemeClr val="tx1"/>
                </a:solidFill>
                <a:latin typeface="+mj-lt"/>
                <a:ea typeface="Lora"/>
                <a:cs typeface="Lora"/>
                <a:sym typeface="Lora"/>
              </a:rPr>
            </a:br>
            <a:endParaRPr lang="en-US" sz="4000" dirty="0">
              <a:solidFill>
                <a:schemeClr val="tx1"/>
              </a:solidFill>
              <a:latin typeface="+mj-lt"/>
              <a:ea typeface="Lora"/>
              <a:cs typeface="Lora"/>
              <a:sym typeface="Lora"/>
            </a:endParaRPr>
          </a:p>
          <a:p>
            <a:pPr marL="628714" lvl="1" indent="-571500">
              <a:buClr>
                <a:schemeClr val="dk2"/>
              </a:buClr>
              <a:buSzPct val="110000"/>
              <a:buFont typeface="Arial" panose="020B0604020202020204" pitchFamily="34" charset="0"/>
              <a:buChar char="•"/>
            </a:pPr>
            <a:r>
              <a:rPr lang="zh-TW" altLang="en-US" sz="4000" b="1" dirty="0">
                <a:solidFill>
                  <a:schemeClr val="tx1"/>
                </a:solidFill>
                <a:latin typeface="DFKai-SB" panose="03000509000000000000" pitchFamily="49" charset="-120"/>
                <a:ea typeface="DFKai-SB" panose="03000509000000000000" pitchFamily="49" charset="-120"/>
                <a:cs typeface="Lora"/>
                <a:sym typeface="Lora"/>
              </a:rPr>
              <a:t>健康信息工具</a:t>
            </a:r>
            <a:r>
              <a:rPr lang="zh-TW" altLang="en-US" sz="4000" dirty="0">
                <a:solidFill>
                  <a:schemeClr val="tx1"/>
                </a:solidFill>
                <a:latin typeface="DFKai-SB" panose="03000509000000000000" pitchFamily="49" charset="-120"/>
                <a:ea typeface="DFKai-SB" panose="03000509000000000000" pitchFamily="49" charset="-120"/>
                <a:cs typeface="Lora"/>
                <a:sym typeface="Lora"/>
              </a:rPr>
              <a:t>让您能在自己的电子设备上输入及管理您的个人健康信息。</a:t>
            </a:r>
            <a:br>
              <a:rPr lang="en-US" sz="4000" dirty="0">
                <a:solidFill>
                  <a:schemeClr val="tx1"/>
                </a:solidFill>
                <a:latin typeface="+mj-lt"/>
                <a:ea typeface="Lora"/>
                <a:cs typeface="Lora"/>
                <a:sym typeface="Lora"/>
              </a:rPr>
            </a:br>
            <a:endParaRPr lang="en-US" sz="4000" dirty="0">
              <a:solidFill>
                <a:schemeClr val="tx1"/>
              </a:solidFill>
              <a:latin typeface="+mj-lt"/>
              <a:ea typeface="Lora"/>
              <a:cs typeface="Lora"/>
              <a:sym typeface="Lora"/>
            </a:endParaRPr>
          </a:p>
        </p:txBody>
      </p:sp>
    </p:spTree>
    <p:extLst>
      <p:ext uri="{BB962C8B-B14F-4D97-AF65-F5344CB8AC3E}">
        <p14:creationId xmlns:p14="http://schemas.microsoft.com/office/powerpoint/2010/main" val="40597816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247655" y="722945"/>
            <a:ext cx="15443721" cy="924000"/>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上网查看您的个人健康信息</a:t>
            </a:r>
          </a:p>
        </p:txBody>
      </p:sp>
      <p:sp>
        <p:nvSpPr>
          <p:cNvPr id="4" name="TextBox 3">
            <a:extLst>
              <a:ext uri="{FF2B5EF4-FFF2-40B4-BE49-F238E27FC236}">
                <a16:creationId xmlns:a16="http://schemas.microsoft.com/office/drawing/2014/main" id="{23ADC442-2A1C-4649-ABF7-FF8F0A3E83C0}"/>
              </a:ext>
            </a:extLst>
          </p:cNvPr>
          <p:cNvSpPr txBox="1"/>
          <p:nvPr/>
        </p:nvSpPr>
        <p:spPr>
          <a:xfrm>
            <a:off x="10201718" y="2967262"/>
            <a:ext cx="6236208" cy="646331"/>
          </a:xfrm>
          <a:prstGeom prst="rect">
            <a:avLst/>
          </a:prstGeom>
          <a:noFill/>
        </p:spPr>
        <p:txBody>
          <a:bodyPr wrap="square" rtlCol="0">
            <a:spAutoFit/>
          </a:bodyPr>
          <a:lstStyle/>
          <a:p>
            <a:pPr marL="57214" lvl="1" algn="ctr">
              <a:buClr>
                <a:schemeClr val="dk2"/>
              </a:buClr>
              <a:buSzPct val="110000"/>
            </a:pPr>
            <a:r>
              <a:rPr lang="zh-CN" altLang="en-US" sz="3600" b="1" dirty="0">
                <a:solidFill>
                  <a:schemeClr val="tx1"/>
                </a:solidFill>
                <a:latin typeface="DFKai-SB" panose="03000509000000000000" pitchFamily="49" charset="-120"/>
                <a:ea typeface="DFKai-SB" panose="03000509000000000000" pitchFamily="49" charset="-120"/>
                <a:cs typeface="Lora"/>
                <a:sym typeface="Lora"/>
              </a:rPr>
              <a:t>工具</a:t>
            </a:r>
            <a:endParaRPr lang="en-US" sz="3600" dirty="0">
              <a:solidFill>
                <a:schemeClr val="tx1"/>
              </a:solidFill>
              <a:ea typeface="Lora"/>
              <a:cs typeface="Lora"/>
              <a:sym typeface="Lora"/>
            </a:endParaRPr>
          </a:p>
        </p:txBody>
      </p:sp>
      <p:sp>
        <p:nvSpPr>
          <p:cNvPr id="5" name="TextBox 4">
            <a:extLst>
              <a:ext uri="{FF2B5EF4-FFF2-40B4-BE49-F238E27FC236}">
                <a16:creationId xmlns:a16="http://schemas.microsoft.com/office/drawing/2014/main" id="{BE0836C5-3871-4311-8C41-D44E60280C70}"/>
              </a:ext>
            </a:extLst>
          </p:cNvPr>
          <p:cNvSpPr txBox="1"/>
          <p:nvPr/>
        </p:nvSpPr>
        <p:spPr>
          <a:xfrm>
            <a:off x="706325" y="3036233"/>
            <a:ext cx="8098599" cy="646331"/>
          </a:xfrm>
          <a:prstGeom prst="rect">
            <a:avLst/>
          </a:prstGeom>
          <a:noFill/>
        </p:spPr>
        <p:txBody>
          <a:bodyPr wrap="square" rtlCol="0">
            <a:spAutoFit/>
          </a:bodyPr>
          <a:lstStyle/>
          <a:p>
            <a:pPr algn="ctr"/>
            <a:r>
              <a:rPr lang="zh-CN" altLang="en-US" sz="3600" b="1" dirty="0">
                <a:latin typeface="DFKai-SB" panose="03000509000000000000" pitchFamily="49" charset="-120"/>
                <a:ea typeface="DFKai-SB" panose="03000509000000000000" pitchFamily="49" charset="-120"/>
              </a:rPr>
              <a:t>平台</a:t>
            </a:r>
            <a:endParaRPr lang="en-US" sz="3600" b="1" dirty="0"/>
          </a:p>
        </p:txBody>
      </p:sp>
      <p:grpSp>
        <p:nvGrpSpPr>
          <p:cNvPr id="6" name="Group 5">
            <a:extLst>
              <a:ext uri="{FF2B5EF4-FFF2-40B4-BE49-F238E27FC236}">
                <a16:creationId xmlns:a16="http://schemas.microsoft.com/office/drawing/2014/main" id="{1DE814BF-F442-4720-9B9C-B2DB33AB98E4}"/>
              </a:ext>
            </a:extLst>
          </p:cNvPr>
          <p:cNvGrpSpPr/>
          <p:nvPr/>
        </p:nvGrpSpPr>
        <p:grpSpPr>
          <a:xfrm>
            <a:off x="1532183" y="4011695"/>
            <a:ext cx="6613832" cy="5043523"/>
            <a:chOff x="1532183" y="4011695"/>
            <a:chExt cx="6613832" cy="5043523"/>
          </a:xfrm>
        </p:grpSpPr>
        <p:pic>
          <p:nvPicPr>
            <p:cNvPr id="1038" name="Picture 14" descr="https://www2.gov.bc.ca/assets/gov/health/accessing-health-care/health-gateway/step_2_log_in_with_bc_services_card.png">
              <a:extLst>
                <a:ext uri="{FF2B5EF4-FFF2-40B4-BE49-F238E27FC236}">
                  <a16:creationId xmlns:a16="http://schemas.microsoft.com/office/drawing/2014/main" id="{C58191E8-E05A-429B-A1EB-E6E38D444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183" y="4011695"/>
              <a:ext cx="2671866" cy="504352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ifeLabs - Our enhanced digital health portal is here! Learn how you can  easily manage all this in one place, with one log-in here: lifelabs.com/ mycarecompass | Facebook">
              <a:extLst>
                <a:ext uri="{FF2B5EF4-FFF2-40B4-BE49-F238E27FC236}">
                  <a16:creationId xmlns:a16="http://schemas.microsoft.com/office/drawing/2014/main" id="{A619C4AE-8A6E-4B70-BAB2-0F90554CE1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406" b="18469"/>
            <a:stretch/>
          </p:blipFill>
          <p:spPr bwMode="auto">
            <a:xfrm>
              <a:off x="5029200" y="4320525"/>
              <a:ext cx="3116815" cy="45857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6E4766C8-3F86-4EDE-BCA5-AAC7EA452125}"/>
              </a:ext>
            </a:extLst>
          </p:cNvPr>
          <p:cNvGrpSpPr/>
          <p:nvPr/>
        </p:nvGrpSpPr>
        <p:grpSpPr>
          <a:xfrm>
            <a:off x="10201718" y="3880749"/>
            <a:ext cx="7300205" cy="5683306"/>
            <a:chOff x="10780999" y="3751479"/>
            <a:chExt cx="7300205" cy="5683306"/>
          </a:xfrm>
        </p:grpSpPr>
        <p:pic>
          <p:nvPicPr>
            <p:cNvPr id="1026" name="Picture 2" descr="Fitness tracker smart watch Fitness tracker smart watch illustration with heart rate monitor, flat cartoon vector style design. Modern stylish wearable device. smart watch stock illustrations">
              <a:extLst>
                <a:ext uri="{FF2B5EF4-FFF2-40B4-BE49-F238E27FC236}">
                  <a16:creationId xmlns:a16="http://schemas.microsoft.com/office/drawing/2014/main" id="{87473265-475B-4D20-BA00-A4D4254A7B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89" t="10856" r="3262" b="9306"/>
            <a:stretch/>
          </p:blipFill>
          <p:spPr bwMode="auto">
            <a:xfrm>
              <a:off x="14067176" y="3751479"/>
              <a:ext cx="4014028" cy="3578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tness app interface with running or walk steps counter on the mobile phone screen. Ui and Ux design for health analytics. Activity dashboard with walking tracker on the Smartphone. Vector illustration. Fitness app interface with running or walk steps counter on the mobile phone screen. Ui and Ux design for health analytics. Activity dashboard with walking tracker on the Smartphone. Vector illustration. exercise app stock illustrations">
              <a:extLst>
                <a:ext uri="{FF2B5EF4-FFF2-40B4-BE49-F238E27FC236}">
                  <a16:creationId xmlns:a16="http://schemas.microsoft.com/office/drawing/2014/main" id="{8B33A342-D95B-4436-BF5F-6BFB63D9CBA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793" t="3175" r="27972" b="4156"/>
            <a:stretch/>
          </p:blipFill>
          <p:spPr bwMode="auto">
            <a:xfrm>
              <a:off x="10780999" y="3751479"/>
              <a:ext cx="1920240" cy="40226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96AB507-A742-4382-9943-A3AAC95AEDBF}"/>
                </a:ext>
              </a:extLst>
            </p:cNvPr>
            <p:cNvPicPr>
              <a:picLocks noChangeAspect="1"/>
            </p:cNvPicPr>
            <p:nvPr/>
          </p:nvPicPr>
          <p:blipFill rotWithShape="1">
            <a:blip r:embed="rId7"/>
            <a:srcRect l="18953" t="5298" r="20812" b="8182"/>
            <a:stretch/>
          </p:blipFill>
          <p:spPr>
            <a:xfrm>
              <a:off x="12908621" y="6544137"/>
              <a:ext cx="2012465" cy="2890648"/>
            </a:xfrm>
            <a:prstGeom prst="rect">
              <a:avLst/>
            </a:prstGeom>
          </p:spPr>
        </p:pic>
      </p:grpSp>
    </p:spTree>
    <p:extLst>
      <p:ext uri="{BB962C8B-B14F-4D97-AF65-F5344CB8AC3E}">
        <p14:creationId xmlns:p14="http://schemas.microsoft.com/office/powerpoint/2010/main" val="29593092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247655" y="722945"/>
            <a:ext cx="15443721" cy="924000"/>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上网查看您的个人健康信息</a:t>
            </a:r>
          </a:p>
        </p:txBody>
      </p:sp>
      <p:sp>
        <p:nvSpPr>
          <p:cNvPr id="4" name="TextBox 3">
            <a:extLst>
              <a:ext uri="{FF2B5EF4-FFF2-40B4-BE49-F238E27FC236}">
                <a16:creationId xmlns:a16="http://schemas.microsoft.com/office/drawing/2014/main" id="{23ADC442-2A1C-4649-ABF7-FF8F0A3E83C0}"/>
              </a:ext>
            </a:extLst>
          </p:cNvPr>
          <p:cNvSpPr txBox="1"/>
          <p:nvPr/>
        </p:nvSpPr>
        <p:spPr>
          <a:xfrm>
            <a:off x="10201718" y="2967262"/>
            <a:ext cx="6236208" cy="646331"/>
          </a:xfrm>
          <a:prstGeom prst="rect">
            <a:avLst/>
          </a:prstGeom>
          <a:noFill/>
        </p:spPr>
        <p:txBody>
          <a:bodyPr wrap="square" rtlCol="0">
            <a:spAutoFit/>
          </a:bodyPr>
          <a:lstStyle/>
          <a:p>
            <a:pPr marL="57214" lvl="1" algn="ctr">
              <a:buClr>
                <a:schemeClr val="dk2"/>
              </a:buClr>
              <a:buSzPct val="110000"/>
            </a:pPr>
            <a:r>
              <a:rPr lang="zh-CN" altLang="en-US" sz="3600" b="1" dirty="0">
                <a:solidFill>
                  <a:schemeClr val="tx1"/>
                </a:solidFill>
                <a:latin typeface="DFKai-SB" panose="03000509000000000000" pitchFamily="49" charset="-120"/>
                <a:ea typeface="DFKai-SB" panose="03000509000000000000" pitchFamily="49" charset="-120"/>
                <a:cs typeface="Lora"/>
                <a:sym typeface="Lora"/>
              </a:rPr>
              <a:t>工具</a:t>
            </a:r>
            <a:endParaRPr lang="en-US" sz="3600" dirty="0">
              <a:solidFill>
                <a:schemeClr val="tx1"/>
              </a:solidFill>
              <a:ea typeface="Lora"/>
              <a:cs typeface="Lora"/>
              <a:sym typeface="Lora"/>
            </a:endParaRPr>
          </a:p>
        </p:txBody>
      </p:sp>
      <p:sp>
        <p:nvSpPr>
          <p:cNvPr id="5" name="TextBox 4">
            <a:extLst>
              <a:ext uri="{FF2B5EF4-FFF2-40B4-BE49-F238E27FC236}">
                <a16:creationId xmlns:a16="http://schemas.microsoft.com/office/drawing/2014/main" id="{BE0836C5-3871-4311-8C41-D44E60280C70}"/>
              </a:ext>
            </a:extLst>
          </p:cNvPr>
          <p:cNvSpPr txBox="1"/>
          <p:nvPr/>
        </p:nvSpPr>
        <p:spPr>
          <a:xfrm>
            <a:off x="706325" y="3036233"/>
            <a:ext cx="8098599" cy="646331"/>
          </a:xfrm>
          <a:prstGeom prst="rect">
            <a:avLst/>
          </a:prstGeom>
          <a:noFill/>
        </p:spPr>
        <p:txBody>
          <a:bodyPr wrap="square" rtlCol="0">
            <a:spAutoFit/>
          </a:bodyPr>
          <a:lstStyle/>
          <a:p>
            <a:pPr algn="ctr"/>
            <a:r>
              <a:rPr lang="zh-CN" altLang="en-US" sz="3600" b="1" dirty="0">
                <a:latin typeface="DFKai-SB" panose="03000509000000000000" pitchFamily="49" charset="-120"/>
                <a:ea typeface="DFKai-SB" panose="03000509000000000000" pitchFamily="49" charset="-120"/>
              </a:rPr>
              <a:t>平台</a:t>
            </a:r>
            <a:endParaRPr lang="en-US" sz="3600" b="1" dirty="0"/>
          </a:p>
        </p:txBody>
      </p:sp>
      <p:grpSp>
        <p:nvGrpSpPr>
          <p:cNvPr id="6" name="Group 5">
            <a:extLst>
              <a:ext uri="{FF2B5EF4-FFF2-40B4-BE49-F238E27FC236}">
                <a16:creationId xmlns:a16="http://schemas.microsoft.com/office/drawing/2014/main" id="{1DE814BF-F442-4720-9B9C-B2DB33AB98E4}"/>
              </a:ext>
            </a:extLst>
          </p:cNvPr>
          <p:cNvGrpSpPr/>
          <p:nvPr/>
        </p:nvGrpSpPr>
        <p:grpSpPr>
          <a:xfrm>
            <a:off x="1532183" y="4011695"/>
            <a:ext cx="6613832" cy="5043523"/>
            <a:chOff x="1532183" y="4011695"/>
            <a:chExt cx="6613832" cy="5043523"/>
          </a:xfrm>
        </p:grpSpPr>
        <p:pic>
          <p:nvPicPr>
            <p:cNvPr id="1038" name="Picture 14" descr="https://www2.gov.bc.ca/assets/gov/health/accessing-health-care/health-gateway/step_2_log_in_with_bc_services_card.png">
              <a:extLst>
                <a:ext uri="{FF2B5EF4-FFF2-40B4-BE49-F238E27FC236}">
                  <a16:creationId xmlns:a16="http://schemas.microsoft.com/office/drawing/2014/main" id="{C58191E8-E05A-429B-A1EB-E6E38D4447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2183" y="4011695"/>
              <a:ext cx="2671866" cy="5043523"/>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LifeLabs - Our enhanced digital health portal is here! Learn how you can  easily manage all this in one place, with one log-in here: lifelabs.com/ mycarecompass | Facebook">
              <a:extLst>
                <a:ext uri="{FF2B5EF4-FFF2-40B4-BE49-F238E27FC236}">
                  <a16:creationId xmlns:a16="http://schemas.microsoft.com/office/drawing/2014/main" id="{A619C4AE-8A6E-4B70-BAB2-0F90554CE15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53406" b="18469"/>
            <a:stretch/>
          </p:blipFill>
          <p:spPr bwMode="auto">
            <a:xfrm>
              <a:off x="5029200" y="4320525"/>
              <a:ext cx="3116815" cy="458573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Group 7">
            <a:extLst>
              <a:ext uri="{FF2B5EF4-FFF2-40B4-BE49-F238E27FC236}">
                <a16:creationId xmlns:a16="http://schemas.microsoft.com/office/drawing/2014/main" id="{6E4766C8-3F86-4EDE-BCA5-AAC7EA452125}"/>
              </a:ext>
            </a:extLst>
          </p:cNvPr>
          <p:cNvGrpSpPr/>
          <p:nvPr/>
        </p:nvGrpSpPr>
        <p:grpSpPr>
          <a:xfrm>
            <a:off x="10201718" y="3880749"/>
            <a:ext cx="7300205" cy="5683306"/>
            <a:chOff x="10780999" y="3751479"/>
            <a:chExt cx="7300205" cy="5683306"/>
          </a:xfrm>
        </p:grpSpPr>
        <p:pic>
          <p:nvPicPr>
            <p:cNvPr id="1026" name="Picture 2" descr="Fitness tracker smart watch Fitness tracker smart watch illustration with heart rate monitor, flat cartoon vector style design. Modern stylish wearable device. smart watch stock illustrations">
              <a:extLst>
                <a:ext uri="{FF2B5EF4-FFF2-40B4-BE49-F238E27FC236}">
                  <a16:creationId xmlns:a16="http://schemas.microsoft.com/office/drawing/2014/main" id="{87473265-475B-4D20-BA00-A4D4254A7B7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7189" t="10856" r="3262" b="9306"/>
            <a:stretch/>
          </p:blipFill>
          <p:spPr bwMode="auto">
            <a:xfrm>
              <a:off x="14067176" y="3751479"/>
              <a:ext cx="4014028" cy="357877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itness app interface with running or walk steps counter on the mobile phone screen. Ui and Ux design for health analytics. Activity dashboard with walking tracker on the Smartphone. Vector illustration. Fitness app interface with running or walk steps counter on the mobile phone screen. Ui and Ux design for health analytics. Activity dashboard with walking tracker on the Smartphone. Vector illustration. exercise app stock illustrations">
              <a:extLst>
                <a:ext uri="{FF2B5EF4-FFF2-40B4-BE49-F238E27FC236}">
                  <a16:creationId xmlns:a16="http://schemas.microsoft.com/office/drawing/2014/main" id="{8B33A342-D95B-4436-BF5F-6BFB63D9CBA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7793" t="3175" r="27972" b="4156"/>
            <a:stretch/>
          </p:blipFill>
          <p:spPr bwMode="auto">
            <a:xfrm>
              <a:off x="10780999" y="3751479"/>
              <a:ext cx="1920240" cy="402268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A96AB507-A742-4382-9943-A3AAC95AEDBF}"/>
                </a:ext>
              </a:extLst>
            </p:cNvPr>
            <p:cNvPicPr>
              <a:picLocks noChangeAspect="1"/>
            </p:cNvPicPr>
            <p:nvPr/>
          </p:nvPicPr>
          <p:blipFill rotWithShape="1">
            <a:blip r:embed="rId7"/>
            <a:srcRect l="18953" t="5298" r="20812" b="8182"/>
            <a:stretch/>
          </p:blipFill>
          <p:spPr>
            <a:xfrm>
              <a:off x="12908621" y="6544137"/>
              <a:ext cx="2012465" cy="2890648"/>
            </a:xfrm>
            <a:prstGeom prst="rect">
              <a:avLst/>
            </a:prstGeom>
          </p:spPr>
        </p:pic>
      </p:grpSp>
      <p:sp>
        <p:nvSpPr>
          <p:cNvPr id="12" name="Rectangle 11">
            <a:extLst>
              <a:ext uri="{FF2B5EF4-FFF2-40B4-BE49-F238E27FC236}">
                <a16:creationId xmlns:a16="http://schemas.microsoft.com/office/drawing/2014/main" id="{AF065BEC-5474-4D82-BBBD-0183DA00E3A3}"/>
              </a:ext>
            </a:extLst>
          </p:cNvPr>
          <p:cNvSpPr/>
          <p:nvPr/>
        </p:nvSpPr>
        <p:spPr>
          <a:xfrm>
            <a:off x="460743" y="2973012"/>
            <a:ext cx="8412480" cy="6888900"/>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000351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2"/>
          <p:cNvSpPr txBox="1"/>
          <p:nvPr/>
        </p:nvSpPr>
        <p:spPr>
          <a:xfrm>
            <a:off x="1030823" y="1081173"/>
            <a:ext cx="16543945" cy="1069800"/>
          </a:xfrm>
          <a:prstGeom prst="rect">
            <a:avLst/>
          </a:prstGeom>
          <a:noFill/>
          <a:ln>
            <a:noFill/>
          </a:ln>
        </p:spPr>
        <p:txBody>
          <a:bodyPr spcFirstLastPara="1" wrap="square" lIns="0" tIns="0" rIns="0" bIns="0" anchor="t" anchorCtr="0">
            <a:noAutofit/>
          </a:bodyPr>
          <a:lstStyle/>
          <a:p>
            <a:pPr>
              <a:lnSpc>
                <a:spcPct val="110000"/>
              </a:lnSpc>
              <a:buClr>
                <a:schemeClr val="dk1"/>
              </a:buClr>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上网查看您的个人健康信息的好处</a:t>
            </a:r>
          </a:p>
        </p:txBody>
      </p:sp>
      <p:sp>
        <p:nvSpPr>
          <p:cNvPr id="243" name="Google Shape;243;p22"/>
          <p:cNvSpPr txBox="1"/>
          <p:nvPr/>
        </p:nvSpPr>
        <p:spPr>
          <a:xfrm>
            <a:off x="849250" y="3849450"/>
            <a:ext cx="15171800" cy="4218267"/>
          </a:xfrm>
          <a:prstGeom prst="rect">
            <a:avLst/>
          </a:prstGeom>
          <a:noFill/>
          <a:ln>
            <a:noFill/>
          </a:ln>
        </p:spPr>
        <p:txBody>
          <a:bodyPr spcFirstLastPara="1" wrap="square" lIns="0" tIns="0" rIns="0" bIns="0" anchor="t" anchorCtr="0">
            <a:noAutofit/>
          </a:bodyPr>
          <a:lstStyle/>
          <a:p>
            <a:pPr marL="488950" lvl="0" indent="-457200">
              <a:lnSpc>
                <a:spcPct val="139970"/>
              </a:lnSpc>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轻松快捷地访问您的个人健康信息
十分方便，因所有信息都存在一个位置
由于容易访问更多您的个人健康信息，故有助您管理健康 
鼓励患者参与管理健康的过程</a:t>
            </a:r>
            <a:endParaRPr sz="3600" b="1"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2"/>
          <p:cNvSpPr txBox="1"/>
          <p:nvPr/>
        </p:nvSpPr>
        <p:spPr>
          <a:xfrm>
            <a:off x="1030823" y="1081172"/>
            <a:ext cx="16598809" cy="1169659"/>
          </a:xfrm>
          <a:prstGeom prst="rect">
            <a:avLst/>
          </a:prstGeom>
          <a:noFill/>
          <a:ln>
            <a:noFill/>
          </a:ln>
        </p:spPr>
        <p:txBody>
          <a:bodyPr spcFirstLastPara="1" wrap="square" lIns="0" tIns="0" rIns="0" bIns="0" anchor="t" anchorCtr="0">
            <a:noAutofit/>
          </a:bodyPr>
          <a:lstStyle/>
          <a:p>
            <a:pPr>
              <a:lnSpc>
                <a:spcPct val="110000"/>
              </a:lnSpc>
              <a:buClr>
                <a:schemeClr val="dk1"/>
              </a:buClr>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上网查看您的个人健康信息的限制</a:t>
            </a:r>
          </a:p>
        </p:txBody>
      </p:sp>
      <p:sp>
        <p:nvSpPr>
          <p:cNvPr id="243" name="Google Shape;243;p22"/>
          <p:cNvSpPr txBox="1"/>
          <p:nvPr/>
        </p:nvSpPr>
        <p:spPr>
          <a:xfrm>
            <a:off x="1030823" y="3190884"/>
            <a:ext cx="16114177" cy="5821399"/>
          </a:xfrm>
          <a:prstGeom prst="rect">
            <a:avLst/>
          </a:prstGeom>
          <a:noFill/>
          <a:ln>
            <a:noFill/>
          </a:ln>
        </p:spPr>
        <p:txBody>
          <a:bodyPr spcFirstLastPara="1" wrap="square" lIns="0" tIns="0" rIns="0" bIns="0" anchor="t" anchorCtr="0">
            <a:noAutofit/>
          </a:bodyPr>
          <a:lstStyle/>
          <a:p>
            <a:pPr marL="488950" indent="-457200">
              <a:spcAft>
                <a:spcPts val="1200"/>
              </a:spcAft>
              <a:buClr>
                <a:schemeClr val="dk2"/>
              </a:buClr>
              <a:buSzPct val="110000"/>
              <a:buFont typeface="Arial" panose="020B0604020202020204" pitchFamily="34" charset="0"/>
              <a:buChar char="•"/>
            </a:pPr>
            <a:r>
              <a:rPr lang="zh-TW" altLang="en-US" sz="4400" dirty="0">
                <a:latin typeface="DFKai-SB" panose="03000509000000000000" pitchFamily="49" charset="-120"/>
                <a:ea typeface="DFKai-SB" panose="03000509000000000000" pitchFamily="49" charset="-120"/>
                <a:cs typeface="Lora"/>
                <a:sym typeface="Lora"/>
              </a:rPr>
              <a:t>电子平台仍在扩展中，从而包含更多类型的健康信息。所以目前未必能够找到所有健康信息。
随着平台不断更新，需要持续学习如何使用。
当您在网上查看结果时，缺乏临床指导和解释（在与医疗保健提供者讨论结果之前）。
与实体健康记录相比，您需要采取不同的防护措施来保个人健康信息 。</a:t>
            </a:r>
            <a:endParaRPr lang="en-US" sz="4400" b="1" dirty="0">
              <a:latin typeface="Lora" panose="020B0604020202020204" charset="0"/>
            </a:endParaRPr>
          </a:p>
        </p:txBody>
      </p:sp>
    </p:spTree>
    <p:extLst>
      <p:ext uri="{BB962C8B-B14F-4D97-AF65-F5344CB8AC3E}">
        <p14:creationId xmlns:p14="http://schemas.microsoft.com/office/powerpoint/2010/main" val="1077553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6210470" cy="1877937"/>
          </a:xfrm>
          <a:prstGeom prst="rect">
            <a:avLst/>
          </a:prstGeom>
          <a:noFill/>
          <a:ln>
            <a:noFill/>
          </a:ln>
        </p:spPr>
        <p:txBody>
          <a:bodyPr spcFirstLastPara="1" wrap="square" lIns="0" tIns="0" rIns="0" bIns="0" anchor="t" anchorCtr="0">
            <a:noAutofit/>
          </a:bodyPr>
          <a:lstStyle/>
          <a:p>
            <a:pPr lvl="0">
              <a:lnSpc>
                <a:spcPct val="140011"/>
              </a:lnSpc>
            </a:pPr>
            <a:r>
              <a:rPr lang="zh-TW" altLang="en-US" sz="7200" b="1" dirty="0">
                <a:solidFill>
                  <a:schemeClr val="bg1"/>
                </a:solidFill>
                <a:latin typeface="DFKai-SB" panose="03000509000000000000" pitchFamily="49" charset="-120"/>
                <a:ea typeface="DFKai-SB" panose="03000509000000000000" pitchFamily="49" charset="-120"/>
                <a:cs typeface="Lora"/>
                <a:sym typeface="Lora"/>
              </a:rPr>
              <a:t>例子：上网查看您的检测结果</a:t>
            </a:r>
            <a:endParaRPr sz="7000" b="1" dirty="0">
              <a:solidFill>
                <a:schemeClr val="bg1"/>
              </a:solidFill>
              <a:latin typeface="+mj-lt"/>
            </a:endParaRPr>
          </a:p>
        </p:txBody>
      </p:sp>
      <p:sp>
        <p:nvSpPr>
          <p:cNvPr id="3" name="Rectangle 2">
            <a:extLst>
              <a:ext uri="{FF2B5EF4-FFF2-40B4-BE49-F238E27FC236}">
                <a16:creationId xmlns:a16="http://schemas.microsoft.com/office/drawing/2014/main" id="{8B851122-BC46-4B18-B206-FF346313BA5A}"/>
              </a:ext>
            </a:extLst>
          </p:cNvPr>
          <p:cNvSpPr/>
          <p:nvPr/>
        </p:nvSpPr>
        <p:spPr>
          <a:xfrm>
            <a:off x="11445929" y="8204873"/>
            <a:ext cx="1745991" cy="307777"/>
          </a:xfrm>
          <a:prstGeom prst="rect">
            <a:avLst/>
          </a:prstGeom>
        </p:spPr>
        <p:txBody>
          <a:bodyPr wrap="none">
            <a:spAutoFit/>
          </a:bodyPr>
          <a:lstStyle/>
          <a:p>
            <a:r>
              <a:rPr lang="en-US" dirty="0">
                <a:solidFill>
                  <a:schemeClr val="bg1">
                    <a:lumMod val="75000"/>
                  </a:schemeClr>
                </a:solidFill>
              </a:rPr>
              <a:t>(</a:t>
            </a:r>
            <a:r>
              <a:rPr lang="en-US" dirty="0" err="1">
                <a:solidFill>
                  <a:schemeClr val="bg1">
                    <a:lumMod val="75000"/>
                  </a:schemeClr>
                </a:solidFill>
              </a:rPr>
              <a:t>Tankilevitch</a:t>
            </a:r>
            <a:r>
              <a:rPr lang="en-US" dirty="0">
                <a:solidFill>
                  <a:schemeClr val="bg1">
                    <a:lumMod val="75000"/>
                  </a:schemeClr>
                </a:solidFill>
              </a:rPr>
              <a:t>, 2020)</a:t>
            </a:r>
          </a:p>
        </p:txBody>
      </p:sp>
      <p:pic>
        <p:nvPicPr>
          <p:cNvPr id="7" name="Picture 6" descr="Scientist doctor team with magnifying glass and microscope study blood. Flat illustration. Vector flat blood laboratory character illustration. Medic team with magnifier and microscope study blood drop cell. Concept of dna, hiv diagnosis. Design element for poster, flyer, card, banner, ui lab results stock illustrations">
            <a:extLst>
              <a:ext uri="{FF2B5EF4-FFF2-40B4-BE49-F238E27FC236}">
                <a16:creationId xmlns:a16="http://schemas.microsoft.com/office/drawing/2014/main" id="{36CEF621-623A-4FDA-AA25-628D60F47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6049" y="4511508"/>
            <a:ext cx="7272651" cy="5300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5864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92" name="Google Shape;192;p20"/>
          <p:cNvSpPr txBox="1"/>
          <p:nvPr/>
        </p:nvSpPr>
        <p:spPr>
          <a:xfrm>
            <a:off x="1182749" y="2605246"/>
            <a:ext cx="12692802" cy="6084281"/>
          </a:xfrm>
          <a:prstGeom prst="rect">
            <a:avLst/>
          </a:prstGeom>
          <a:noFill/>
          <a:ln>
            <a:noFill/>
          </a:ln>
        </p:spPr>
        <p:txBody>
          <a:bodyPr spcFirstLastPara="1" wrap="square" lIns="0" tIns="0" rIns="0" bIns="0" anchor="t" anchorCtr="0">
            <a:noAutofit/>
          </a:bodyPr>
          <a:lstStyle/>
          <a:p>
            <a:pPr lvl="0">
              <a:lnSpc>
                <a:spcPct val="150000"/>
              </a:lnSpc>
              <a:spcBef>
                <a:spcPts val="150"/>
              </a:spcBef>
              <a:spcAft>
                <a:spcPts val="120"/>
              </a:spcAft>
            </a:pPr>
            <a:r>
              <a:rPr lang="zh-TW" altLang="en-US" sz="4400" dirty="0">
                <a:solidFill>
                  <a:schemeClr val="tx1"/>
                </a:solidFill>
                <a:latin typeface="DFKai-SB" panose="03000509000000000000" pitchFamily="49" charset="-120"/>
                <a:ea typeface="DFKai-SB" panose="03000509000000000000" pitchFamily="49" charset="-120"/>
                <a:cs typeface="Lora"/>
                <a:sym typeface="Lora"/>
              </a:rPr>
              <a:t>视乎您在哪里完成检测，有多个平台让你查看结果。 
其中包括：</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571500" lvl="0" indent="-571500">
              <a:lnSpc>
                <a:spcPct val="150000"/>
              </a:lnSpc>
              <a:spcBef>
                <a:spcPts val="150"/>
              </a:spcBef>
              <a:spcAft>
                <a:spcPts val="120"/>
              </a:spcAft>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尿液及血液测试</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lvl="0" indent="-571500">
              <a:lnSpc>
                <a:spcPct val="150000"/>
              </a:lnSpc>
              <a:spcBef>
                <a:spcPts val="150"/>
              </a:spcBef>
              <a:spcAft>
                <a:spcPts val="120"/>
              </a:spcAft>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宫颈癌或结肠癌筛查</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lvl="0" indent="-571500">
              <a:lnSpc>
                <a:spcPct val="150000"/>
              </a:lnSpc>
              <a:spcBef>
                <a:spcPts val="150"/>
              </a:spcBef>
              <a:spcAft>
                <a:spcPts val="120"/>
              </a:spcAft>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病理学测试</a:t>
            </a:r>
            <a:endParaRPr lang="en-US" sz="4400" dirty="0">
              <a:solidFill>
                <a:schemeClr val="tx1"/>
              </a:solidFill>
              <a:latin typeface="+mj-lt"/>
              <a:ea typeface="Lora"/>
              <a:cs typeface="Lora"/>
              <a:sym typeface="Lora"/>
            </a:endParaRPr>
          </a:p>
        </p:txBody>
      </p:sp>
      <p:sp>
        <p:nvSpPr>
          <p:cNvPr id="18" name="Google Shape;166;p19">
            <a:extLst>
              <a:ext uri="{FF2B5EF4-FFF2-40B4-BE49-F238E27FC236}">
                <a16:creationId xmlns:a16="http://schemas.microsoft.com/office/drawing/2014/main" id="{FE6EBF7B-A9F5-4687-BEDA-7D4CEE2F15FD}"/>
              </a:ext>
            </a:extLst>
          </p:cNvPr>
          <p:cNvSpPr txBox="1"/>
          <p:nvPr/>
        </p:nvSpPr>
        <p:spPr>
          <a:xfrm>
            <a:off x="1182749" y="1057236"/>
            <a:ext cx="12828627" cy="924000"/>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哪些检测结果可上网取得？</a:t>
            </a:r>
          </a:p>
        </p:txBody>
      </p:sp>
      <p:pic>
        <p:nvPicPr>
          <p:cNvPr id="7" name="Picture 4" descr="Image result for Blood Lab Icon">
            <a:extLst>
              <a:ext uri="{FF2B5EF4-FFF2-40B4-BE49-F238E27FC236}">
                <a16:creationId xmlns:a16="http://schemas.microsoft.com/office/drawing/2014/main" id="{C4298B47-AF14-49BF-AF82-16BB8F1E75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39092" y="6392760"/>
            <a:ext cx="3247263" cy="324726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Pathologist Illustrations, Royalty-Free Vector Graphics &amp; Clip Art - iStock">
            <a:extLst>
              <a:ext uri="{FF2B5EF4-FFF2-40B4-BE49-F238E27FC236}">
                <a16:creationId xmlns:a16="http://schemas.microsoft.com/office/drawing/2014/main" id="{8E671AF5-840F-4317-A3E0-C4EC5A9BFE7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39092" y="2216238"/>
            <a:ext cx="4176522" cy="417652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pic>
        <p:nvPicPr>
          <p:cNvPr id="19" name="Picture 18">
            <a:extLst>
              <a:ext uri="{FF2B5EF4-FFF2-40B4-BE49-F238E27FC236}">
                <a16:creationId xmlns:a16="http://schemas.microsoft.com/office/drawing/2014/main" id="{EF1527ED-C016-4220-9D11-82B6B5A346FF}"/>
              </a:ext>
            </a:extLst>
          </p:cNvPr>
          <p:cNvPicPr>
            <a:picLocks noChangeAspect="1"/>
          </p:cNvPicPr>
          <p:nvPr/>
        </p:nvPicPr>
        <p:blipFill rotWithShape="1">
          <a:blip r:embed="rId3"/>
          <a:srcRect t="2224" r="283" b="4498"/>
          <a:stretch/>
        </p:blipFill>
        <p:spPr>
          <a:xfrm>
            <a:off x="1213166" y="2927618"/>
            <a:ext cx="14717160" cy="6803121"/>
          </a:xfrm>
          <a:prstGeom prst="rect">
            <a:avLst/>
          </a:prstGeom>
          <a:ln w="38100">
            <a:solidFill>
              <a:schemeClr val="tx1"/>
            </a:solidFill>
          </a:ln>
        </p:spPr>
      </p:pic>
      <p:sp>
        <p:nvSpPr>
          <p:cNvPr id="18" name="Google Shape;166;p19">
            <a:extLst>
              <a:ext uri="{FF2B5EF4-FFF2-40B4-BE49-F238E27FC236}">
                <a16:creationId xmlns:a16="http://schemas.microsoft.com/office/drawing/2014/main" id="{FE6EBF7B-A9F5-4687-BEDA-7D4CEE2F15FD}"/>
              </a:ext>
            </a:extLst>
          </p:cNvPr>
          <p:cNvSpPr txBox="1"/>
          <p:nvPr/>
        </p:nvSpPr>
        <p:spPr>
          <a:xfrm>
            <a:off x="1213166" y="520415"/>
            <a:ext cx="15861667" cy="2622055"/>
          </a:xfrm>
          <a:prstGeom prst="rect">
            <a:avLst/>
          </a:prstGeom>
          <a:noFill/>
          <a:ln>
            <a:noFill/>
          </a:ln>
        </p:spPr>
        <p:txBody>
          <a:bodyPr spcFirstLastPara="1" wrap="square" lIns="0" tIns="0" rIns="0" bIns="0" anchor="t" anchorCtr="0">
            <a:noAutofit/>
          </a:bodyPr>
          <a:lstStyle/>
          <a:p>
            <a:pPr lvl="0">
              <a:lnSpc>
                <a:spcPct val="110030"/>
              </a:lnSpc>
            </a:pPr>
            <a:r>
              <a:rPr lang="zh-TW" altLang="en-US" sz="6600" dirty="0">
                <a:solidFill>
                  <a:srgbClr val="034092"/>
                </a:solidFill>
                <a:latin typeface="DFKai-SB" panose="03000509000000000000" pitchFamily="49" charset="-120"/>
                <a:ea typeface="DFKai-SB" panose="03000509000000000000" pitchFamily="49" charset="-120"/>
                <a:cs typeface="Lora"/>
                <a:sym typeface="Lora"/>
              </a:rPr>
              <a:t>您能看到检测结果的哪些信息？</a:t>
            </a:r>
          </a:p>
        </p:txBody>
      </p:sp>
      <p:sp>
        <p:nvSpPr>
          <p:cNvPr id="14" name="Arrow: Down 13">
            <a:extLst>
              <a:ext uri="{FF2B5EF4-FFF2-40B4-BE49-F238E27FC236}">
                <a16:creationId xmlns:a16="http://schemas.microsoft.com/office/drawing/2014/main" id="{C77BB910-0520-47D2-A21F-F5D65F900CE0}"/>
              </a:ext>
            </a:extLst>
          </p:cNvPr>
          <p:cNvSpPr/>
          <p:nvPr/>
        </p:nvSpPr>
        <p:spPr>
          <a:xfrm rot="5400000">
            <a:off x="6068145" y="6356302"/>
            <a:ext cx="598923" cy="8028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5" name="Arrow: Down 14">
            <a:extLst>
              <a:ext uri="{FF2B5EF4-FFF2-40B4-BE49-F238E27FC236}">
                <a16:creationId xmlns:a16="http://schemas.microsoft.com/office/drawing/2014/main" id="{EDE1F684-F9CC-49D9-A88B-CB0523B32ABC}"/>
              </a:ext>
            </a:extLst>
          </p:cNvPr>
          <p:cNvSpPr/>
          <p:nvPr/>
        </p:nvSpPr>
        <p:spPr>
          <a:xfrm rot="5400000">
            <a:off x="13168923" y="7112092"/>
            <a:ext cx="598923" cy="8028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16" name="Arrow: Down 15">
            <a:extLst>
              <a:ext uri="{FF2B5EF4-FFF2-40B4-BE49-F238E27FC236}">
                <a16:creationId xmlns:a16="http://schemas.microsoft.com/office/drawing/2014/main" id="{B975E296-09F1-4905-93BA-9C2254CD40AB}"/>
              </a:ext>
            </a:extLst>
          </p:cNvPr>
          <p:cNvSpPr/>
          <p:nvPr/>
        </p:nvSpPr>
        <p:spPr>
          <a:xfrm rot="5400000">
            <a:off x="10305558" y="7112091"/>
            <a:ext cx="598923" cy="8028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
        <p:nvSpPr>
          <p:cNvPr id="7" name="Arrow: Down 6">
            <a:extLst>
              <a:ext uri="{FF2B5EF4-FFF2-40B4-BE49-F238E27FC236}">
                <a16:creationId xmlns:a16="http://schemas.microsoft.com/office/drawing/2014/main" id="{7E53106C-E4AF-4C70-AAE8-420B78AA745B}"/>
              </a:ext>
            </a:extLst>
          </p:cNvPr>
          <p:cNvSpPr/>
          <p:nvPr/>
        </p:nvSpPr>
        <p:spPr>
          <a:xfrm rot="5400000">
            <a:off x="6697548" y="5700229"/>
            <a:ext cx="598923" cy="80285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grpSp>
        <p:nvGrpSpPr>
          <p:cNvPr id="6" name="Group 5">
            <a:extLst>
              <a:ext uri="{FF2B5EF4-FFF2-40B4-BE49-F238E27FC236}">
                <a16:creationId xmlns:a16="http://schemas.microsoft.com/office/drawing/2014/main" id="{D929892B-E07F-A56B-0AE5-2F7AB3CE3112}"/>
              </a:ext>
            </a:extLst>
          </p:cNvPr>
          <p:cNvGrpSpPr/>
          <p:nvPr/>
        </p:nvGrpSpPr>
        <p:grpSpPr>
          <a:xfrm>
            <a:off x="11596770" y="3683419"/>
            <a:ext cx="6081630" cy="3108543"/>
            <a:chOff x="14192378" y="3745212"/>
            <a:chExt cx="4043266" cy="3108543"/>
          </a:xfrm>
        </p:grpSpPr>
        <p:sp>
          <p:nvSpPr>
            <p:cNvPr id="8" name="Speech Bubble: Rectangle 4">
              <a:extLst>
                <a:ext uri="{FF2B5EF4-FFF2-40B4-BE49-F238E27FC236}">
                  <a16:creationId xmlns:a16="http://schemas.microsoft.com/office/drawing/2014/main" id="{93D3E5C4-3227-B532-0E2B-1E68869C4092}"/>
                </a:ext>
              </a:extLst>
            </p:cNvPr>
            <p:cNvSpPr/>
            <p:nvPr/>
          </p:nvSpPr>
          <p:spPr>
            <a:xfrm>
              <a:off x="14196770" y="3745212"/>
              <a:ext cx="4038874" cy="3108543"/>
            </a:xfrm>
            <a:prstGeom prst="wedgeRectCallout">
              <a:avLst>
                <a:gd name="adj1" fmla="val -23663"/>
                <a:gd name="adj2" fmla="val 53308"/>
              </a:avLst>
            </a:prstGeom>
            <a:solidFill>
              <a:schemeClr val="bg1"/>
            </a:solidFill>
            <a:ln>
              <a:solidFill>
                <a:srgbClr val="034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1CC0E86-F02C-D568-4A4E-68A22A5E3D94}"/>
                </a:ext>
              </a:extLst>
            </p:cNvPr>
            <p:cNvSpPr txBox="1"/>
            <p:nvPr/>
          </p:nvSpPr>
          <p:spPr>
            <a:xfrm>
              <a:off x="14192378" y="3769964"/>
              <a:ext cx="3880733" cy="2708434"/>
            </a:xfrm>
            <a:prstGeom prst="rect">
              <a:avLst/>
            </a:prstGeom>
            <a:noFill/>
          </p:spPr>
          <p:txBody>
            <a:bodyPr wrap="square" rtlCol="0">
              <a:spAutoFit/>
            </a:bodyPr>
            <a:lstStyle/>
            <a:p>
              <a:r>
                <a:rPr lang="zh-TW" altLang="en-US" sz="2600" dirty="0">
                  <a:latin typeface="DFKai-SB" panose="03000509000000000000" pitchFamily="65" charset="-120"/>
                  <a:ea typeface="DFKai-SB" panose="03000509000000000000" pitchFamily="65" charset="-120"/>
                </a:rPr>
                <a:t>请按照您的医疗服务提供者的指示。 如有需要，他们可帮助解释您的检测结果。请留意：</a:t>
              </a:r>
              <a:endParaRPr lang="en-CA" altLang="zh-TW" sz="2600" dirty="0">
                <a:latin typeface="DFKai-SB" panose="03000509000000000000" pitchFamily="65" charset="-120"/>
                <a:ea typeface="DFKai-SB" panose="03000509000000000000" pitchFamily="65" charset="-120"/>
              </a:endParaRPr>
            </a:p>
            <a:p>
              <a:endParaRPr lang="en-US" altLang="zh-TW" sz="1200" dirty="0">
                <a:latin typeface="DFKai-SB" panose="03000509000000000000" pitchFamily="65" charset="-120"/>
                <a:ea typeface="DFKai-SB" panose="03000509000000000000" pitchFamily="65" charset="-120"/>
              </a:endParaRPr>
            </a:p>
            <a:p>
              <a:pPr marL="285750" indent="-285750">
                <a:buFont typeface="Arial" panose="020B0604020202020204" pitchFamily="34" charset="0"/>
                <a:buChar char="•"/>
              </a:pPr>
              <a:r>
                <a:rPr lang="zh-TW" altLang="en-US" sz="2600" dirty="0">
                  <a:latin typeface="DFKai-SB" panose="03000509000000000000" pitchFamily="65" charset="-120"/>
                  <a:ea typeface="DFKai-SB" panose="03000509000000000000" pitchFamily="65" charset="-120"/>
                </a:rPr>
                <a:t>不同实验室定义</a:t>
              </a:r>
              <a:r>
                <a:rPr lang="zh-TW" altLang="en-US" sz="2600" b="1" dirty="0">
                  <a:latin typeface="DFKai-SB" panose="03000509000000000000" pitchFamily="65" charset="-120"/>
                  <a:ea typeface="DFKai-SB" panose="03000509000000000000" pitchFamily="65" charset="-120"/>
                </a:rPr>
                <a:t>正常范围</a:t>
              </a:r>
              <a:r>
                <a:rPr lang="zh-TW" altLang="en-US" sz="2600" dirty="0">
                  <a:latin typeface="DFKai-SB" panose="03000509000000000000" pitchFamily="65" charset="-120"/>
                  <a:ea typeface="DFKai-SB" panose="03000509000000000000" pitchFamily="65" charset="-120"/>
                </a:rPr>
                <a:t>可能不同 
根据您身体的状况，“</a:t>
              </a:r>
              <a:r>
                <a:rPr lang="zh-TW" altLang="en-US" sz="2600" b="1" dirty="0">
                  <a:latin typeface="DFKai-SB" panose="03000509000000000000" pitchFamily="65" charset="-120"/>
                  <a:ea typeface="DFKai-SB" panose="03000509000000000000" pitchFamily="65" charset="-120"/>
                </a:rPr>
                <a:t>超出范围</a:t>
              </a:r>
              <a:r>
                <a:rPr lang="zh-TW" altLang="en-US" sz="2600" dirty="0">
                  <a:latin typeface="DFKai-SB" panose="03000509000000000000" pitchFamily="65" charset="-120"/>
                  <a:ea typeface="DFKai-SB" panose="03000509000000000000" pitchFamily="65" charset="-120"/>
                </a:rPr>
                <a:t>”的结果有可能是正常的</a:t>
              </a:r>
              <a:r>
                <a:rPr lang="zh-TW" altLang="en-US" sz="2800" dirty="0">
                  <a:latin typeface="DFKai-SB" panose="03000509000000000000" pitchFamily="65" charset="-120"/>
                  <a:ea typeface="DFKai-SB" panose="03000509000000000000" pitchFamily="65" charset="-120"/>
                </a:rPr>
                <a:t> </a:t>
              </a:r>
              <a:endParaRPr lang="en-US" sz="2800" dirty="0">
                <a:latin typeface="DFKai-SB" panose="03000509000000000000" pitchFamily="65" charset="-120"/>
                <a:ea typeface="DFKai-SB" panose="03000509000000000000" pitchFamily="65" charset="-120"/>
              </a:endParaRPr>
            </a:p>
          </p:txBody>
        </p:sp>
      </p:grpSp>
      <p:sp>
        <p:nvSpPr>
          <p:cNvPr id="10" name="TextBox 9">
            <a:extLst>
              <a:ext uri="{FF2B5EF4-FFF2-40B4-BE49-F238E27FC236}">
                <a16:creationId xmlns:a16="http://schemas.microsoft.com/office/drawing/2014/main" id="{A29E9F8A-A0F0-5610-1CF7-29E2F5182716}"/>
              </a:ext>
            </a:extLst>
          </p:cNvPr>
          <p:cNvSpPr txBox="1"/>
          <p:nvPr/>
        </p:nvSpPr>
        <p:spPr>
          <a:xfrm>
            <a:off x="14055787" y="7214054"/>
            <a:ext cx="919124" cy="523220"/>
          </a:xfrm>
          <a:prstGeom prst="rect">
            <a:avLst/>
          </a:prstGeom>
          <a:solidFill>
            <a:schemeClr val="bg1"/>
          </a:solidFill>
          <a:ln w="28575">
            <a:solidFill>
              <a:srgbClr val="034092"/>
            </a:solidFill>
          </a:ln>
        </p:spPr>
        <p:txBody>
          <a:bodyPr wrap="square" rtlCol="0">
            <a:spAutoFit/>
          </a:bodyPr>
          <a:lstStyle/>
          <a:p>
            <a:r>
              <a:rPr lang="zh-CN" altLang="en-US" sz="2800">
                <a:latin typeface="DFKai-SB" panose="03000509000000000000" pitchFamily="65" charset="-120"/>
                <a:ea typeface="DFKai-SB" panose="03000509000000000000" pitchFamily="65" charset="-120"/>
              </a:rPr>
              <a:t>进展</a:t>
            </a:r>
            <a:endParaRPr lang="zh-CN" altLang="en-US" sz="2800" dirty="0">
              <a:latin typeface="DFKai-SB" panose="03000509000000000000" pitchFamily="65" charset="-120"/>
              <a:ea typeface="DFKai-SB" panose="03000509000000000000" pitchFamily="65" charset="-120"/>
            </a:endParaRPr>
          </a:p>
        </p:txBody>
      </p:sp>
      <p:sp>
        <p:nvSpPr>
          <p:cNvPr id="11" name="TextBox 10">
            <a:extLst>
              <a:ext uri="{FF2B5EF4-FFF2-40B4-BE49-F238E27FC236}">
                <a16:creationId xmlns:a16="http://schemas.microsoft.com/office/drawing/2014/main" id="{3973FB6C-E495-B47A-A86D-2BF870FD2E07}"/>
              </a:ext>
            </a:extLst>
          </p:cNvPr>
          <p:cNvSpPr txBox="1"/>
          <p:nvPr/>
        </p:nvSpPr>
        <p:spPr>
          <a:xfrm>
            <a:off x="11282757" y="7251906"/>
            <a:ext cx="919123" cy="523220"/>
          </a:xfrm>
          <a:prstGeom prst="rect">
            <a:avLst/>
          </a:prstGeom>
          <a:solidFill>
            <a:schemeClr val="bg1"/>
          </a:solidFill>
          <a:ln w="28575">
            <a:solidFill>
              <a:srgbClr val="034092"/>
            </a:solidFill>
          </a:ln>
        </p:spPr>
        <p:txBody>
          <a:bodyPr wrap="square" rtlCol="0">
            <a:spAutoFit/>
          </a:bodyPr>
          <a:lstStyle/>
          <a:p>
            <a:r>
              <a:rPr lang="zh-CN" altLang="en-US" sz="2800" dirty="0">
                <a:latin typeface="DFKai-SB" panose="03000509000000000000" pitchFamily="65" charset="-120"/>
                <a:ea typeface="DFKai-SB" panose="03000509000000000000" pitchFamily="65" charset="-120"/>
              </a:rPr>
              <a:t>結果</a:t>
            </a:r>
          </a:p>
        </p:txBody>
      </p:sp>
      <p:grpSp>
        <p:nvGrpSpPr>
          <p:cNvPr id="12" name="Group 11">
            <a:extLst>
              <a:ext uri="{FF2B5EF4-FFF2-40B4-BE49-F238E27FC236}">
                <a16:creationId xmlns:a16="http://schemas.microsoft.com/office/drawing/2014/main" id="{0D62A1BB-DB5A-7A64-8E32-403C83FC32A6}"/>
              </a:ext>
            </a:extLst>
          </p:cNvPr>
          <p:cNvGrpSpPr/>
          <p:nvPr/>
        </p:nvGrpSpPr>
        <p:grpSpPr>
          <a:xfrm>
            <a:off x="2544268" y="7042515"/>
            <a:ext cx="3908195" cy="663172"/>
            <a:chOff x="5448026" y="5649543"/>
            <a:chExt cx="4038874" cy="598924"/>
          </a:xfrm>
        </p:grpSpPr>
        <p:sp>
          <p:nvSpPr>
            <p:cNvPr id="13" name="TextBox 12">
              <a:extLst>
                <a:ext uri="{FF2B5EF4-FFF2-40B4-BE49-F238E27FC236}">
                  <a16:creationId xmlns:a16="http://schemas.microsoft.com/office/drawing/2014/main" id="{88C7FD31-5B26-0256-2960-411BD3A7308B}"/>
                </a:ext>
              </a:extLst>
            </p:cNvPr>
            <p:cNvSpPr txBox="1"/>
            <p:nvPr/>
          </p:nvSpPr>
          <p:spPr>
            <a:xfrm>
              <a:off x="5448026" y="5687147"/>
              <a:ext cx="4038874" cy="472531"/>
            </a:xfrm>
            <a:prstGeom prst="rect">
              <a:avLst/>
            </a:prstGeom>
            <a:noFill/>
          </p:spPr>
          <p:txBody>
            <a:bodyPr wrap="square" rtlCol="0">
              <a:spAutoFit/>
            </a:bodyPr>
            <a:lstStyle/>
            <a:p>
              <a:r>
                <a:rPr lang="zh-TW" altLang="en-US" sz="2800" dirty="0">
                  <a:latin typeface="DFKai-SB" panose="03000509000000000000" pitchFamily="65" charset="-120"/>
                  <a:ea typeface="DFKai-SB" panose="03000509000000000000" pitchFamily="65" charset="-120"/>
                </a:rPr>
                <a:t>下载完整报告</a:t>
              </a:r>
            </a:p>
          </p:txBody>
        </p:sp>
        <p:sp>
          <p:nvSpPr>
            <p:cNvPr id="17" name="Rectangle: Rounded Corners 2">
              <a:extLst>
                <a:ext uri="{FF2B5EF4-FFF2-40B4-BE49-F238E27FC236}">
                  <a16:creationId xmlns:a16="http://schemas.microsoft.com/office/drawing/2014/main" id="{4033A770-598D-811E-0D0C-33E7D8A70A98}"/>
                </a:ext>
              </a:extLst>
            </p:cNvPr>
            <p:cNvSpPr/>
            <p:nvPr/>
          </p:nvSpPr>
          <p:spPr>
            <a:xfrm>
              <a:off x="5448026" y="5649543"/>
              <a:ext cx="2476774" cy="5989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a:extLst>
              <a:ext uri="{FF2B5EF4-FFF2-40B4-BE49-F238E27FC236}">
                <a16:creationId xmlns:a16="http://schemas.microsoft.com/office/drawing/2014/main" id="{1841328B-79B6-49E3-4EA0-9F2C6ACC3995}"/>
              </a:ext>
            </a:extLst>
          </p:cNvPr>
          <p:cNvSpPr/>
          <p:nvPr/>
        </p:nvSpPr>
        <p:spPr>
          <a:xfrm>
            <a:off x="8872130" y="4989612"/>
            <a:ext cx="543739" cy="307777"/>
          </a:xfrm>
          <a:prstGeom prst="rect">
            <a:avLst/>
          </a:prstGeom>
        </p:spPr>
        <p:txBody>
          <a:bodyPr wrap="none">
            <a:spAutoFit/>
          </a:bodyPr>
          <a:lstStyle/>
          <a:p>
            <a:r>
              <a:rPr lang="en-US" dirty="0" err="1"/>
              <a:t>进展</a:t>
            </a:r>
            <a:endParaRPr lang="en-US" dirty="0"/>
          </a:p>
        </p:txBody>
      </p:sp>
    </p:spTree>
    <p:extLst>
      <p:ext uri="{BB962C8B-B14F-4D97-AF65-F5344CB8AC3E}">
        <p14:creationId xmlns:p14="http://schemas.microsoft.com/office/powerpoint/2010/main" val="39264326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2"/>
          <p:cNvSpPr txBox="1"/>
          <p:nvPr/>
        </p:nvSpPr>
        <p:spPr>
          <a:xfrm>
            <a:off x="1030823" y="1081173"/>
            <a:ext cx="15812425" cy="1767666"/>
          </a:xfrm>
          <a:prstGeom prst="rect">
            <a:avLst/>
          </a:prstGeom>
          <a:noFill/>
          <a:ln>
            <a:noFill/>
          </a:ln>
        </p:spPr>
        <p:txBody>
          <a:bodyPr spcFirstLastPara="1" wrap="square" lIns="0" tIns="0" rIns="0" bIns="0" anchor="t" anchorCtr="0">
            <a:noAutofit/>
          </a:bodyPr>
          <a:lstStyle/>
          <a:p>
            <a:pPr lvl="0">
              <a:lnSpc>
                <a:spcPct val="110000"/>
              </a:lnSpc>
              <a:buClr>
                <a:schemeClr val="dk1"/>
              </a:buClr>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了解您的测试报告结果</a:t>
            </a:r>
          </a:p>
        </p:txBody>
      </p:sp>
      <p:sp>
        <p:nvSpPr>
          <p:cNvPr id="243" name="Google Shape;243;p22"/>
          <p:cNvSpPr txBox="1"/>
          <p:nvPr/>
        </p:nvSpPr>
        <p:spPr>
          <a:xfrm>
            <a:off x="1030822" y="2834465"/>
            <a:ext cx="15980827" cy="6371361"/>
          </a:xfrm>
          <a:prstGeom prst="rect">
            <a:avLst/>
          </a:prstGeom>
          <a:noFill/>
          <a:ln>
            <a:noFill/>
          </a:ln>
        </p:spPr>
        <p:txBody>
          <a:bodyPr spcFirstLastPara="1" wrap="square" lIns="0" tIns="0" rIns="0" bIns="0" anchor="t" anchorCtr="0">
            <a:noAutofit/>
          </a:bodyPr>
          <a:lstStyle/>
          <a:p>
            <a:pPr marL="488950" indent="-457200">
              <a:lnSpc>
                <a:spcPct val="130000"/>
              </a:lnSpc>
              <a:spcAft>
                <a:spcPts val="1200"/>
              </a:spcAft>
              <a:buClr>
                <a:schemeClr val="dk2"/>
              </a:buClr>
              <a:buSzPct val="110000"/>
              <a:buFont typeface="Arial" panose="020B0604020202020204" pitchFamily="34" charset="0"/>
              <a:buChar char="•"/>
            </a:pPr>
            <a:r>
              <a:rPr lang="zh-TW" altLang="en-US" sz="4400" dirty="0">
                <a:latin typeface="DFKai-SB" panose="03000509000000000000" pitchFamily="49" charset="-120"/>
                <a:ea typeface="DFKai-SB" panose="03000509000000000000" pitchFamily="49" charset="-120"/>
                <a:cs typeface="Lora"/>
                <a:sym typeface="Lora"/>
              </a:rPr>
              <a:t>平台通常会提供一些有关如何理解测试报告结果的说明。 
您的医疗服务提供商也会收到您的测试报告结果。 如需加倍注意或采取进一步行动，您的医疗服务提供者将尽快与您联系以采取任何必要的跟进。 
我们鼓励您下次复诊时，与您的医疗保健提供商讨论测试结果，以了解结果代表什么。</a:t>
            </a:r>
            <a:endParaRPr sz="4400" b="1" dirty="0">
              <a:solidFill>
                <a:schemeClr val="tx1"/>
              </a:solidFill>
            </a:endParaRPr>
          </a:p>
        </p:txBody>
      </p:sp>
    </p:spTree>
    <p:extLst>
      <p:ext uri="{BB962C8B-B14F-4D97-AF65-F5344CB8AC3E}">
        <p14:creationId xmlns:p14="http://schemas.microsoft.com/office/powerpoint/2010/main" val="22350098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53BF104-312A-9344-840F-EF60D577FA27}"/>
              </a:ext>
            </a:extLst>
          </p:cNvPr>
          <p:cNvSpPr>
            <a:spLocks noGrp="1"/>
          </p:cNvSpPr>
          <p:nvPr>
            <p:ph type="subTitle" idx="1"/>
          </p:nvPr>
        </p:nvSpPr>
        <p:spPr>
          <a:xfrm>
            <a:off x="1633520" y="2734819"/>
            <a:ext cx="16244815" cy="4580388"/>
          </a:xfrm>
        </p:spPr>
        <p:txBody>
          <a:bodyPr>
            <a:normAutofit/>
          </a:bodyPr>
          <a:lstStyle/>
          <a:p>
            <a:pPr algn="l">
              <a:lnSpc>
                <a:spcPct val="120000"/>
              </a:lnSpc>
            </a:pPr>
            <a:r>
              <a:rPr lang="zh-TW" altLang="en-US" sz="3200" dirty="0">
                <a:latin typeface="DFKai-SB" panose="03000509000000000000" pitchFamily="65" charset="-120"/>
                <a:ea typeface="DFKai-SB" panose="03000509000000000000" pitchFamily="65" charset="-120"/>
                <a:cs typeface="Arial" panose="020B0604020202020204" pitchFamily="34" charset="0"/>
              </a:rPr>
              <a:t>该数码健康知识课程由卑诗大学的安康健康网络（</a:t>
            </a:r>
            <a:r>
              <a:rPr lang="en-CA" altLang="zh-TW" sz="3200" dirty="0" err="1">
                <a:solidFill>
                  <a:schemeClr val="accent4"/>
                </a:solidFill>
                <a:ea typeface="DFKai-SB" panose="03000509000000000000" pitchFamily="65" charset="-120"/>
                <a:cs typeface="Arial" panose="020B0604020202020204" pitchFamily="34" charset="0"/>
              </a:rPr>
              <a:t>i</a:t>
            </a:r>
            <a:r>
              <a:rPr lang="en-CA" altLang="zh-TW" sz="3200" dirty="0" err="1">
                <a:solidFill>
                  <a:schemeClr val="accent1"/>
                </a:solidFill>
                <a:ea typeface="DFKai-SB" panose="03000509000000000000" pitchFamily="65" charset="-120"/>
                <a:cs typeface="Arial" panose="020B0604020202020204" pitchFamily="34" charset="0"/>
              </a:rPr>
              <a:t>CON</a:t>
            </a:r>
            <a:r>
              <a:rPr lang="zh-TW" altLang="en-CA" sz="3200" dirty="0">
                <a:latin typeface="DFKai-SB" panose="03000509000000000000" pitchFamily="65" charset="-120"/>
                <a:ea typeface="DFKai-SB" panose="03000509000000000000" pitchFamily="65" charset="-120"/>
                <a:cs typeface="Arial" panose="020B0604020202020204" pitchFamily="34" charset="0"/>
              </a:rPr>
              <a:t>）</a:t>
            </a:r>
            <a:r>
              <a:rPr lang="zh-TW" altLang="en-US" sz="3200" dirty="0">
                <a:latin typeface="DFKai-SB" panose="03000509000000000000" pitchFamily="65" charset="-120"/>
                <a:ea typeface="DFKai-SB" panose="03000509000000000000" pitchFamily="65" charset="-120"/>
                <a:cs typeface="Arial" panose="020B0604020202020204" pitchFamily="34" charset="0"/>
              </a:rPr>
              <a:t>制作
「安康」健康网络得到卑诗省卫生厅的「</a:t>
            </a:r>
            <a:r>
              <a:rPr lang="zh-TW" altLang="en-US" sz="3200" dirty="0">
                <a:solidFill>
                  <a:schemeClr val="accent1"/>
                </a:solidFill>
                <a:latin typeface="DFKai-SB" panose="03000509000000000000" pitchFamily="65" charset="-120"/>
                <a:ea typeface="DFKai-SB" panose="03000509000000000000" pitchFamily="65" charset="-120"/>
                <a:cs typeface="Arial" panose="020B0604020202020204" pitchFamily="34" charset="0"/>
              </a:rPr>
              <a:t>患者为伴</a:t>
            </a:r>
            <a:r>
              <a:rPr lang="zh-TW" altLang="en-US" sz="3200" dirty="0">
                <a:latin typeface="DFKai-SB" panose="03000509000000000000" pitchFamily="65" charset="-120"/>
                <a:ea typeface="DFKai-SB" panose="03000509000000000000" pitchFamily="65" charset="-120"/>
                <a:cs typeface="Arial" panose="020B0604020202020204" pitchFamily="34" charset="0"/>
              </a:rPr>
              <a:t>」计划的支持
「安康」健康网络与各多元文化社区合作已超过十年
「安康」健康网络帮助慢性病患者进行自我管理
「安康」健康网络亦帮助大家普及数码知识，以便他们获取、评估和使用网上的健康资源</a:t>
            </a:r>
            <a:endParaRPr lang="en-US" sz="3200" dirty="0">
              <a:latin typeface="DFKai-SB" panose="03000509000000000000" pitchFamily="65" charset="-120"/>
              <a:ea typeface="DFKai-SB" panose="03000509000000000000" pitchFamily="65" charset="-120"/>
              <a:cs typeface="Arial" panose="020B0604020202020204" pitchFamily="34" charset="0"/>
            </a:endParaRPr>
          </a:p>
        </p:txBody>
      </p:sp>
      <p:grpSp>
        <p:nvGrpSpPr>
          <p:cNvPr id="11" name="Group 10">
            <a:extLst>
              <a:ext uri="{FF2B5EF4-FFF2-40B4-BE49-F238E27FC236}">
                <a16:creationId xmlns:a16="http://schemas.microsoft.com/office/drawing/2014/main" id="{D751FE22-17D1-46D6-9A9F-075A99051472}"/>
              </a:ext>
            </a:extLst>
          </p:cNvPr>
          <p:cNvGrpSpPr/>
          <p:nvPr/>
        </p:nvGrpSpPr>
        <p:grpSpPr>
          <a:xfrm>
            <a:off x="2138502" y="7222826"/>
            <a:ext cx="13992468" cy="1825553"/>
            <a:chOff x="1139800" y="5469144"/>
            <a:chExt cx="9328312" cy="1217035"/>
          </a:xfrm>
        </p:grpSpPr>
        <p:pic>
          <p:nvPicPr>
            <p:cNvPr id="12" name="Picture 11">
              <a:extLst>
                <a:ext uri="{FF2B5EF4-FFF2-40B4-BE49-F238E27FC236}">
                  <a16:creationId xmlns:a16="http://schemas.microsoft.com/office/drawing/2014/main" id="{8DAE97B6-925A-4FC8-804A-F923CD630AF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3" name="Picture 12">
              <a:extLst>
                <a:ext uri="{FF2B5EF4-FFF2-40B4-BE49-F238E27FC236}">
                  <a16:creationId xmlns:a16="http://schemas.microsoft.com/office/drawing/2014/main" id="{1792B930-45E1-4291-93DB-6F1945CA969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4" name="Picture 13">
              <a:extLst>
                <a:ext uri="{FF2B5EF4-FFF2-40B4-BE49-F238E27FC236}">
                  <a16:creationId xmlns:a16="http://schemas.microsoft.com/office/drawing/2014/main" id="{C8631C4D-93C8-4997-9BD5-3A075D9F741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
        <p:nvSpPr>
          <p:cNvPr id="9" name="TextBox 8">
            <a:extLst>
              <a:ext uri="{FF2B5EF4-FFF2-40B4-BE49-F238E27FC236}">
                <a16:creationId xmlns:a16="http://schemas.microsoft.com/office/drawing/2014/main" id="{9413195C-04A0-48CF-82DE-2DDC5AD01EB4}"/>
              </a:ext>
            </a:extLst>
          </p:cNvPr>
          <p:cNvSpPr txBox="1"/>
          <p:nvPr/>
        </p:nvSpPr>
        <p:spPr>
          <a:xfrm>
            <a:off x="0" y="9783433"/>
            <a:ext cx="18288000" cy="507831"/>
          </a:xfrm>
          <a:prstGeom prst="rect">
            <a:avLst/>
          </a:prstGeom>
          <a:solidFill>
            <a:srgbClr val="002060"/>
          </a:solid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 typeface="Arial"/>
              <a:buNone/>
              <a:tabLst/>
              <a:defRPr/>
            </a:pPr>
            <a:r>
              <a:rPr kumimoji="0" lang="en-US" sz="2700" b="1" i="0" u="none" strike="noStrike" kern="1200" cap="none" spc="0" normalizeH="0" baseline="0" noProof="0">
                <a:ln>
                  <a:noFill/>
                </a:ln>
                <a:solidFill>
                  <a:prstClr val="white"/>
                </a:solidFill>
                <a:effectLst/>
                <a:uLnTx/>
                <a:uFillTx/>
                <a:latin typeface="Calibri" panose="020F0502020204030204"/>
                <a:ea typeface="+mn-ea"/>
                <a:cs typeface="Arial"/>
                <a:sym typeface="Arial"/>
              </a:rPr>
              <a:t>Thank you to the BC Ministry of Health Patients as Partners Initiative for their support.</a:t>
            </a:r>
          </a:p>
        </p:txBody>
      </p:sp>
      <p:sp>
        <p:nvSpPr>
          <p:cNvPr id="10" name="Google Shape;149;p18">
            <a:extLst>
              <a:ext uri="{FF2B5EF4-FFF2-40B4-BE49-F238E27FC236}">
                <a16:creationId xmlns:a16="http://schemas.microsoft.com/office/drawing/2014/main" id="{F35DDA19-0DCD-41D9-99E4-36FFE27B054C}"/>
              </a:ext>
            </a:extLst>
          </p:cNvPr>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Arial" panose="020B0604020202020204" pitchFamily="34" charset="0"/>
              </a:rPr>
              <a:t>鸣谢</a:t>
            </a:r>
            <a:endParaRPr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40034147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2"/>
          <p:cNvSpPr txBox="1"/>
          <p:nvPr/>
        </p:nvSpPr>
        <p:spPr>
          <a:xfrm>
            <a:off x="1030823" y="1081173"/>
            <a:ext cx="13854410" cy="1332244"/>
          </a:xfrm>
          <a:prstGeom prst="rect">
            <a:avLst/>
          </a:prstGeom>
          <a:noFill/>
          <a:ln>
            <a:noFill/>
          </a:ln>
        </p:spPr>
        <p:txBody>
          <a:bodyPr spcFirstLastPara="1" wrap="square" lIns="0" tIns="0" rIns="0" bIns="0" anchor="t" anchorCtr="0">
            <a:noAutofit/>
          </a:bodyPr>
          <a:lstStyle/>
          <a:p>
            <a:pPr lvl="0">
              <a:lnSpc>
                <a:spcPct val="110000"/>
              </a:lnSpc>
              <a:buClr>
                <a:schemeClr val="dk1"/>
              </a:buClr>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了解您的测试报告结果</a:t>
            </a:r>
          </a:p>
        </p:txBody>
      </p:sp>
      <p:grpSp>
        <p:nvGrpSpPr>
          <p:cNvPr id="5" name="Group 4">
            <a:extLst>
              <a:ext uri="{FF2B5EF4-FFF2-40B4-BE49-F238E27FC236}">
                <a16:creationId xmlns:a16="http://schemas.microsoft.com/office/drawing/2014/main" id="{CCC9BDA2-79DE-47B6-8AC3-47066438A4FF}"/>
              </a:ext>
            </a:extLst>
          </p:cNvPr>
          <p:cNvGrpSpPr/>
          <p:nvPr/>
        </p:nvGrpSpPr>
        <p:grpSpPr>
          <a:xfrm>
            <a:off x="997373" y="3020728"/>
            <a:ext cx="7290217" cy="4947504"/>
            <a:chOff x="847233" y="2947837"/>
            <a:chExt cx="7918926" cy="5157463"/>
          </a:xfrm>
        </p:grpSpPr>
        <p:pic>
          <p:nvPicPr>
            <p:cNvPr id="2" name="Picture 1">
              <a:extLst>
                <a:ext uri="{FF2B5EF4-FFF2-40B4-BE49-F238E27FC236}">
                  <a16:creationId xmlns:a16="http://schemas.microsoft.com/office/drawing/2014/main" id="{96DE6463-6E00-4FAB-AAB0-5B3B08C7A130}"/>
                </a:ext>
              </a:extLst>
            </p:cNvPr>
            <p:cNvPicPr>
              <a:picLocks noChangeAspect="1"/>
            </p:cNvPicPr>
            <p:nvPr/>
          </p:nvPicPr>
          <p:blipFill rotWithShape="1">
            <a:blip r:embed="rId3"/>
            <a:srcRect l="4961" t="8392" r="8073" b="10618"/>
            <a:stretch/>
          </p:blipFill>
          <p:spPr>
            <a:xfrm>
              <a:off x="847233" y="2947837"/>
              <a:ext cx="7918926" cy="5157463"/>
            </a:xfrm>
            <a:prstGeom prst="rect">
              <a:avLst/>
            </a:prstGeom>
          </p:spPr>
        </p:pic>
        <p:sp>
          <p:nvSpPr>
            <p:cNvPr id="4" name="Rectangle 3">
              <a:extLst>
                <a:ext uri="{FF2B5EF4-FFF2-40B4-BE49-F238E27FC236}">
                  <a16:creationId xmlns:a16="http://schemas.microsoft.com/office/drawing/2014/main" id="{0F8D655B-4B75-4414-AD5C-B2BF7869709D}"/>
                </a:ext>
              </a:extLst>
            </p:cNvPr>
            <p:cNvSpPr/>
            <p:nvPr/>
          </p:nvSpPr>
          <p:spPr>
            <a:xfrm>
              <a:off x="3364992" y="4147792"/>
              <a:ext cx="676656" cy="1332244"/>
            </a:xfrm>
            <a:prstGeom prst="rect">
              <a:avLst/>
            </a:prstGeom>
            <a:solidFill>
              <a:srgbClr val="F8F8FA"/>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672D12E4-D8D5-477B-A06D-D5A29CACC1F8}"/>
              </a:ext>
            </a:extLst>
          </p:cNvPr>
          <p:cNvGrpSpPr/>
          <p:nvPr/>
        </p:nvGrpSpPr>
        <p:grpSpPr>
          <a:xfrm>
            <a:off x="9313096" y="2579080"/>
            <a:ext cx="4041647" cy="2380911"/>
            <a:chOff x="9546336" y="3042341"/>
            <a:chExt cx="2212848" cy="1511371"/>
          </a:xfrm>
        </p:grpSpPr>
        <p:sp>
          <p:nvSpPr>
            <p:cNvPr id="9" name="Oval 8">
              <a:extLst>
                <a:ext uri="{FF2B5EF4-FFF2-40B4-BE49-F238E27FC236}">
                  <a16:creationId xmlns:a16="http://schemas.microsoft.com/office/drawing/2014/main" id="{F92BEC05-F157-4C5A-93CE-6107C7E9EBDE}"/>
                </a:ext>
              </a:extLst>
            </p:cNvPr>
            <p:cNvSpPr/>
            <p:nvPr/>
          </p:nvSpPr>
          <p:spPr>
            <a:xfrm>
              <a:off x="9546336" y="3042341"/>
              <a:ext cx="2212848" cy="1511371"/>
            </a:xfrm>
            <a:prstGeom prst="ellipse">
              <a:avLst/>
            </a:prstGeom>
            <a:solidFill>
              <a:schemeClr val="accent6">
                <a:lumMod val="20000"/>
                <a:lumOff val="80000"/>
              </a:schemeClr>
            </a:solidFill>
            <a:ln>
              <a:solidFill>
                <a:schemeClr val="accent6">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04E397B5-A877-4780-8EF8-74B023029D9F}"/>
                </a:ext>
              </a:extLst>
            </p:cNvPr>
            <p:cNvSpPr txBox="1"/>
            <p:nvPr/>
          </p:nvSpPr>
          <p:spPr>
            <a:xfrm>
              <a:off x="9843248" y="3406471"/>
              <a:ext cx="1619024" cy="703341"/>
            </a:xfrm>
            <a:prstGeom prst="rect">
              <a:avLst/>
            </a:prstGeom>
            <a:noFill/>
          </p:spPr>
          <p:txBody>
            <a:bodyPr wrap="square" rtlCol="0">
              <a:spAutoFit/>
            </a:bodyPr>
            <a:lstStyle/>
            <a:p>
              <a:pPr algn="ctr"/>
              <a:r>
                <a:rPr lang="en-US" altLang="zh-TW" sz="6600" dirty="0">
                  <a:latin typeface="DFKai-SB" panose="03000509000000000000" pitchFamily="49" charset="-120"/>
                  <a:ea typeface="DFKai-SB" panose="03000509000000000000" pitchFamily="49" charset="-120"/>
                </a:rPr>
                <a:t>70</a:t>
              </a:r>
              <a:r>
                <a:rPr lang="zh-TW" altLang="en-US" sz="6600" dirty="0">
                  <a:latin typeface="DFKai-SB" panose="03000509000000000000" pitchFamily="49" charset="-120"/>
                  <a:ea typeface="DFKai-SB" panose="03000509000000000000" pitchFamily="49" charset="-120"/>
                </a:rPr>
                <a:t>岁</a:t>
              </a:r>
              <a:endParaRPr lang="en-US" sz="6600" dirty="0">
                <a:latin typeface="DFKai-SB" panose="03000509000000000000" pitchFamily="49" charset="-120"/>
                <a:ea typeface="DFKai-SB" panose="03000509000000000000" pitchFamily="49" charset="-120"/>
              </a:endParaRPr>
            </a:p>
          </p:txBody>
        </p:sp>
      </p:grpSp>
      <p:grpSp>
        <p:nvGrpSpPr>
          <p:cNvPr id="18" name="Group 17">
            <a:extLst>
              <a:ext uri="{FF2B5EF4-FFF2-40B4-BE49-F238E27FC236}">
                <a16:creationId xmlns:a16="http://schemas.microsoft.com/office/drawing/2014/main" id="{116823DD-3087-4EC8-894E-76286CBFA3F4}"/>
              </a:ext>
            </a:extLst>
          </p:cNvPr>
          <p:cNvGrpSpPr/>
          <p:nvPr/>
        </p:nvGrpSpPr>
        <p:grpSpPr>
          <a:xfrm>
            <a:off x="14248501" y="4888561"/>
            <a:ext cx="2523744" cy="1476756"/>
            <a:chOff x="9779370" y="6880860"/>
            <a:chExt cx="2523744" cy="1476756"/>
          </a:xfrm>
        </p:grpSpPr>
        <p:sp>
          <p:nvSpPr>
            <p:cNvPr id="12" name="Oval 11">
              <a:extLst>
                <a:ext uri="{FF2B5EF4-FFF2-40B4-BE49-F238E27FC236}">
                  <a16:creationId xmlns:a16="http://schemas.microsoft.com/office/drawing/2014/main" id="{23B519D4-AB23-41EC-AA36-A2AAC3575FC8}"/>
                </a:ext>
              </a:extLst>
            </p:cNvPr>
            <p:cNvSpPr/>
            <p:nvPr/>
          </p:nvSpPr>
          <p:spPr>
            <a:xfrm>
              <a:off x="9779370" y="6880860"/>
              <a:ext cx="2523744" cy="1476756"/>
            </a:xfrm>
            <a:prstGeom prst="ellips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924299E0-D975-486D-83C7-C73FAF9826EF}"/>
                </a:ext>
              </a:extLst>
            </p:cNvPr>
            <p:cNvSpPr txBox="1"/>
            <p:nvPr/>
          </p:nvSpPr>
          <p:spPr>
            <a:xfrm>
              <a:off x="10099410" y="7157573"/>
              <a:ext cx="1883664" cy="923330"/>
            </a:xfrm>
            <a:prstGeom prst="rect">
              <a:avLst/>
            </a:prstGeom>
            <a:noFill/>
          </p:spPr>
          <p:txBody>
            <a:bodyPr wrap="square" rtlCol="0">
              <a:spAutoFit/>
            </a:bodyPr>
            <a:lstStyle/>
            <a:p>
              <a:pPr algn="ctr"/>
              <a:r>
                <a:rPr lang="en-US" sz="5400" dirty="0" err="1">
                  <a:latin typeface="DFKai-SB" panose="03000509000000000000" pitchFamily="49" charset="-120"/>
                  <a:ea typeface="DFKai-SB" panose="03000509000000000000" pitchFamily="49" charset="-120"/>
                </a:rPr>
                <a:t>男性</a:t>
              </a:r>
              <a:endParaRPr lang="en-US" sz="5400" dirty="0">
                <a:latin typeface="DFKai-SB" panose="03000509000000000000" pitchFamily="49" charset="-120"/>
                <a:ea typeface="DFKai-SB" panose="03000509000000000000" pitchFamily="49" charset="-120"/>
              </a:endParaRPr>
            </a:p>
          </p:txBody>
        </p:sp>
      </p:grpSp>
      <p:grpSp>
        <p:nvGrpSpPr>
          <p:cNvPr id="17" name="Group 16">
            <a:extLst>
              <a:ext uri="{FF2B5EF4-FFF2-40B4-BE49-F238E27FC236}">
                <a16:creationId xmlns:a16="http://schemas.microsoft.com/office/drawing/2014/main" id="{AAFB378B-D4A1-48CD-8348-C3EEAF8AEA43}"/>
              </a:ext>
            </a:extLst>
          </p:cNvPr>
          <p:cNvGrpSpPr/>
          <p:nvPr/>
        </p:nvGrpSpPr>
        <p:grpSpPr>
          <a:xfrm>
            <a:off x="9313096" y="6107985"/>
            <a:ext cx="4882896" cy="3150301"/>
            <a:chOff x="12673584" y="4292915"/>
            <a:chExt cx="4882896" cy="3150301"/>
          </a:xfrm>
        </p:grpSpPr>
        <p:sp>
          <p:nvSpPr>
            <p:cNvPr id="14" name="Oval 13">
              <a:extLst>
                <a:ext uri="{FF2B5EF4-FFF2-40B4-BE49-F238E27FC236}">
                  <a16:creationId xmlns:a16="http://schemas.microsoft.com/office/drawing/2014/main" id="{243EBF90-64B4-4F22-942E-8893FB221E68}"/>
                </a:ext>
              </a:extLst>
            </p:cNvPr>
            <p:cNvSpPr/>
            <p:nvPr/>
          </p:nvSpPr>
          <p:spPr>
            <a:xfrm>
              <a:off x="12673584" y="4292915"/>
              <a:ext cx="4882896" cy="3150301"/>
            </a:xfrm>
            <a:prstGeom prst="ellipse">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4D4A51B6-CD50-4F1E-9636-02F75481A817}"/>
                </a:ext>
              </a:extLst>
            </p:cNvPr>
            <p:cNvSpPr txBox="1"/>
            <p:nvPr/>
          </p:nvSpPr>
          <p:spPr>
            <a:xfrm>
              <a:off x="13215878" y="5314067"/>
              <a:ext cx="3772038" cy="1107996"/>
            </a:xfrm>
            <a:prstGeom prst="rect">
              <a:avLst/>
            </a:prstGeom>
            <a:noFill/>
          </p:spPr>
          <p:txBody>
            <a:bodyPr wrap="square" rtlCol="0">
              <a:spAutoFit/>
            </a:bodyPr>
            <a:lstStyle/>
            <a:p>
              <a:pPr algn="ctr"/>
              <a:r>
                <a:rPr lang="zh-TW" altLang="en-US" sz="6600" dirty="0">
                  <a:latin typeface="DFKai-SB" panose="03000509000000000000" pitchFamily="49" charset="-120"/>
                  <a:ea typeface="DFKai-SB" panose="03000509000000000000" pitchFamily="49" charset="-120"/>
                </a:rPr>
                <a:t>心脏病</a:t>
              </a:r>
              <a:endParaRPr lang="en-US" sz="6600" dirty="0">
                <a:latin typeface="DFKai-SB" panose="03000509000000000000" pitchFamily="49" charset="-120"/>
                <a:ea typeface="DFKai-SB" panose="03000509000000000000" pitchFamily="49" charset="-120"/>
              </a:endParaRPr>
            </a:p>
          </p:txBody>
        </p:sp>
      </p:grpSp>
    </p:spTree>
    <p:extLst>
      <p:ext uri="{BB962C8B-B14F-4D97-AF65-F5344CB8AC3E}">
        <p14:creationId xmlns:p14="http://schemas.microsoft.com/office/powerpoint/2010/main" val="24244816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22"/>
          <p:cNvSpPr txBox="1"/>
          <p:nvPr/>
        </p:nvSpPr>
        <p:spPr>
          <a:xfrm>
            <a:off x="1030823" y="1081172"/>
            <a:ext cx="13756740" cy="2439093"/>
          </a:xfrm>
          <a:prstGeom prst="rect">
            <a:avLst/>
          </a:prstGeom>
          <a:noFill/>
          <a:ln>
            <a:noFill/>
          </a:ln>
        </p:spPr>
        <p:txBody>
          <a:bodyPr spcFirstLastPara="1" wrap="square" lIns="0" tIns="0" rIns="0" bIns="0" anchor="t" anchorCtr="0">
            <a:noAutofit/>
          </a:bodyPr>
          <a:lstStyle/>
          <a:p>
            <a:pPr lvl="0">
              <a:lnSpc>
                <a:spcPct val="110000"/>
              </a:lnSpc>
              <a:buClr>
                <a:schemeClr val="dk1"/>
              </a:buClr>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了解您的测试报告结果</a:t>
            </a:r>
          </a:p>
        </p:txBody>
      </p:sp>
      <p:sp>
        <p:nvSpPr>
          <p:cNvPr id="243" name="Google Shape;243;p22"/>
          <p:cNvSpPr txBox="1"/>
          <p:nvPr/>
        </p:nvSpPr>
        <p:spPr>
          <a:xfrm>
            <a:off x="912506" y="2697367"/>
            <a:ext cx="15565743" cy="5968509"/>
          </a:xfrm>
          <a:prstGeom prst="rect">
            <a:avLst/>
          </a:prstGeom>
          <a:noFill/>
          <a:ln>
            <a:noFill/>
          </a:ln>
        </p:spPr>
        <p:txBody>
          <a:bodyPr spcFirstLastPara="1" wrap="square" lIns="0" tIns="0" rIns="0" bIns="0" anchor="t" anchorCtr="0">
            <a:noAutofit/>
          </a:bodyPr>
          <a:lstStyle/>
          <a:p>
            <a:pPr marL="488950" indent="-457200">
              <a:lnSpc>
                <a:spcPct val="130000"/>
              </a:lnSpc>
              <a:spcAft>
                <a:spcPts val="1200"/>
              </a:spcAft>
              <a:buClr>
                <a:schemeClr val="dk2"/>
              </a:buClr>
              <a:buSzPct val="110000"/>
              <a:buFont typeface="Arial" panose="020B0604020202020204" pitchFamily="34" charset="0"/>
              <a:buChar char="•"/>
            </a:pPr>
            <a:r>
              <a:rPr lang="zh-TW" altLang="en-US" sz="4400" dirty="0">
                <a:latin typeface="DFKai-SB" panose="03000509000000000000" pitchFamily="49" charset="-120"/>
                <a:ea typeface="DFKai-SB" panose="03000509000000000000" pitchFamily="49" charset="-120"/>
                <a:cs typeface="Lora"/>
                <a:sym typeface="Lora"/>
              </a:rPr>
              <a:t>每个人的健康基线都是不同的
不同因素，如：年龄、性别、健康状况、既往病史（糖尿病、高血压等等）也会影响您的健康
对您来说，就算您的结果超出范围，也可能是正常的。 您的医疗保健提供商会能够解释结果对您代表什么</a:t>
            </a:r>
            <a:endParaRPr lang="en-US" sz="4400" dirty="0">
              <a:solidFill>
                <a:schemeClr val="tx1"/>
              </a:solidFill>
              <a:latin typeface="DFKai-SB" panose="03000509000000000000" pitchFamily="49" charset="-120"/>
              <a:ea typeface="DFKai-SB" panose="03000509000000000000" pitchFamily="49" charset="-120"/>
            </a:endParaRPr>
          </a:p>
        </p:txBody>
      </p:sp>
    </p:spTree>
    <p:extLst>
      <p:ext uri="{BB962C8B-B14F-4D97-AF65-F5344CB8AC3E}">
        <p14:creationId xmlns:p14="http://schemas.microsoft.com/office/powerpoint/2010/main" val="10111543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850081" y="1801163"/>
            <a:ext cx="13664697" cy="956271"/>
          </a:xfrm>
          <a:prstGeom prst="rect">
            <a:avLst/>
          </a:prstGeom>
          <a:noFill/>
          <a:ln>
            <a:noFill/>
          </a:ln>
        </p:spPr>
        <p:txBody>
          <a:bodyPr spcFirstLastPara="1" wrap="square" lIns="0" tIns="0" rIns="0" bIns="0" anchor="t" anchorCtr="0">
            <a:noAutofit/>
          </a:bodyPr>
          <a:lstStyle/>
          <a:p>
            <a:pPr marL="0" marR="0" lvl="0" indent="0" algn="l" rtl="0">
              <a:lnSpc>
                <a:spcPct val="140011"/>
              </a:lnSpc>
              <a:spcBef>
                <a:spcPts val="0"/>
              </a:spcBef>
              <a:spcAft>
                <a:spcPts val="0"/>
              </a:spcAft>
              <a:buNone/>
            </a:pPr>
            <a:endParaRPr sz="7000">
              <a:latin typeface="+mj-lt"/>
            </a:endParaRPr>
          </a:p>
        </p:txBody>
      </p:sp>
      <p:sp>
        <p:nvSpPr>
          <p:cNvPr id="5" name="Google Shape;325;p28">
            <a:extLst>
              <a:ext uri="{FF2B5EF4-FFF2-40B4-BE49-F238E27FC236}">
                <a16:creationId xmlns:a16="http://schemas.microsoft.com/office/drawing/2014/main" id="{4C55D826-6C2B-5D49-B8DB-A40700BB0320}"/>
              </a:ext>
            </a:extLst>
          </p:cNvPr>
          <p:cNvSpPr txBox="1"/>
          <p:nvPr/>
        </p:nvSpPr>
        <p:spPr>
          <a:xfrm>
            <a:off x="991104" y="2191334"/>
            <a:ext cx="13104225" cy="566100"/>
          </a:xfrm>
          <a:prstGeom prst="rect">
            <a:avLst/>
          </a:prstGeom>
          <a:noFill/>
          <a:ln>
            <a:noFill/>
          </a:ln>
        </p:spPr>
        <p:txBody>
          <a:bodyPr spcFirstLastPara="1" wrap="square" lIns="0" tIns="0" rIns="0" bIns="0" anchor="t" anchorCtr="0">
            <a:noAutofit/>
          </a:bodyPr>
          <a:lstStyle/>
          <a:p>
            <a:pPr marL="0" marR="0" lvl="0" indent="0" algn="l" rtl="0">
              <a:lnSpc>
                <a:spcPct val="139970"/>
              </a:lnSpc>
              <a:spcBef>
                <a:spcPts val="0"/>
              </a:spcBef>
              <a:spcAft>
                <a:spcPts val="0"/>
              </a:spcAft>
              <a:buNone/>
            </a:pPr>
            <a:endParaRPr sz="4000">
              <a:solidFill>
                <a:schemeClr val="tx1"/>
              </a:solidFill>
              <a:latin typeface="+mj-lt"/>
            </a:endParaRPr>
          </a:p>
        </p:txBody>
      </p:sp>
      <p:sp>
        <p:nvSpPr>
          <p:cNvPr id="6" name="Google Shape;327;p28">
            <a:extLst>
              <a:ext uri="{FF2B5EF4-FFF2-40B4-BE49-F238E27FC236}">
                <a16:creationId xmlns:a16="http://schemas.microsoft.com/office/drawing/2014/main" id="{27A63867-BA44-624A-9003-3065F6BC0E82}"/>
              </a:ext>
            </a:extLst>
          </p:cNvPr>
          <p:cNvSpPr txBox="1"/>
          <p:nvPr/>
        </p:nvSpPr>
        <p:spPr>
          <a:xfrm>
            <a:off x="991104" y="900757"/>
            <a:ext cx="12222872" cy="1086525"/>
          </a:xfrm>
          <a:prstGeom prst="rect">
            <a:avLst/>
          </a:prstGeom>
          <a:noFill/>
          <a:ln>
            <a:noFill/>
          </a:ln>
        </p:spPr>
        <p:txBody>
          <a:bodyPr spcFirstLastPara="1" wrap="square" lIns="0" tIns="0" rIns="0" bIns="0" anchor="t" anchorCtr="0">
            <a:noAutofit/>
          </a:bodyPr>
          <a:lstStyle/>
          <a:p>
            <a:pPr marL="0" marR="0" lvl="0" indent="0" algn="l" rtl="0">
              <a:lnSpc>
                <a:spcPct val="110000"/>
              </a:lnSpc>
              <a:spcBef>
                <a:spcPts val="0"/>
              </a:spcBef>
              <a:spcAft>
                <a:spcPts val="0"/>
              </a:spcAft>
              <a:buNone/>
            </a:pPr>
            <a:endParaRPr b="1">
              <a:solidFill>
                <a:schemeClr val="bg1"/>
              </a:solidFill>
              <a:latin typeface="+mj-lt"/>
            </a:endParaRPr>
          </a:p>
        </p:txBody>
      </p:sp>
      <p:sp>
        <p:nvSpPr>
          <p:cNvPr id="10" name="Google Shape;271;p24">
            <a:extLst>
              <a:ext uri="{FF2B5EF4-FFF2-40B4-BE49-F238E27FC236}">
                <a16:creationId xmlns:a16="http://schemas.microsoft.com/office/drawing/2014/main" id="{D3D3AF02-B3AA-47FD-8EE9-075C4C4D394E}"/>
              </a:ext>
            </a:extLst>
          </p:cNvPr>
          <p:cNvSpPr txBox="1"/>
          <p:nvPr/>
        </p:nvSpPr>
        <p:spPr>
          <a:xfrm>
            <a:off x="1440302" y="989699"/>
            <a:ext cx="14997617" cy="2564662"/>
          </a:xfrm>
          <a:prstGeom prst="rect">
            <a:avLst/>
          </a:prstGeom>
          <a:noFill/>
          <a:ln>
            <a:noFill/>
          </a:ln>
        </p:spPr>
        <p:txBody>
          <a:bodyPr spcFirstLastPara="1" wrap="square" lIns="0" tIns="0" rIns="0" bIns="0" anchor="t" anchorCtr="0">
            <a:noAutofit/>
          </a:bodyPr>
          <a:lstStyle/>
          <a:p>
            <a:pPr lvl="0"/>
            <a:r>
              <a:rPr lang="zh-TW" altLang="en-US" sz="7200" b="1" dirty="0">
                <a:solidFill>
                  <a:srgbClr val="FFFFFF"/>
                </a:solidFill>
                <a:latin typeface="DFKai-SB" panose="03000509000000000000" pitchFamily="49" charset="-120"/>
                <a:ea typeface="DFKai-SB" panose="03000509000000000000" pitchFamily="49" charset="-120"/>
                <a:sym typeface="Lora"/>
              </a:rPr>
              <a:t>如何保护您的网上个人健康信息？</a:t>
            </a:r>
          </a:p>
        </p:txBody>
      </p:sp>
      <p:pic>
        <p:nvPicPr>
          <p:cNvPr id="8" name="Picture 2" descr="Internet Network Computer Security Internet network data computer laptop security shield and lock symbol. protect your privacy stock illustrations">
            <a:extLst>
              <a:ext uri="{FF2B5EF4-FFF2-40B4-BE49-F238E27FC236}">
                <a16:creationId xmlns:a16="http://schemas.microsoft.com/office/drawing/2014/main" id="{3B776F19-478A-4472-B2C8-FF09315829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57781" y="5143500"/>
            <a:ext cx="5829300" cy="4305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73248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6254646" cy="1675114"/>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如何保护您的网上个人健康信息？</a:t>
            </a:r>
          </a:p>
        </p:txBody>
      </p:sp>
      <p:sp>
        <p:nvSpPr>
          <p:cNvPr id="174" name="Google Shape;174;p19"/>
          <p:cNvSpPr txBox="1"/>
          <p:nvPr/>
        </p:nvSpPr>
        <p:spPr>
          <a:xfrm>
            <a:off x="1182749" y="3843177"/>
            <a:ext cx="15688375" cy="4824574"/>
          </a:xfrm>
          <a:prstGeom prst="rect">
            <a:avLst/>
          </a:prstGeom>
          <a:noFill/>
          <a:ln>
            <a:noFill/>
          </a:ln>
        </p:spPr>
        <p:txBody>
          <a:bodyPr spcFirstLastPara="1" wrap="square" lIns="0" tIns="0" rIns="0" bIns="0" anchor="t" anchorCtr="0">
            <a:noAutofit/>
          </a:bodyPr>
          <a:lstStyle/>
          <a:p>
            <a:pPr marL="628714" lvl="0" indent="-571500">
              <a:lnSpc>
                <a:spcPct val="130000"/>
              </a:lnSpc>
              <a:spcAft>
                <a:spcPts val="12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根据法律，存储个人健康信息的机构须遵守规则和政策，以确保您的信息安全。 
您可以信任可靠的组织，例如政府机构和地区卫生当局，以确保您的个人健康信息安全无虞。</a:t>
            </a:r>
            <a:endParaRPr lang="en-US" sz="4400" dirty="0">
              <a:solidFill>
                <a:schemeClr val="tx1"/>
              </a:solidFill>
              <a:ea typeface="Lora"/>
              <a:cs typeface="Lora"/>
              <a:sym typeface="Lora"/>
            </a:endParaRPr>
          </a:p>
        </p:txBody>
      </p:sp>
    </p:spTree>
    <p:extLst>
      <p:ext uri="{BB962C8B-B14F-4D97-AF65-F5344CB8AC3E}">
        <p14:creationId xmlns:p14="http://schemas.microsoft.com/office/powerpoint/2010/main" val="3650089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068449" y="1097884"/>
            <a:ext cx="16864160" cy="1257947"/>
          </a:xfrm>
          <a:prstGeom prst="rect">
            <a:avLst/>
          </a:prstGeom>
          <a:noFill/>
          <a:ln>
            <a:noFill/>
          </a:ln>
        </p:spPr>
        <p:txBody>
          <a:bodyPr spcFirstLastPara="1" wrap="square" lIns="0" tIns="0" rIns="0" bIns="0" anchor="t" anchorCtr="0">
            <a:noAutofit/>
          </a:bodyPr>
          <a:lstStyle/>
          <a:p>
            <a:pPr>
              <a:lnSpc>
                <a:spcPct val="110030"/>
              </a:lnSpc>
            </a:pPr>
            <a:r>
              <a:rPr lang="zh-TW" altLang="en-US" sz="7200" dirty="0">
                <a:solidFill>
                  <a:srgbClr val="034092"/>
                </a:solidFill>
                <a:latin typeface="DFKai-SB" panose="03000509000000000000" pitchFamily="49" charset="-120"/>
                <a:ea typeface="DFKai-SB" panose="03000509000000000000" pitchFamily="49" charset="-120"/>
                <a:sym typeface="Lora"/>
              </a:rPr>
              <a:t>如何保护您的网上个人健康信息？</a:t>
            </a:r>
          </a:p>
        </p:txBody>
      </p:sp>
      <p:sp>
        <p:nvSpPr>
          <p:cNvPr id="174" name="Google Shape;174;p19"/>
          <p:cNvSpPr txBox="1"/>
          <p:nvPr/>
        </p:nvSpPr>
        <p:spPr>
          <a:xfrm>
            <a:off x="1068449" y="3266515"/>
            <a:ext cx="16552801" cy="5636514"/>
          </a:xfrm>
          <a:prstGeom prst="rect">
            <a:avLst/>
          </a:prstGeom>
          <a:noFill/>
          <a:ln>
            <a:noFill/>
          </a:ln>
        </p:spPr>
        <p:txBody>
          <a:bodyPr spcFirstLastPara="1" wrap="square" lIns="0" tIns="0" rIns="0" bIns="0" anchor="t" anchorCtr="0">
            <a:noAutofit/>
          </a:bodyPr>
          <a:lstStyle/>
          <a:p>
            <a:pPr marL="57214" lvl="2">
              <a:lnSpc>
                <a:spcPct val="150000"/>
              </a:lnSpc>
              <a:spcAft>
                <a:spcPts val="1800"/>
              </a:spcAft>
              <a:buClr>
                <a:schemeClr val="dk2"/>
              </a:buClr>
              <a:buSzPct val="110000"/>
            </a:pPr>
            <a:r>
              <a:rPr lang="zh-TW" altLang="en-US" sz="4400" dirty="0">
                <a:solidFill>
                  <a:schemeClr val="tx1"/>
                </a:solidFill>
                <a:latin typeface="DFKai-SB" panose="03000509000000000000" pitchFamily="49" charset="-120"/>
                <a:ea typeface="DFKai-SB" panose="03000509000000000000" pitchFamily="49" charset="-120"/>
                <a:sym typeface="Lora"/>
              </a:rPr>
              <a:t>您可以采取以下措施来保护您的网上个人健康信息：</a:t>
            </a:r>
            <a:endParaRPr lang="en-CA" altLang="zh-TW" sz="4400" dirty="0">
              <a:solidFill>
                <a:schemeClr val="tx1"/>
              </a:solidFill>
              <a:latin typeface="DFKai-SB" panose="03000509000000000000" pitchFamily="49" charset="-120"/>
              <a:ea typeface="DFKai-SB" panose="03000509000000000000" pitchFamily="49" charset="-120"/>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选择可靠的平台</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小心共享敏感信息</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用高强度密码</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设置多重身份验证</a:t>
            </a:r>
            <a:endParaRPr lang="en-US" sz="4000" dirty="0">
              <a:solidFill>
                <a:schemeClr val="tx1"/>
              </a:solidFill>
              <a:ea typeface="Lora"/>
              <a:cs typeface="Lora"/>
              <a:sym typeface="Lora"/>
            </a:endParaRPr>
          </a:p>
        </p:txBody>
      </p:sp>
      <p:sp>
        <p:nvSpPr>
          <p:cNvPr id="5" name="Rectangle 4">
            <a:extLst>
              <a:ext uri="{FF2B5EF4-FFF2-40B4-BE49-F238E27FC236}">
                <a16:creationId xmlns:a16="http://schemas.microsoft.com/office/drawing/2014/main" id="{39BF845F-39C8-48D4-8CCF-DA58C5EEDE30}"/>
              </a:ext>
            </a:extLst>
          </p:cNvPr>
          <p:cNvSpPr/>
          <p:nvPr/>
        </p:nvSpPr>
        <p:spPr>
          <a:xfrm>
            <a:off x="1567704" y="4679576"/>
            <a:ext cx="4322108" cy="833718"/>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93905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A2D1E98F-3650-496E-964A-A532AB59A43A}"/>
              </a:ext>
            </a:extLst>
          </p:cNvPr>
          <p:cNvSpPr/>
          <p:nvPr/>
        </p:nvSpPr>
        <p:spPr>
          <a:xfrm>
            <a:off x="810884" y="1120786"/>
            <a:ext cx="16787910" cy="1200329"/>
          </a:xfrm>
          <a:prstGeom prst="rect">
            <a:avLst/>
          </a:prstGeom>
        </p:spPr>
        <p:txBody>
          <a:bodyPr wrap="square">
            <a:spAutoFit/>
          </a:bodyPr>
          <a:lstStyle/>
          <a:p>
            <a:r>
              <a:rPr lang="zh-TW" altLang="en-US" sz="7200" dirty="0">
                <a:solidFill>
                  <a:srgbClr val="034092"/>
                </a:solidFill>
                <a:latin typeface="DFKai-SB" panose="03000509000000000000" pitchFamily="49" charset="-120"/>
                <a:ea typeface="DFKai-SB" panose="03000509000000000000" pitchFamily="49" charset="-120"/>
                <a:cs typeface="Lora"/>
                <a:sym typeface="Lora"/>
              </a:rPr>
              <a:t>保护自己：选择可靠的平台</a:t>
            </a:r>
            <a:endParaRPr lang="en-US" sz="7200" dirty="0">
              <a:latin typeface="DFKai-SB" panose="03000509000000000000" pitchFamily="49" charset="-120"/>
              <a:ea typeface="DFKai-SB" panose="03000509000000000000" pitchFamily="49" charset="-120"/>
            </a:endParaRPr>
          </a:p>
        </p:txBody>
      </p:sp>
      <p:sp>
        <p:nvSpPr>
          <p:cNvPr id="13" name="TextBox 12">
            <a:extLst>
              <a:ext uri="{FF2B5EF4-FFF2-40B4-BE49-F238E27FC236}">
                <a16:creationId xmlns:a16="http://schemas.microsoft.com/office/drawing/2014/main" id="{ABA09350-502D-40B0-ADF0-9A9A6FF1FC7E}"/>
              </a:ext>
            </a:extLst>
          </p:cNvPr>
          <p:cNvSpPr txBox="1"/>
          <p:nvPr/>
        </p:nvSpPr>
        <p:spPr>
          <a:xfrm>
            <a:off x="897694" y="2836969"/>
            <a:ext cx="7288119" cy="646331"/>
          </a:xfrm>
          <a:prstGeom prst="rect">
            <a:avLst/>
          </a:prstGeom>
          <a:noFill/>
          <a:ln>
            <a:noFill/>
          </a:ln>
        </p:spPr>
        <p:txBody>
          <a:bodyPr wrap="square" rtlCol="0">
            <a:spAutoFit/>
          </a:bodyPr>
          <a:lstStyle/>
          <a:p>
            <a:r>
              <a:rPr lang="zh-TW" altLang="en-US" sz="3600" dirty="0">
                <a:latin typeface="DFKai-SB" panose="03000509000000000000" pitchFamily="49" charset="-120"/>
                <a:ea typeface="DFKai-SB" panose="03000509000000000000" pitchFamily="49" charset="-120"/>
              </a:rPr>
              <a:t>更为可靠：</a:t>
            </a:r>
            <a:endParaRPr lang="en-US" sz="3600" dirty="0">
              <a:latin typeface="DFKai-SB" panose="03000509000000000000" pitchFamily="49" charset="-120"/>
              <a:ea typeface="DFKai-SB" panose="03000509000000000000" pitchFamily="49" charset="-120"/>
            </a:endParaRPr>
          </a:p>
        </p:txBody>
      </p:sp>
      <p:sp>
        <p:nvSpPr>
          <p:cNvPr id="14" name="TextBox 13">
            <a:extLst>
              <a:ext uri="{FF2B5EF4-FFF2-40B4-BE49-F238E27FC236}">
                <a16:creationId xmlns:a16="http://schemas.microsoft.com/office/drawing/2014/main" id="{519F1567-D67C-47C0-9767-C9D11A88FFB4}"/>
              </a:ext>
            </a:extLst>
          </p:cNvPr>
          <p:cNvSpPr txBox="1"/>
          <p:nvPr/>
        </p:nvSpPr>
        <p:spPr>
          <a:xfrm>
            <a:off x="9256130" y="2836969"/>
            <a:ext cx="7133200" cy="646331"/>
          </a:xfrm>
          <a:prstGeom prst="rect">
            <a:avLst/>
          </a:prstGeom>
          <a:noFill/>
          <a:ln>
            <a:noFill/>
          </a:ln>
        </p:spPr>
        <p:txBody>
          <a:bodyPr wrap="square" rtlCol="0">
            <a:spAutoFit/>
          </a:bodyPr>
          <a:lstStyle/>
          <a:p>
            <a:r>
              <a:rPr lang="zh-TW" altLang="en-US" sz="3600" dirty="0">
                <a:latin typeface="DFKai-SB" panose="03000509000000000000" pitchFamily="49" charset="-120"/>
                <a:ea typeface="DFKai-SB" panose="03000509000000000000" pitchFamily="49" charset="-120"/>
              </a:rPr>
              <a:t>不太可靠：</a:t>
            </a:r>
            <a:endParaRPr lang="en-US" sz="3600" dirty="0">
              <a:latin typeface="DFKai-SB" panose="03000509000000000000" pitchFamily="49" charset="-120"/>
              <a:ea typeface="DFKai-SB" panose="03000509000000000000" pitchFamily="49" charset="-120"/>
            </a:endParaRPr>
          </a:p>
        </p:txBody>
      </p:sp>
      <p:grpSp>
        <p:nvGrpSpPr>
          <p:cNvPr id="15" name="Group 14">
            <a:extLst>
              <a:ext uri="{FF2B5EF4-FFF2-40B4-BE49-F238E27FC236}">
                <a16:creationId xmlns:a16="http://schemas.microsoft.com/office/drawing/2014/main" id="{7F26BF3F-312B-4365-9150-E275AA30D9EE}"/>
              </a:ext>
            </a:extLst>
          </p:cNvPr>
          <p:cNvGrpSpPr/>
          <p:nvPr/>
        </p:nvGrpSpPr>
        <p:grpSpPr>
          <a:xfrm>
            <a:off x="6094921" y="2355548"/>
            <a:ext cx="2039753" cy="1656783"/>
            <a:chOff x="5931055" y="2909429"/>
            <a:chExt cx="2191788" cy="1569660"/>
          </a:xfrm>
        </p:grpSpPr>
        <p:sp>
          <p:nvSpPr>
            <p:cNvPr id="16" name="Rectangle 15">
              <a:extLst>
                <a:ext uri="{FF2B5EF4-FFF2-40B4-BE49-F238E27FC236}">
                  <a16:creationId xmlns:a16="http://schemas.microsoft.com/office/drawing/2014/main" id="{B86F9620-8EE9-4A7E-BCED-4B1BE42366B5}"/>
                </a:ext>
              </a:extLst>
            </p:cNvPr>
            <p:cNvSpPr/>
            <p:nvPr/>
          </p:nvSpPr>
          <p:spPr>
            <a:xfrm>
              <a:off x="6899431" y="2909429"/>
              <a:ext cx="1223412" cy="1569660"/>
            </a:xfrm>
            <a:prstGeom prst="rect">
              <a:avLst/>
            </a:prstGeom>
          </p:spPr>
          <p:txBody>
            <a:bodyPr wrap="none">
              <a:spAutoFit/>
            </a:bodyPr>
            <a:lstStyle/>
            <a:p>
              <a:r>
                <a:rPr lang="en-US" sz="9600" dirty="0">
                  <a:solidFill>
                    <a:srgbClr val="00FF00"/>
                  </a:solidFill>
                  <a:sym typeface="Wingdings" panose="05000000000000000000" pitchFamily="2" charset="2"/>
                </a:rPr>
                <a:t></a:t>
              </a:r>
            </a:p>
          </p:txBody>
        </p:sp>
        <p:pic>
          <p:nvPicPr>
            <p:cNvPr id="18" name="Graphic 17" descr="Flag">
              <a:extLst>
                <a:ext uri="{FF2B5EF4-FFF2-40B4-BE49-F238E27FC236}">
                  <a16:creationId xmlns:a16="http://schemas.microsoft.com/office/drawing/2014/main" id="{5C34149E-C240-49AD-A7FB-B413C0DF58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931055" y="3141204"/>
              <a:ext cx="1106111" cy="1106111"/>
            </a:xfrm>
            <a:prstGeom prst="rect">
              <a:avLst/>
            </a:prstGeom>
          </p:spPr>
        </p:pic>
      </p:grpSp>
      <p:grpSp>
        <p:nvGrpSpPr>
          <p:cNvPr id="19" name="Group 18">
            <a:extLst>
              <a:ext uri="{FF2B5EF4-FFF2-40B4-BE49-F238E27FC236}">
                <a16:creationId xmlns:a16="http://schemas.microsoft.com/office/drawing/2014/main" id="{02E265C0-9BA7-4741-B9C9-B024C5D96849}"/>
              </a:ext>
            </a:extLst>
          </p:cNvPr>
          <p:cNvGrpSpPr/>
          <p:nvPr/>
        </p:nvGrpSpPr>
        <p:grpSpPr>
          <a:xfrm>
            <a:off x="14161763" y="2530084"/>
            <a:ext cx="2122177" cy="1220311"/>
            <a:chOff x="14902848" y="3544089"/>
            <a:chExt cx="2122177" cy="1220311"/>
          </a:xfrm>
        </p:grpSpPr>
        <p:pic>
          <p:nvPicPr>
            <p:cNvPr id="20" name="Graphic 19" descr="Confused face with no fill">
              <a:extLst>
                <a:ext uri="{FF2B5EF4-FFF2-40B4-BE49-F238E27FC236}">
                  <a16:creationId xmlns:a16="http://schemas.microsoft.com/office/drawing/2014/main" id="{C8D3B4BB-73FE-4E38-B87B-2CD59773772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5808829" y="3544089"/>
              <a:ext cx="1216196" cy="1216196"/>
            </a:xfrm>
            <a:prstGeom prst="rect">
              <a:avLst/>
            </a:prstGeom>
          </p:spPr>
        </p:pic>
        <p:pic>
          <p:nvPicPr>
            <p:cNvPr id="21" name="Graphic 20" descr="Flag">
              <a:extLst>
                <a:ext uri="{FF2B5EF4-FFF2-40B4-BE49-F238E27FC236}">
                  <a16:creationId xmlns:a16="http://schemas.microsoft.com/office/drawing/2014/main" id="{C10A032F-1CCD-4967-A7E5-BA848D340D3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902848" y="3658289"/>
              <a:ext cx="1106111" cy="1106111"/>
            </a:xfrm>
            <a:prstGeom prst="rect">
              <a:avLst/>
            </a:prstGeom>
          </p:spPr>
        </p:pic>
      </p:grpSp>
    </p:spTree>
    <p:extLst>
      <p:ext uri="{BB962C8B-B14F-4D97-AF65-F5344CB8AC3E}">
        <p14:creationId xmlns:p14="http://schemas.microsoft.com/office/powerpoint/2010/main" val="203983813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682C4A8-BDC8-40E2-A0DE-13CBF77986AE}"/>
              </a:ext>
            </a:extLst>
          </p:cNvPr>
          <p:cNvSpPr txBox="1"/>
          <p:nvPr/>
        </p:nvSpPr>
        <p:spPr>
          <a:xfrm>
            <a:off x="897694" y="2836969"/>
            <a:ext cx="6631163" cy="6186309"/>
          </a:xfrm>
          <a:prstGeom prst="rect">
            <a:avLst/>
          </a:prstGeom>
          <a:noFill/>
          <a:ln>
            <a:noFill/>
          </a:ln>
        </p:spPr>
        <p:txBody>
          <a:bodyPr wrap="square" rtlCol="0">
            <a:spAutoFit/>
          </a:bodyPr>
          <a:lstStyle/>
          <a:p>
            <a:r>
              <a:rPr lang="zh-TW" altLang="en-US" sz="3600" dirty="0">
                <a:latin typeface="DFKai-SB" panose="03000509000000000000" pitchFamily="49" charset="-120"/>
                <a:ea typeface="DFKai-SB" panose="03000509000000000000" pitchFamily="49" charset="-120"/>
              </a:rPr>
              <a:t>更为可靠：</a:t>
            </a:r>
            <a:endParaRPr lang="en-CA" altLang="zh-TW" sz="3600" dirty="0">
              <a:latin typeface="DFKai-SB" panose="03000509000000000000" pitchFamily="49" charset="-120"/>
              <a:ea typeface="DFKai-SB" panose="03000509000000000000" pitchFamily="49" charset="-120"/>
            </a:endParaRPr>
          </a:p>
          <a:p>
            <a:endParaRPr lang="en-US" sz="36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zh-TW" altLang="en-US" sz="3600" dirty="0">
                <a:latin typeface="DFKai-SB" panose="03000509000000000000" pitchFamily="49" charset="-120"/>
                <a:ea typeface="DFKai-SB" panose="03000509000000000000" pitchFamily="49" charset="-120"/>
              </a:rPr>
              <a:t>主要供民众浏览个人健康信息，不是为了赚钱或售卖产品</a:t>
            </a:r>
            <a:endParaRPr lang="en-CA" altLang="zh-TW" sz="3600" dirty="0">
              <a:latin typeface="DFKai-SB" panose="03000509000000000000" pitchFamily="49" charset="-120"/>
              <a:ea typeface="DFKai-SB" panose="03000509000000000000" pitchFamily="49" charset="-120"/>
            </a:endParaRPr>
          </a:p>
          <a:p>
            <a:endParaRPr lang="en-US" sz="36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zh-TW" altLang="en-US" sz="3600" dirty="0">
                <a:latin typeface="DFKai-SB" panose="03000509000000000000" pitchFamily="49" charset="-120"/>
                <a:ea typeface="DFKai-SB" panose="03000509000000000000" pitchFamily="49" charset="-120"/>
              </a:rPr>
              <a:t>来自于有信誉的机构</a:t>
            </a:r>
            <a:endParaRPr lang="en-US" altLang="zh-TW" sz="3600" dirty="0">
              <a:latin typeface="DFKai-SB" panose="03000509000000000000" pitchFamily="49" charset="-120"/>
              <a:ea typeface="DFKai-SB" panose="03000509000000000000" pitchFamily="49" charset="-120"/>
            </a:endParaRPr>
          </a:p>
          <a:p>
            <a:endParaRPr lang="en-US" sz="36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zh-TW" altLang="en-US" sz="3600" dirty="0">
                <a:latin typeface="DFKai-SB" panose="03000509000000000000" pitchFamily="49" charset="-120"/>
                <a:ea typeface="DFKai-SB" panose="03000509000000000000" pitchFamily="49" charset="-120"/>
              </a:rPr>
              <a:t>经由其他专家认可</a:t>
            </a:r>
            <a:endParaRPr lang="en-CA" altLang="zh-TW" sz="3600" dirty="0">
              <a:latin typeface="DFKai-SB" panose="03000509000000000000" pitchFamily="49" charset="-120"/>
              <a:ea typeface="DFKai-SB" panose="03000509000000000000" pitchFamily="49" charset="-120"/>
            </a:endParaRPr>
          </a:p>
          <a:p>
            <a:endParaRPr lang="en-US" sz="36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zh-TW" altLang="en-US" sz="3600" dirty="0">
                <a:solidFill>
                  <a:schemeClr val="tx1"/>
                </a:solidFill>
                <a:latin typeface="DFKai-SB" panose="03000509000000000000" pitchFamily="49" charset="-120"/>
                <a:ea typeface="DFKai-SB" panose="03000509000000000000" pitchFamily="49" charset="-120"/>
                <a:cs typeface="Lora"/>
                <a:sym typeface="Lora"/>
              </a:rPr>
              <a:t>尝试教育民众数据是如何被政策保护的</a:t>
            </a:r>
            <a:endParaRPr lang="en-US" sz="3600" dirty="0">
              <a:latin typeface="DFKai-SB" panose="03000509000000000000" pitchFamily="49" charset="-120"/>
              <a:ea typeface="DFKai-SB" panose="03000509000000000000" pitchFamily="49" charset="-120"/>
            </a:endParaRPr>
          </a:p>
        </p:txBody>
      </p:sp>
      <p:pic>
        <p:nvPicPr>
          <p:cNvPr id="7" name="Picture 6">
            <a:extLst>
              <a:ext uri="{FF2B5EF4-FFF2-40B4-BE49-F238E27FC236}">
                <a16:creationId xmlns:a16="http://schemas.microsoft.com/office/drawing/2014/main" id="{109EBD5B-230F-450D-94A7-4120CD0C6787}"/>
              </a:ext>
            </a:extLst>
          </p:cNvPr>
          <p:cNvPicPr>
            <a:picLocks noChangeAspect="1"/>
          </p:cNvPicPr>
          <p:nvPr/>
        </p:nvPicPr>
        <p:blipFill>
          <a:blip r:embed="rId3"/>
          <a:stretch>
            <a:fillRect/>
          </a:stretch>
        </p:blipFill>
        <p:spPr>
          <a:xfrm>
            <a:off x="7775572" y="3911621"/>
            <a:ext cx="1048700" cy="1048700"/>
          </a:xfrm>
          <a:prstGeom prst="rect">
            <a:avLst/>
          </a:prstGeom>
        </p:spPr>
      </p:pic>
      <p:pic>
        <p:nvPicPr>
          <p:cNvPr id="9" name="Picture 8">
            <a:extLst>
              <a:ext uri="{FF2B5EF4-FFF2-40B4-BE49-F238E27FC236}">
                <a16:creationId xmlns:a16="http://schemas.microsoft.com/office/drawing/2014/main" id="{F7FABA74-E12C-42C3-94AF-D52C50FFE9B6}"/>
              </a:ext>
            </a:extLst>
          </p:cNvPr>
          <p:cNvPicPr>
            <a:picLocks noChangeAspect="1"/>
          </p:cNvPicPr>
          <p:nvPr/>
        </p:nvPicPr>
        <p:blipFill>
          <a:blip r:embed="rId4"/>
          <a:stretch>
            <a:fillRect/>
          </a:stretch>
        </p:blipFill>
        <p:spPr>
          <a:xfrm>
            <a:off x="7775573" y="5281534"/>
            <a:ext cx="1048699" cy="1048699"/>
          </a:xfrm>
          <a:prstGeom prst="rect">
            <a:avLst/>
          </a:prstGeom>
        </p:spPr>
      </p:pic>
      <p:pic>
        <p:nvPicPr>
          <p:cNvPr id="10" name="Picture 9">
            <a:extLst>
              <a:ext uri="{FF2B5EF4-FFF2-40B4-BE49-F238E27FC236}">
                <a16:creationId xmlns:a16="http://schemas.microsoft.com/office/drawing/2014/main" id="{2A18A168-3715-4800-BA27-BE114ECF03B7}"/>
              </a:ext>
            </a:extLst>
          </p:cNvPr>
          <p:cNvPicPr>
            <a:picLocks noChangeAspect="1"/>
          </p:cNvPicPr>
          <p:nvPr/>
        </p:nvPicPr>
        <p:blipFill>
          <a:blip r:embed="rId5"/>
          <a:stretch>
            <a:fillRect/>
          </a:stretch>
        </p:blipFill>
        <p:spPr>
          <a:xfrm>
            <a:off x="7831162" y="6651446"/>
            <a:ext cx="1048699" cy="1048699"/>
          </a:xfrm>
          <a:prstGeom prst="rect">
            <a:avLst/>
          </a:prstGeom>
        </p:spPr>
      </p:pic>
      <p:sp>
        <p:nvSpPr>
          <p:cNvPr id="27" name="TextBox 26">
            <a:extLst>
              <a:ext uri="{FF2B5EF4-FFF2-40B4-BE49-F238E27FC236}">
                <a16:creationId xmlns:a16="http://schemas.microsoft.com/office/drawing/2014/main" id="{10D5B122-92F3-4DD7-B43F-A8C4D6E364EF}"/>
              </a:ext>
            </a:extLst>
          </p:cNvPr>
          <p:cNvSpPr txBox="1"/>
          <p:nvPr/>
        </p:nvSpPr>
        <p:spPr>
          <a:xfrm>
            <a:off x="9256130" y="2960427"/>
            <a:ext cx="6809924" cy="5632311"/>
          </a:xfrm>
          <a:prstGeom prst="rect">
            <a:avLst/>
          </a:prstGeom>
          <a:noFill/>
          <a:ln>
            <a:noFill/>
          </a:ln>
        </p:spPr>
        <p:txBody>
          <a:bodyPr wrap="square" rtlCol="0">
            <a:spAutoFit/>
          </a:bodyPr>
          <a:lstStyle/>
          <a:p>
            <a:r>
              <a:rPr lang="zh-TW" altLang="en-US" sz="3600" dirty="0">
                <a:latin typeface="DFKai-SB" panose="03000509000000000000" pitchFamily="49" charset="-120"/>
                <a:ea typeface="DFKai-SB" panose="03000509000000000000" pitchFamily="49" charset="-120"/>
              </a:rPr>
              <a:t>不太可靠：</a:t>
            </a:r>
            <a:endParaRPr lang="en-CA" altLang="zh-TW" sz="3600" dirty="0">
              <a:latin typeface="DFKai-SB" panose="03000509000000000000" pitchFamily="49" charset="-120"/>
              <a:ea typeface="DFKai-SB" panose="03000509000000000000" pitchFamily="49" charset="-120"/>
            </a:endParaRPr>
          </a:p>
          <a:p>
            <a:endParaRPr lang="en-US" sz="36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zh-TW" altLang="en-US" sz="3600" dirty="0">
                <a:latin typeface="DFKai-SB" panose="03000509000000000000" pitchFamily="49" charset="-120"/>
                <a:ea typeface="DFKai-SB" panose="03000509000000000000" pitchFamily="49" charset="-120"/>
              </a:rPr>
              <a:t>主要为了赚钱或售卖产品</a:t>
            </a:r>
            <a:br>
              <a:rPr lang="en-US" sz="3600" dirty="0">
                <a:latin typeface="DFKai-SB" panose="03000509000000000000" pitchFamily="49" charset="-120"/>
                <a:ea typeface="DFKai-SB" panose="03000509000000000000" pitchFamily="49" charset="-120"/>
              </a:rPr>
            </a:br>
            <a:endParaRPr lang="en-US" sz="36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zh-TW" altLang="en-US" sz="3600" dirty="0">
                <a:latin typeface="DFKai-SB" panose="03000509000000000000" pitchFamily="49" charset="-120"/>
                <a:ea typeface="DFKai-SB" panose="03000509000000000000" pitchFamily="49" charset="-120"/>
              </a:rPr>
              <a:t>不是来自于有信誉的机构</a:t>
            </a:r>
            <a:endParaRPr lang="en-CA" altLang="zh-TW" sz="3600" dirty="0">
              <a:latin typeface="DFKai-SB" panose="03000509000000000000" pitchFamily="49" charset="-120"/>
              <a:ea typeface="DFKai-SB" panose="03000509000000000000" pitchFamily="49" charset="-120"/>
            </a:endParaRPr>
          </a:p>
          <a:p>
            <a:endParaRPr lang="en-US" sz="36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zh-TW" altLang="en-US" sz="3600" dirty="0">
                <a:latin typeface="DFKai-SB" panose="03000509000000000000" pitchFamily="49" charset="-120"/>
                <a:ea typeface="DFKai-SB" panose="03000509000000000000" pitchFamily="49" charset="-120"/>
              </a:rPr>
              <a:t>没有经由其他专家认可</a:t>
            </a:r>
            <a:endParaRPr lang="en-CA" altLang="zh-TW" sz="36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endParaRPr lang="en-US" sz="3600" dirty="0">
              <a:latin typeface="DFKai-SB" panose="03000509000000000000" pitchFamily="49" charset="-120"/>
              <a:ea typeface="DFKai-SB" panose="03000509000000000000" pitchFamily="49" charset="-120"/>
            </a:endParaRPr>
          </a:p>
          <a:p>
            <a:pPr marL="457200" indent="-457200">
              <a:buFont typeface="Arial" panose="020B0604020202020204" pitchFamily="34" charset="0"/>
              <a:buChar char="•"/>
            </a:pPr>
            <a:r>
              <a:rPr lang="zh-TW" altLang="en-US" sz="3600" dirty="0">
                <a:latin typeface="DFKai-SB" panose="03000509000000000000" pitchFamily="49" charset="-120"/>
                <a:ea typeface="DFKai-SB" panose="03000509000000000000" pitchFamily="49" charset="-120"/>
              </a:rPr>
              <a:t>没有清楚表明数据是如何被保护的，也可能没有私隐政策</a:t>
            </a:r>
            <a:endParaRPr lang="en-US" sz="3600" dirty="0">
              <a:latin typeface="DFKai-SB" panose="03000509000000000000" pitchFamily="49" charset="-120"/>
              <a:ea typeface="DFKai-SB" panose="03000509000000000000" pitchFamily="49" charset="-120"/>
            </a:endParaRPr>
          </a:p>
        </p:txBody>
      </p:sp>
      <p:pic>
        <p:nvPicPr>
          <p:cNvPr id="28" name="Graphic 27" descr="Dollar">
            <a:extLst>
              <a:ext uri="{FF2B5EF4-FFF2-40B4-BE49-F238E27FC236}">
                <a16:creationId xmlns:a16="http://schemas.microsoft.com/office/drawing/2014/main" id="{5A91841D-A4EA-4811-8382-EC740B919E8B}"/>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6625662" y="3781966"/>
            <a:ext cx="914400" cy="914400"/>
          </a:xfrm>
          <a:prstGeom prst="rect">
            <a:avLst/>
          </a:prstGeom>
        </p:spPr>
      </p:pic>
      <p:grpSp>
        <p:nvGrpSpPr>
          <p:cNvPr id="14" name="Group 13">
            <a:extLst>
              <a:ext uri="{FF2B5EF4-FFF2-40B4-BE49-F238E27FC236}">
                <a16:creationId xmlns:a16="http://schemas.microsoft.com/office/drawing/2014/main" id="{CC7B229E-B0ED-4CC7-8EA8-A530DD3FBAEC}"/>
              </a:ext>
            </a:extLst>
          </p:cNvPr>
          <p:cNvGrpSpPr/>
          <p:nvPr/>
        </p:nvGrpSpPr>
        <p:grpSpPr>
          <a:xfrm>
            <a:off x="16457784" y="6324383"/>
            <a:ext cx="1224514" cy="1148072"/>
            <a:chOff x="16305268" y="7880395"/>
            <a:chExt cx="1224514" cy="1148072"/>
          </a:xfrm>
        </p:grpSpPr>
        <p:pic>
          <p:nvPicPr>
            <p:cNvPr id="19" name="Picture 18">
              <a:extLst>
                <a:ext uri="{FF2B5EF4-FFF2-40B4-BE49-F238E27FC236}">
                  <a16:creationId xmlns:a16="http://schemas.microsoft.com/office/drawing/2014/main" id="{B10978FE-AA00-4AF8-A8F6-AA06916E0652}"/>
                </a:ext>
              </a:extLst>
            </p:cNvPr>
            <p:cNvPicPr>
              <a:picLocks noChangeAspect="1"/>
            </p:cNvPicPr>
            <p:nvPr/>
          </p:nvPicPr>
          <p:blipFill>
            <a:blip r:embed="rId5"/>
            <a:stretch>
              <a:fillRect/>
            </a:stretch>
          </p:blipFill>
          <p:spPr>
            <a:xfrm>
              <a:off x="16466324" y="7997192"/>
              <a:ext cx="914479" cy="914479"/>
            </a:xfrm>
            <a:prstGeom prst="rect">
              <a:avLst/>
            </a:prstGeom>
          </p:spPr>
        </p:pic>
        <p:sp>
          <p:nvSpPr>
            <p:cNvPr id="21" name="&quot;Not Allowed&quot; Symbol 20">
              <a:extLst>
                <a:ext uri="{FF2B5EF4-FFF2-40B4-BE49-F238E27FC236}">
                  <a16:creationId xmlns:a16="http://schemas.microsoft.com/office/drawing/2014/main" id="{601AF363-666E-4B16-BE97-69FB12E4AFF0}"/>
                </a:ext>
              </a:extLst>
            </p:cNvPr>
            <p:cNvSpPr/>
            <p:nvPr/>
          </p:nvSpPr>
          <p:spPr>
            <a:xfrm>
              <a:off x="16305268" y="7880395"/>
              <a:ext cx="1224514" cy="1148072"/>
            </a:xfrm>
            <a:prstGeom prst="noSmoking">
              <a:avLst>
                <a:gd name="adj" fmla="val 700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 name="Group 3">
            <a:extLst>
              <a:ext uri="{FF2B5EF4-FFF2-40B4-BE49-F238E27FC236}">
                <a16:creationId xmlns:a16="http://schemas.microsoft.com/office/drawing/2014/main" id="{53922AE0-4A4C-4FA8-8532-B84794BEB8A5}"/>
              </a:ext>
            </a:extLst>
          </p:cNvPr>
          <p:cNvGrpSpPr/>
          <p:nvPr/>
        </p:nvGrpSpPr>
        <p:grpSpPr>
          <a:xfrm>
            <a:off x="16470605" y="4960321"/>
            <a:ext cx="1224514" cy="1148072"/>
            <a:chOff x="16500208" y="5367592"/>
            <a:chExt cx="1224514" cy="1148072"/>
          </a:xfrm>
        </p:grpSpPr>
        <p:pic>
          <p:nvPicPr>
            <p:cNvPr id="18" name="Picture 17">
              <a:extLst>
                <a:ext uri="{FF2B5EF4-FFF2-40B4-BE49-F238E27FC236}">
                  <a16:creationId xmlns:a16="http://schemas.microsoft.com/office/drawing/2014/main" id="{07164123-05F3-4BF9-8B7C-97978BB2318F}"/>
                </a:ext>
              </a:extLst>
            </p:cNvPr>
            <p:cNvPicPr>
              <a:picLocks noChangeAspect="1"/>
            </p:cNvPicPr>
            <p:nvPr/>
          </p:nvPicPr>
          <p:blipFill>
            <a:blip r:embed="rId4"/>
            <a:stretch>
              <a:fillRect/>
            </a:stretch>
          </p:blipFill>
          <p:spPr>
            <a:xfrm>
              <a:off x="16661264" y="5464090"/>
              <a:ext cx="914479" cy="914479"/>
            </a:xfrm>
            <a:prstGeom prst="rect">
              <a:avLst/>
            </a:prstGeom>
          </p:spPr>
        </p:pic>
        <p:sp>
          <p:nvSpPr>
            <p:cNvPr id="22" name="&quot;Not Allowed&quot; Symbol 21">
              <a:extLst>
                <a:ext uri="{FF2B5EF4-FFF2-40B4-BE49-F238E27FC236}">
                  <a16:creationId xmlns:a16="http://schemas.microsoft.com/office/drawing/2014/main" id="{88F2D642-BF2C-4204-A88A-7596FBC415C4}"/>
                </a:ext>
              </a:extLst>
            </p:cNvPr>
            <p:cNvSpPr/>
            <p:nvPr/>
          </p:nvSpPr>
          <p:spPr>
            <a:xfrm>
              <a:off x="16500208" y="5367592"/>
              <a:ext cx="1224514" cy="1148072"/>
            </a:xfrm>
            <a:prstGeom prst="noSmoking">
              <a:avLst>
                <a:gd name="adj" fmla="val 700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12" name="Group 11">
            <a:extLst>
              <a:ext uri="{FF2B5EF4-FFF2-40B4-BE49-F238E27FC236}">
                <a16:creationId xmlns:a16="http://schemas.microsoft.com/office/drawing/2014/main" id="{D8B982AD-D70A-498E-AFAB-58B6E082F3ED}"/>
              </a:ext>
            </a:extLst>
          </p:cNvPr>
          <p:cNvGrpSpPr/>
          <p:nvPr/>
        </p:nvGrpSpPr>
        <p:grpSpPr>
          <a:xfrm>
            <a:off x="6094921" y="2355548"/>
            <a:ext cx="2039753" cy="1656783"/>
            <a:chOff x="5931055" y="2909429"/>
            <a:chExt cx="2191788" cy="1569660"/>
          </a:xfrm>
        </p:grpSpPr>
        <p:sp>
          <p:nvSpPr>
            <p:cNvPr id="3" name="Rectangle 2">
              <a:extLst>
                <a:ext uri="{FF2B5EF4-FFF2-40B4-BE49-F238E27FC236}">
                  <a16:creationId xmlns:a16="http://schemas.microsoft.com/office/drawing/2014/main" id="{9E1E35A5-DF04-402C-A5DA-4AA4BE9EAECF}"/>
                </a:ext>
              </a:extLst>
            </p:cNvPr>
            <p:cNvSpPr/>
            <p:nvPr/>
          </p:nvSpPr>
          <p:spPr>
            <a:xfrm>
              <a:off x="6899431" y="2909429"/>
              <a:ext cx="1223412" cy="1569660"/>
            </a:xfrm>
            <a:prstGeom prst="rect">
              <a:avLst/>
            </a:prstGeom>
          </p:spPr>
          <p:txBody>
            <a:bodyPr wrap="none">
              <a:spAutoFit/>
            </a:bodyPr>
            <a:lstStyle/>
            <a:p>
              <a:r>
                <a:rPr lang="en-US" sz="9600" dirty="0">
                  <a:solidFill>
                    <a:srgbClr val="00FF00"/>
                  </a:solidFill>
                  <a:sym typeface="Wingdings" panose="05000000000000000000" pitchFamily="2" charset="2"/>
                </a:rPr>
                <a:t></a:t>
              </a:r>
            </a:p>
          </p:txBody>
        </p:sp>
        <p:pic>
          <p:nvPicPr>
            <p:cNvPr id="8" name="Graphic 7" descr="Flag">
              <a:extLst>
                <a:ext uri="{FF2B5EF4-FFF2-40B4-BE49-F238E27FC236}">
                  <a16:creationId xmlns:a16="http://schemas.microsoft.com/office/drawing/2014/main" id="{3313DED6-B314-4BC0-8D76-E3DCCB1CFA4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5931055" y="3141204"/>
              <a:ext cx="1106111" cy="1106111"/>
            </a:xfrm>
            <a:prstGeom prst="rect">
              <a:avLst/>
            </a:prstGeom>
          </p:spPr>
        </p:pic>
      </p:grpSp>
      <p:grpSp>
        <p:nvGrpSpPr>
          <p:cNvPr id="11" name="Group 10">
            <a:extLst>
              <a:ext uri="{FF2B5EF4-FFF2-40B4-BE49-F238E27FC236}">
                <a16:creationId xmlns:a16="http://schemas.microsoft.com/office/drawing/2014/main" id="{93223A95-E09E-4ADF-9024-81DF8B571DE3}"/>
              </a:ext>
            </a:extLst>
          </p:cNvPr>
          <p:cNvGrpSpPr/>
          <p:nvPr/>
        </p:nvGrpSpPr>
        <p:grpSpPr>
          <a:xfrm>
            <a:off x="14161763" y="2530084"/>
            <a:ext cx="2122177" cy="1220311"/>
            <a:chOff x="14902848" y="3544089"/>
            <a:chExt cx="2122177" cy="1220311"/>
          </a:xfrm>
        </p:grpSpPr>
        <p:pic>
          <p:nvPicPr>
            <p:cNvPr id="17" name="Graphic 16" descr="Confused face with no fill">
              <a:extLst>
                <a:ext uri="{FF2B5EF4-FFF2-40B4-BE49-F238E27FC236}">
                  <a16:creationId xmlns:a16="http://schemas.microsoft.com/office/drawing/2014/main" id="{31A2A6F0-5E4F-4C5B-BF5C-6398F5EF75B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15808829" y="3544089"/>
              <a:ext cx="1216196" cy="1216196"/>
            </a:xfrm>
            <a:prstGeom prst="rect">
              <a:avLst/>
            </a:prstGeom>
          </p:spPr>
        </p:pic>
        <p:pic>
          <p:nvPicPr>
            <p:cNvPr id="24" name="Graphic 23" descr="Flag">
              <a:extLst>
                <a:ext uri="{FF2B5EF4-FFF2-40B4-BE49-F238E27FC236}">
                  <a16:creationId xmlns:a16="http://schemas.microsoft.com/office/drawing/2014/main" id="{C436F338-D8C8-4F87-8447-81B735F9353C}"/>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14902848" y="3658289"/>
              <a:ext cx="1106111" cy="1106111"/>
            </a:xfrm>
            <a:prstGeom prst="rect">
              <a:avLst/>
            </a:prstGeom>
          </p:spPr>
        </p:pic>
      </p:grpSp>
      <p:pic>
        <p:nvPicPr>
          <p:cNvPr id="1026" name="Picture 2" descr="Padlock icon vector design templates Padlock icon vector design templates isolated on white background privacy  stock illustrations">
            <a:extLst>
              <a:ext uri="{FF2B5EF4-FFF2-40B4-BE49-F238E27FC236}">
                <a16:creationId xmlns:a16="http://schemas.microsoft.com/office/drawing/2014/main" id="{53F07FE7-3CAF-4EDD-B04A-F1FE417ECFA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7775572" y="8027666"/>
            <a:ext cx="1138548" cy="1138548"/>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a:extLst>
              <a:ext uri="{FF2B5EF4-FFF2-40B4-BE49-F238E27FC236}">
                <a16:creationId xmlns:a16="http://schemas.microsoft.com/office/drawing/2014/main" id="{701C5E0D-E9CA-42D3-A43D-DA2CCDE7F880}"/>
              </a:ext>
            </a:extLst>
          </p:cNvPr>
          <p:cNvGrpSpPr/>
          <p:nvPr/>
        </p:nvGrpSpPr>
        <p:grpSpPr>
          <a:xfrm>
            <a:off x="16470605" y="7681327"/>
            <a:ext cx="1224514" cy="1178870"/>
            <a:chOff x="16653272" y="8425622"/>
            <a:chExt cx="1224514" cy="1178870"/>
          </a:xfrm>
        </p:grpSpPr>
        <p:pic>
          <p:nvPicPr>
            <p:cNvPr id="25" name="Picture 2" descr="Padlock icon vector design templates Padlock icon vector design templates isolated on white background privacy  stock illustrations">
              <a:extLst>
                <a:ext uri="{FF2B5EF4-FFF2-40B4-BE49-F238E27FC236}">
                  <a16:creationId xmlns:a16="http://schemas.microsoft.com/office/drawing/2014/main" id="{0ACEBCAD-9D93-471C-8870-333039199645}"/>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6683040" y="8465944"/>
              <a:ext cx="1138548" cy="1138548"/>
            </a:xfrm>
            <a:prstGeom prst="rect">
              <a:avLst/>
            </a:prstGeom>
            <a:noFill/>
            <a:extLst>
              <a:ext uri="{909E8E84-426E-40DD-AFC4-6F175D3DCCD1}">
                <a14:hiddenFill xmlns:a14="http://schemas.microsoft.com/office/drawing/2010/main">
                  <a:solidFill>
                    <a:srgbClr val="FFFFFF"/>
                  </a:solidFill>
                </a14:hiddenFill>
              </a:ext>
            </a:extLst>
          </p:spPr>
        </p:pic>
        <p:sp>
          <p:nvSpPr>
            <p:cNvPr id="29" name="&quot;Not Allowed&quot; Symbol 28">
              <a:extLst>
                <a:ext uri="{FF2B5EF4-FFF2-40B4-BE49-F238E27FC236}">
                  <a16:creationId xmlns:a16="http://schemas.microsoft.com/office/drawing/2014/main" id="{73E6E2E8-BF34-45FC-B712-C2CB5A32B572}"/>
                </a:ext>
              </a:extLst>
            </p:cNvPr>
            <p:cNvSpPr/>
            <p:nvPr/>
          </p:nvSpPr>
          <p:spPr>
            <a:xfrm>
              <a:off x="16653272" y="8425622"/>
              <a:ext cx="1224514" cy="1148072"/>
            </a:xfrm>
            <a:prstGeom prst="noSmoking">
              <a:avLst>
                <a:gd name="adj" fmla="val 7002"/>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Rectangle 22">
            <a:extLst>
              <a:ext uri="{FF2B5EF4-FFF2-40B4-BE49-F238E27FC236}">
                <a16:creationId xmlns:a16="http://schemas.microsoft.com/office/drawing/2014/main" id="{A2D1E98F-3650-496E-964A-A532AB59A43A}"/>
              </a:ext>
            </a:extLst>
          </p:cNvPr>
          <p:cNvSpPr/>
          <p:nvPr/>
        </p:nvSpPr>
        <p:spPr>
          <a:xfrm>
            <a:off x="810884" y="1120786"/>
            <a:ext cx="16787910" cy="1107996"/>
          </a:xfrm>
          <a:prstGeom prst="rect">
            <a:avLst/>
          </a:prstGeom>
        </p:spPr>
        <p:txBody>
          <a:bodyPr wrap="square">
            <a:spAutoFit/>
          </a:bodyPr>
          <a:lstStyle/>
          <a:p>
            <a:r>
              <a:rPr lang="zh-TW" altLang="en-US" sz="6600">
                <a:solidFill>
                  <a:srgbClr val="034092"/>
                </a:solidFill>
                <a:latin typeface="DFKai-SB" panose="03000509000000000000" pitchFamily="49" charset="-120"/>
                <a:ea typeface="DFKai-SB" panose="03000509000000000000" pitchFamily="49" charset="-120"/>
                <a:cs typeface="Lora"/>
                <a:sym typeface="Lora"/>
              </a:rPr>
              <a:t>保护自己：选择可靠的平台</a:t>
            </a:r>
            <a:endParaRPr lang="en-US" sz="6600" dirty="0">
              <a:latin typeface="DFKai-SB" panose="03000509000000000000" pitchFamily="49" charset="-120"/>
              <a:ea typeface="DFKai-SB" panose="03000509000000000000" pitchFamily="49" charset="-120"/>
            </a:endParaRPr>
          </a:p>
        </p:txBody>
      </p:sp>
    </p:spTree>
    <p:extLst>
      <p:ext uri="{BB962C8B-B14F-4D97-AF65-F5344CB8AC3E}">
        <p14:creationId xmlns:p14="http://schemas.microsoft.com/office/powerpoint/2010/main" val="3887266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479953-8817-4529-951C-21ED2FFBB138}"/>
              </a:ext>
            </a:extLst>
          </p:cNvPr>
          <p:cNvSpPr txBox="1"/>
          <p:nvPr/>
        </p:nvSpPr>
        <p:spPr>
          <a:xfrm>
            <a:off x="1078505" y="2887526"/>
            <a:ext cx="15628123" cy="830997"/>
          </a:xfrm>
          <a:prstGeom prst="rect">
            <a:avLst/>
          </a:prstGeom>
          <a:noFill/>
        </p:spPr>
        <p:txBody>
          <a:bodyPr wrap="square" rtlCol="0">
            <a:spAutoFit/>
          </a:bodyPr>
          <a:lstStyle/>
          <a:p>
            <a:pPr defTabSz="1371600">
              <a:buClrTx/>
              <a:defRPr/>
            </a:pPr>
            <a:r>
              <a:rPr lang="zh-TW" altLang="en-US" sz="4800" kern="1200" dirty="0">
                <a:solidFill>
                  <a:srgbClr val="003366"/>
                </a:solidFill>
                <a:latin typeface="DFKai-SB" panose="03000509000000000000" pitchFamily="49" charset="-120"/>
                <a:ea typeface="DFKai-SB" panose="03000509000000000000" pitchFamily="49" charset="-120"/>
                <a:cs typeface="Arial" panose="020B0604020202020204" pitchFamily="34" charset="0"/>
              </a:rPr>
              <a:t>以如下字母结尾的网站可能</a:t>
            </a:r>
            <a:r>
              <a:rPr lang="zh-TW" altLang="en-US" sz="4800" b="1" u="sng" kern="1200" dirty="0">
                <a:solidFill>
                  <a:srgbClr val="003366"/>
                </a:solidFill>
                <a:latin typeface="DFKai-SB" panose="03000509000000000000" pitchFamily="49" charset="-120"/>
                <a:ea typeface="DFKai-SB" panose="03000509000000000000" pitchFamily="49" charset="-120"/>
                <a:cs typeface="Arial" panose="020B0604020202020204" pitchFamily="34" charset="0"/>
              </a:rPr>
              <a:t>更为可靠</a:t>
            </a:r>
            <a:endParaRPr lang="en-US" sz="4800" b="1" u="sng" kern="1200" dirty="0">
              <a:solidFill>
                <a:srgbClr val="003366"/>
              </a:solidFill>
              <a:latin typeface="DFKai-SB" panose="03000509000000000000" pitchFamily="49" charset="-120"/>
              <a:ea typeface="DFKai-SB" panose="03000509000000000000" pitchFamily="49" charset="-120"/>
              <a:cs typeface="Arial" panose="020B0604020202020204" pitchFamily="34" charset="0"/>
            </a:endParaRPr>
          </a:p>
        </p:txBody>
      </p:sp>
      <p:sp>
        <p:nvSpPr>
          <p:cNvPr id="13" name="TextBox 12">
            <a:extLst>
              <a:ext uri="{FF2B5EF4-FFF2-40B4-BE49-F238E27FC236}">
                <a16:creationId xmlns:a16="http://schemas.microsoft.com/office/drawing/2014/main" id="{259A94C2-0458-4E39-8409-AAA65FA4BBCF}"/>
              </a:ext>
            </a:extLst>
          </p:cNvPr>
          <p:cNvSpPr txBox="1"/>
          <p:nvPr/>
        </p:nvSpPr>
        <p:spPr>
          <a:xfrm>
            <a:off x="1078492" y="6878941"/>
            <a:ext cx="15628123" cy="830997"/>
          </a:xfrm>
          <a:prstGeom prst="rect">
            <a:avLst/>
          </a:prstGeom>
          <a:noFill/>
        </p:spPr>
        <p:txBody>
          <a:bodyPr wrap="square" rtlCol="0">
            <a:spAutoFit/>
          </a:bodyPr>
          <a:lstStyle/>
          <a:p>
            <a:pPr defTabSz="1371600">
              <a:buClrTx/>
              <a:defRPr/>
            </a:pPr>
            <a:r>
              <a:rPr lang="zh-TW" altLang="en-US" sz="4800" kern="1200" dirty="0">
                <a:solidFill>
                  <a:srgbClr val="003366"/>
                </a:solidFill>
                <a:latin typeface="DFKai-SB" panose="03000509000000000000" pitchFamily="49" charset="-120"/>
                <a:ea typeface="DFKai-SB" panose="03000509000000000000" pitchFamily="49" charset="-120"/>
                <a:cs typeface="Arial" panose="020B0604020202020204" pitchFamily="34" charset="0"/>
              </a:rPr>
              <a:t>以如下字母结尾的网站可能</a:t>
            </a:r>
            <a:r>
              <a:rPr lang="zh-TW" altLang="en-US" sz="4800" b="1" u="sng" kern="1200" dirty="0">
                <a:solidFill>
                  <a:srgbClr val="003366"/>
                </a:solidFill>
                <a:latin typeface="DFKai-SB" panose="03000509000000000000" pitchFamily="49" charset="-120"/>
                <a:ea typeface="DFKai-SB" panose="03000509000000000000" pitchFamily="49" charset="-120"/>
                <a:cs typeface="Arial" panose="020B0604020202020204" pitchFamily="34" charset="0"/>
              </a:rPr>
              <a:t>不太可靠</a:t>
            </a:r>
            <a:endParaRPr lang="en-US" sz="4800" b="1" u="sng" kern="1200" dirty="0">
              <a:solidFill>
                <a:srgbClr val="003366"/>
              </a:solidFill>
              <a:latin typeface="DFKai-SB" panose="03000509000000000000" pitchFamily="49" charset="-120"/>
              <a:ea typeface="DFKai-SB" panose="03000509000000000000" pitchFamily="49" charset="-120"/>
              <a:cs typeface="Arial" panose="020B0604020202020204" pitchFamily="34" charset="0"/>
            </a:endParaRPr>
          </a:p>
        </p:txBody>
      </p:sp>
      <p:grpSp>
        <p:nvGrpSpPr>
          <p:cNvPr id="9" name="Group 8">
            <a:extLst>
              <a:ext uri="{FF2B5EF4-FFF2-40B4-BE49-F238E27FC236}">
                <a16:creationId xmlns:a16="http://schemas.microsoft.com/office/drawing/2014/main" id="{652139FE-4CB6-43E0-9638-FC0DCF1D00A1}"/>
              </a:ext>
            </a:extLst>
          </p:cNvPr>
          <p:cNvGrpSpPr/>
          <p:nvPr/>
        </p:nvGrpSpPr>
        <p:grpSpPr>
          <a:xfrm>
            <a:off x="1317753" y="3911740"/>
            <a:ext cx="16037559" cy="2940630"/>
            <a:chOff x="1475521" y="3191070"/>
            <a:chExt cx="16037559" cy="2940630"/>
          </a:xfrm>
        </p:grpSpPr>
        <p:sp>
          <p:nvSpPr>
            <p:cNvPr id="3" name="TextBox 2">
              <a:extLst>
                <a:ext uri="{FF2B5EF4-FFF2-40B4-BE49-F238E27FC236}">
                  <a16:creationId xmlns:a16="http://schemas.microsoft.com/office/drawing/2014/main" id="{D8DD794E-5CE6-44D6-9CCD-A8C3F964EBE7}"/>
                </a:ext>
              </a:extLst>
            </p:cNvPr>
            <p:cNvSpPr txBox="1"/>
            <p:nvPr/>
          </p:nvSpPr>
          <p:spPr>
            <a:xfrm>
              <a:off x="4344666" y="3242624"/>
              <a:ext cx="13168414" cy="2785378"/>
            </a:xfrm>
            <a:prstGeom prst="rect">
              <a:avLst/>
            </a:prstGeom>
            <a:noFill/>
          </p:spPr>
          <p:txBody>
            <a:bodyPr wrap="square" rtlCol="0">
              <a:spAutoFit/>
            </a:bodyPr>
            <a:lstStyle/>
            <a:p>
              <a:pPr lvl="0">
                <a:defRPr/>
              </a:pPr>
              <a:r>
                <a:rPr kumimoji="0" lang="en-US" sz="3500" b="0" i="0" u="none" strike="noStrike" kern="0" cap="none" spc="0" normalizeH="0" baseline="0" noProof="0" dirty="0" err="1">
                  <a:ln>
                    <a:noFill/>
                  </a:ln>
                  <a:solidFill>
                    <a:srgbClr val="0070C0"/>
                  </a:solidFill>
                  <a:effectLst/>
                  <a:uLnTx/>
                  <a:uFillTx/>
                  <a:latin typeface="Arial" panose="020B0604020202020204"/>
                  <a:cs typeface="Arial" panose="020B0604020202020204"/>
                  <a:sym typeface="Arial" panose="020B0604020202020204"/>
                </a:rPr>
                <a:t>website.gov</a:t>
              </a:r>
              <a:r>
                <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   </a:t>
              </a:r>
              <a:r>
                <a:rPr lang="zh-TW" altLang="en-US" sz="3500" dirty="0">
                  <a:latin typeface="DFKai-SB" panose="03000509000000000000" pitchFamily="49" charset="-120"/>
                  <a:ea typeface="DFKai-SB" panose="03000509000000000000" pitchFamily="49" charset="-120"/>
                </a:rPr>
                <a:t>政府信息</a:t>
              </a:r>
              <a:endParaRPr lang="en-CA" altLang="zh-TW" sz="3500" dirty="0">
                <a:latin typeface="DFKai-SB" panose="03000509000000000000" pitchFamily="49" charset="-120"/>
                <a:ea typeface="DFKai-SB" panose="03000509000000000000" pitchFamily="49" charset="-120"/>
              </a:endParaRPr>
            </a:p>
            <a:p>
              <a:pPr lvl="0">
                <a:defRPr/>
              </a:pPr>
              <a:endPar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lvl="0">
                <a:defRPr/>
              </a:pPr>
              <a:r>
                <a:rPr kumimoji="0" lang="en-US" sz="3500" b="0" i="0" u="none" strike="noStrike" kern="0" cap="none" spc="0" normalizeH="0" baseline="0" noProof="0" dirty="0" err="1">
                  <a:ln>
                    <a:noFill/>
                  </a:ln>
                  <a:solidFill>
                    <a:srgbClr val="0070C0"/>
                  </a:solidFill>
                  <a:effectLst/>
                  <a:uLnTx/>
                  <a:uFillTx/>
                  <a:latin typeface="Arial" panose="020B0604020202020204"/>
                  <a:cs typeface="Arial" panose="020B0604020202020204"/>
                  <a:sym typeface="Arial" panose="020B0604020202020204"/>
                </a:rPr>
                <a:t>website.org</a:t>
              </a:r>
              <a:r>
                <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   </a:t>
              </a:r>
              <a:r>
                <a:rPr lang="zh-TW" altLang="en-US" sz="3500" dirty="0">
                  <a:latin typeface="DFKai-SB" panose="03000509000000000000" pitchFamily="49" charset="-120"/>
                  <a:ea typeface="DFKai-SB" panose="03000509000000000000" pitchFamily="49" charset="-120"/>
                </a:rPr>
                <a:t>通常为非牟利机构</a:t>
              </a:r>
              <a:endParaRPr lang="en-CA" altLang="zh-TW" sz="3500" dirty="0">
                <a:latin typeface="DFKai-SB" panose="03000509000000000000" pitchFamily="49" charset="-120"/>
                <a:ea typeface="DFKai-SB" panose="03000509000000000000" pitchFamily="49" charset="-120"/>
              </a:endParaRPr>
            </a:p>
            <a:p>
              <a:pPr lvl="0">
                <a:defRPr/>
              </a:pPr>
              <a:endPar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endParaRPr>
            </a:p>
            <a:p>
              <a:pPr lvl="0">
                <a:defRPr/>
              </a:pPr>
              <a:r>
                <a:rPr kumimoji="0" lang="en-US" sz="3500" b="0" i="0" u="none" strike="noStrike" kern="0" cap="none" spc="0" normalizeH="0" baseline="0" noProof="0" dirty="0" err="1">
                  <a:ln>
                    <a:noFill/>
                  </a:ln>
                  <a:solidFill>
                    <a:srgbClr val="0070C0"/>
                  </a:solidFill>
                  <a:effectLst/>
                  <a:uLnTx/>
                  <a:uFillTx/>
                  <a:latin typeface="Arial" panose="020B0604020202020204"/>
                  <a:cs typeface="Arial" panose="020B0604020202020204"/>
                  <a:sym typeface="Arial" panose="020B0604020202020204"/>
                </a:rPr>
                <a:t>website.edu</a:t>
              </a:r>
              <a:r>
                <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   </a:t>
              </a:r>
              <a:r>
                <a:rPr lang="zh-TW" altLang="en-US" sz="3500" dirty="0">
                  <a:latin typeface="DFKai-SB" panose="03000509000000000000" pitchFamily="49" charset="-120"/>
                  <a:ea typeface="DFKai-SB" panose="03000509000000000000" pitchFamily="49" charset="-120"/>
                </a:rPr>
                <a:t>教育机构，例如大学</a:t>
              </a:r>
              <a:endParaRPr kumimoji="0" lang="en-US" sz="3500" b="0" i="0" u="none"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7" name="Oval 6">
              <a:extLst>
                <a:ext uri="{FF2B5EF4-FFF2-40B4-BE49-F238E27FC236}">
                  <a16:creationId xmlns:a16="http://schemas.microsoft.com/office/drawing/2014/main" id="{4EC8DFCA-3D1C-41E3-8E91-62640A41700F}"/>
                </a:ext>
              </a:extLst>
            </p:cNvPr>
            <p:cNvSpPr/>
            <p:nvPr/>
          </p:nvSpPr>
          <p:spPr>
            <a:xfrm>
              <a:off x="5800822" y="3191070"/>
              <a:ext cx="1137429" cy="818335"/>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17" name="Oval 16">
              <a:extLst>
                <a:ext uri="{FF2B5EF4-FFF2-40B4-BE49-F238E27FC236}">
                  <a16:creationId xmlns:a16="http://schemas.microsoft.com/office/drawing/2014/main" id="{1CB6E786-7F19-4C9D-942B-F02E6EA6E5AF}"/>
                </a:ext>
              </a:extLst>
            </p:cNvPr>
            <p:cNvSpPr/>
            <p:nvPr/>
          </p:nvSpPr>
          <p:spPr>
            <a:xfrm>
              <a:off x="5800822" y="4226145"/>
              <a:ext cx="1137429" cy="818335"/>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18" name="Oval 17">
              <a:extLst>
                <a:ext uri="{FF2B5EF4-FFF2-40B4-BE49-F238E27FC236}">
                  <a16:creationId xmlns:a16="http://schemas.microsoft.com/office/drawing/2014/main" id="{F310ADA5-576E-496B-9A17-9F8C84186B64}"/>
                </a:ext>
              </a:extLst>
            </p:cNvPr>
            <p:cNvSpPr/>
            <p:nvPr/>
          </p:nvSpPr>
          <p:spPr>
            <a:xfrm>
              <a:off x="5800822" y="5313365"/>
              <a:ext cx="1137429" cy="818335"/>
            </a:xfrm>
            <a:prstGeom prst="ellipse">
              <a:avLst/>
            </a:prstGeom>
            <a:noFill/>
            <a:ln w="5715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grpSp>
          <p:nvGrpSpPr>
            <p:cNvPr id="2" name="Group 1">
              <a:extLst>
                <a:ext uri="{FF2B5EF4-FFF2-40B4-BE49-F238E27FC236}">
                  <a16:creationId xmlns:a16="http://schemas.microsoft.com/office/drawing/2014/main" id="{21ADF068-48A6-4D37-91BF-E06662A794FA}"/>
                </a:ext>
              </a:extLst>
            </p:cNvPr>
            <p:cNvGrpSpPr/>
            <p:nvPr/>
          </p:nvGrpSpPr>
          <p:grpSpPr>
            <a:xfrm>
              <a:off x="1475521" y="3682329"/>
              <a:ext cx="2433195" cy="1569660"/>
              <a:chOff x="1460531" y="2548473"/>
              <a:chExt cx="2433195" cy="1569660"/>
            </a:xfrm>
          </p:grpSpPr>
          <p:sp>
            <p:nvSpPr>
              <p:cNvPr id="22" name="Rectangle 21">
                <a:extLst>
                  <a:ext uri="{FF2B5EF4-FFF2-40B4-BE49-F238E27FC236}">
                    <a16:creationId xmlns:a16="http://schemas.microsoft.com/office/drawing/2014/main" id="{AACCAF21-67B3-47BB-A536-D13E80C7B8F4}"/>
                  </a:ext>
                </a:extLst>
              </p:cNvPr>
              <p:cNvSpPr/>
              <p:nvPr/>
            </p:nvSpPr>
            <p:spPr>
              <a:xfrm>
                <a:off x="2670314" y="2548473"/>
                <a:ext cx="1223412" cy="1569660"/>
              </a:xfrm>
              <a:prstGeom prst="rect">
                <a:avLst/>
              </a:prstGeom>
            </p:spPr>
            <p:txBody>
              <a:bodyPr wrap="none">
                <a:spAutoFit/>
              </a:bodyPr>
              <a:lstStyle/>
              <a:p>
                <a:r>
                  <a:rPr lang="en-US" sz="9600" dirty="0">
                    <a:solidFill>
                      <a:srgbClr val="00FF00"/>
                    </a:solidFill>
                    <a:sym typeface="Wingdings" panose="05000000000000000000" pitchFamily="2" charset="2"/>
                  </a:rPr>
                  <a:t></a:t>
                </a:r>
              </a:p>
            </p:txBody>
          </p:sp>
          <p:pic>
            <p:nvPicPr>
              <p:cNvPr id="23" name="Graphic 22" descr="Flag">
                <a:extLst>
                  <a:ext uri="{FF2B5EF4-FFF2-40B4-BE49-F238E27FC236}">
                    <a16:creationId xmlns:a16="http://schemas.microsoft.com/office/drawing/2014/main" id="{050088C3-20B1-4DCD-9096-AE4164F4E0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0531" y="2726452"/>
                <a:ext cx="1216722" cy="1216722"/>
              </a:xfrm>
              <a:prstGeom prst="rect">
                <a:avLst/>
              </a:prstGeom>
            </p:spPr>
          </p:pic>
        </p:grpSp>
      </p:grpSp>
      <p:grpSp>
        <p:nvGrpSpPr>
          <p:cNvPr id="10" name="Group 9">
            <a:extLst>
              <a:ext uri="{FF2B5EF4-FFF2-40B4-BE49-F238E27FC236}">
                <a16:creationId xmlns:a16="http://schemas.microsoft.com/office/drawing/2014/main" id="{0FB23469-C7C6-4433-AD89-9974FA97AAAB}"/>
              </a:ext>
            </a:extLst>
          </p:cNvPr>
          <p:cNvGrpSpPr/>
          <p:nvPr/>
        </p:nvGrpSpPr>
        <p:grpSpPr>
          <a:xfrm>
            <a:off x="1317753" y="8001534"/>
            <a:ext cx="13847203" cy="1216722"/>
            <a:chOff x="1420216" y="7936219"/>
            <a:chExt cx="13847203" cy="1216722"/>
          </a:xfrm>
        </p:grpSpPr>
        <p:sp>
          <p:nvSpPr>
            <p:cNvPr id="14" name="TextBox 13">
              <a:extLst>
                <a:ext uri="{FF2B5EF4-FFF2-40B4-BE49-F238E27FC236}">
                  <a16:creationId xmlns:a16="http://schemas.microsoft.com/office/drawing/2014/main" id="{308C650A-3698-48D3-8756-532AE8677D2A}"/>
                </a:ext>
              </a:extLst>
            </p:cNvPr>
            <p:cNvSpPr txBox="1"/>
            <p:nvPr/>
          </p:nvSpPr>
          <p:spPr>
            <a:xfrm>
              <a:off x="4651456" y="8064346"/>
              <a:ext cx="10615963" cy="630942"/>
            </a:xfrm>
            <a:prstGeom prst="rect">
              <a:avLst/>
            </a:prstGeom>
            <a:noFill/>
          </p:spPr>
          <p:txBody>
            <a:bodyPr wrap="square" rtlCol="0">
              <a:spAutoFit/>
            </a:bodyPr>
            <a:lstStyle/>
            <a:p>
              <a:pPr lvl="0">
                <a:defRPr/>
              </a:pPr>
              <a:r>
                <a:rPr kumimoji="0" lang="en-US" sz="3500" b="0" i="0" u="none" strike="noStrike" kern="0" cap="none" spc="0" normalizeH="0" baseline="0" noProof="0" dirty="0">
                  <a:ln>
                    <a:noFill/>
                  </a:ln>
                  <a:solidFill>
                    <a:srgbClr val="0070C0"/>
                  </a:solidFill>
                  <a:effectLst/>
                  <a:uLnTx/>
                  <a:uFillTx/>
                  <a:latin typeface="Arial" panose="020B0604020202020204"/>
                  <a:cs typeface="Arial" panose="020B0604020202020204"/>
                  <a:sym typeface="Arial" panose="020B0604020202020204"/>
                </a:rPr>
                <a:t>website.com</a:t>
              </a:r>
              <a:r>
                <a:rPr kumimoji="0" lang="en-US" sz="3500" b="0" i="0" u="none" strike="noStrike" kern="0" cap="none" spc="0" normalizeH="0" baseline="0" noProof="0" dirty="0">
                  <a:ln>
                    <a:noFill/>
                  </a:ln>
                  <a:solidFill>
                    <a:srgbClr val="000000"/>
                  </a:solidFill>
                  <a:effectLst/>
                  <a:uLnTx/>
                  <a:uFillTx/>
                  <a:latin typeface="Arial" panose="020B0604020202020204"/>
                  <a:cs typeface="Arial" panose="020B0604020202020204"/>
                  <a:sym typeface="Arial" panose="020B0604020202020204"/>
                </a:rPr>
                <a:t>   =  </a:t>
              </a:r>
              <a:r>
                <a:rPr lang="zh-TW" altLang="en-US" sz="3500" dirty="0">
                  <a:latin typeface="DFKai-SB" panose="03000509000000000000" pitchFamily="49" charset="-120"/>
                  <a:ea typeface="DFKai-SB" panose="03000509000000000000" pitchFamily="49" charset="-120"/>
                </a:rPr>
                <a:t>商业生意</a:t>
              </a:r>
              <a:endParaRPr kumimoji="0" lang="en-US" sz="3500" b="0" i="0" u="none"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19" name="Oval 18">
              <a:extLst>
                <a:ext uri="{FF2B5EF4-FFF2-40B4-BE49-F238E27FC236}">
                  <a16:creationId xmlns:a16="http://schemas.microsoft.com/office/drawing/2014/main" id="{3CFB799F-A5CF-4339-82CB-8A7489E346AF}"/>
                </a:ext>
              </a:extLst>
            </p:cNvPr>
            <p:cNvSpPr/>
            <p:nvPr/>
          </p:nvSpPr>
          <p:spPr>
            <a:xfrm>
              <a:off x="6159546" y="7975255"/>
              <a:ext cx="1137429" cy="8183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pic>
          <p:nvPicPr>
            <p:cNvPr id="24" name="Graphic 23" descr="Confused face with no fill">
              <a:extLst>
                <a:ext uri="{FF2B5EF4-FFF2-40B4-BE49-F238E27FC236}">
                  <a16:creationId xmlns:a16="http://schemas.microsoft.com/office/drawing/2014/main" id="{C98D550B-9A9F-406A-B4F0-3A0279F88A5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11546" y="7969553"/>
              <a:ext cx="1148072" cy="1148072"/>
            </a:xfrm>
            <a:prstGeom prst="rect">
              <a:avLst/>
            </a:prstGeom>
          </p:spPr>
        </p:pic>
        <p:pic>
          <p:nvPicPr>
            <p:cNvPr id="25" name="Graphic 24" descr="Flag">
              <a:extLst>
                <a:ext uri="{FF2B5EF4-FFF2-40B4-BE49-F238E27FC236}">
                  <a16:creationId xmlns:a16="http://schemas.microsoft.com/office/drawing/2014/main" id="{9E02A3AF-957D-4493-A63C-36EBA1977F0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420216" y="7936219"/>
              <a:ext cx="1216722" cy="1216722"/>
            </a:xfrm>
            <a:prstGeom prst="rect">
              <a:avLst/>
            </a:prstGeom>
          </p:spPr>
        </p:pic>
      </p:grpSp>
      <p:sp>
        <p:nvSpPr>
          <p:cNvPr id="20" name="Rectangle 19">
            <a:extLst>
              <a:ext uri="{FF2B5EF4-FFF2-40B4-BE49-F238E27FC236}">
                <a16:creationId xmlns:a16="http://schemas.microsoft.com/office/drawing/2014/main" id="{36C074D0-3FB2-466B-8A4D-CFE20CA5DF40}"/>
              </a:ext>
            </a:extLst>
          </p:cNvPr>
          <p:cNvSpPr/>
          <p:nvPr/>
        </p:nvSpPr>
        <p:spPr>
          <a:xfrm>
            <a:off x="810884" y="1120786"/>
            <a:ext cx="16787910" cy="1015663"/>
          </a:xfrm>
          <a:prstGeom prst="rect">
            <a:avLst/>
          </a:prstGeom>
        </p:spPr>
        <p:txBody>
          <a:bodyPr wrap="square">
            <a:spAutoFit/>
          </a:bodyPr>
          <a:lstStyle/>
          <a:p>
            <a:r>
              <a:rPr lang="zh-TW" altLang="en-US" sz="6000" dirty="0">
                <a:solidFill>
                  <a:srgbClr val="034092"/>
                </a:solidFill>
                <a:latin typeface="DFKai-SB" panose="03000509000000000000" pitchFamily="49" charset="-120"/>
                <a:ea typeface="DFKai-SB" panose="03000509000000000000" pitchFamily="49" charset="-120"/>
                <a:cs typeface="Lora"/>
                <a:sym typeface="Lora"/>
              </a:rPr>
              <a:t>保护自己：选择可靠的平台</a:t>
            </a:r>
            <a:endParaRPr lang="en-US" sz="6000" dirty="0">
              <a:latin typeface="DFKai-SB" panose="03000509000000000000" pitchFamily="49" charset="-120"/>
              <a:ea typeface="DFKai-SB" panose="03000509000000000000" pitchFamily="49" charset="-120"/>
            </a:endParaRPr>
          </a:p>
        </p:txBody>
      </p:sp>
    </p:spTree>
    <p:extLst>
      <p:ext uri="{BB962C8B-B14F-4D97-AF65-F5344CB8AC3E}">
        <p14:creationId xmlns:p14="http://schemas.microsoft.com/office/powerpoint/2010/main" val="39556247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D8A77E3E-08A2-46BF-AA9B-0BC384E2730F}"/>
              </a:ext>
            </a:extLst>
          </p:cNvPr>
          <p:cNvGrpSpPr/>
          <p:nvPr/>
        </p:nvGrpSpPr>
        <p:grpSpPr>
          <a:xfrm>
            <a:off x="959317" y="2889390"/>
            <a:ext cx="4106118" cy="3715060"/>
            <a:chOff x="916454" y="5810872"/>
            <a:chExt cx="4106118" cy="3715060"/>
          </a:xfrm>
        </p:grpSpPr>
        <p:grpSp>
          <p:nvGrpSpPr>
            <p:cNvPr id="59" name="Group 58">
              <a:extLst>
                <a:ext uri="{FF2B5EF4-FFF2-40B4-BE49-F238E27FC236}">
                  <a16:creationId xmlns:a16="http://schemas.microsoft.com/office/drawing/2014/main" id="{9981420D-C77E-4C61-B9FF-F39453C98946}"/>
                </a:ext>
              </a:extLst>
            </p:cNvPr>
            <p:cNvGrpSpPr/>
            <p:nvPr/>
          </p:nvGrpSpPr>
          <p:grpSpPr>
            <a:xfrm>
              <a:off x="916454" y="5810872"/>
              <a:ext cx="4106118" cy="3715060"/>
              <a:chOff x="12897134" y="6023780"/>
              <a:chExt cx="4106118" cy="3715060"/>
            </a:xfrm>
          </p:grpSpPr>
          <p:grpSp>
            <p:nvGrpSpPr>
              <p:cNvPr id="60" name="Group 59">
                <a:extLst>
                  <a:ext uri="{FF2B5EF4-FFF2-40B4-BE49-F238E27FC236}">
                    <a16:creationId xmlns:a16="http://schemas.microsoft.com/office/drawing/2014/main" id="{B782D73B-6387-40B2-8310-638324BD0801}"/>
                  </a:ext>
                </a:extLst>
              </p:cNvPr>
              <p:cNvGrpSpPr/>
              <p:nvPr/>
            </p:nvGrpSpPr>
            <p:grpSpPr>
              <a:xfrm>
                <a:off x="12897134" y="6023780"/>
                <a:ext cx="4106118" cy="3715060"/>
                <a:chOff x="12897134" y="6023780"/>
                <a:chExt cx="4106118" cy="3715060"/>
              </a:xfrm>
            </p:grpSpPr>
            <p:pic>
              <p:nvPicPr>
                <p:cNvPr id="71" name="Graphic 70" descr="Scales of justice">
                  <a:extLst>
                    <a:ext uri="{FF2B5EF4-FFF2-40B4-BE49-F238E27FC236}">
                      <a16:creationId xmlns:a16="http://schemas.microsoft.com/office/drawing/2014/main" id="{2594CADB-54C3-40A9-81E2-FE86F0C806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1852" y="6023780"/>
                  <a:ext cx="3715060" cy="3715060"/>
                </a:xfrm>
                <a:prstGeom prst="rect">
                  <a:avLst/>
                </a:prstGeom>
              </p:spPr>
            </p:pic>
            <p:sp>
              <p:nvSpPr>
                <p:cNvPr id="72" name="Rectangle 71">
                  <a:extLst>
                    <a:ext uri="{FF2B5EF4-FFF2-40B4-BE49-F238E27FC236}">
                      <a16:creationId xmlns:a16="http://schemas.microsoft.com/office/drawing/2014/main" id="{E1A3B700-9075-4087-BAEE-B804C713E256}"/>
                    </a:ext>
                  </a:extLst>
                </p:cNvPr>
                <p:cNvSpPr/>
                <p:nvPr/>
              </p:nvSpPr>
              <p:spPr>
                <a:xfrm>
                  <a:off x="12897134" y="6987654"/>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DC6AA181-DA28-49BC-87B4-85365CCF1E43}"/>
                    </a:ext>
                  </a:extLst>
                </p:cNvPr>
                <p:cNvSpPr/>
                <p:nvPr/>
              </p:nvSpPr>
              <p:spPr>
                <a:xfrm>
                  <a:off x="15219534" y="6989926"/>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a:extLst>
                  <a:ext uri="{FF2B5EF4-FFF2-40B4-BE49-F238E27FC236}">
                    <a16:creationId xmlns:a16="http://schemas.microsoft.com/office/drawing/2014/main" id="{3A4EB288-D78E-41FE-9FA8-89392787B7BA}"/>
                  </a:ext>
                </a:extLst>
              </p:cNvPr>
              <p:cNvGrpSpPr/>
              <p:nvPr/>
            </p:nvGrpSpPr>
            <p:grpSpPr>
              <a:xfrm>
                <a:off x="13761748" y="6965969"/>
                <a:ext cx="155790" cy="1300452"/>
                <a:chOff x="13761748" y="6965969"/>
                <a:chExt cx="155790" cy="1300452"/>
              </a:xfrm>
            </p:grpSpPr>
            <p:sp>
              <p:nvSpPr>
                <p:cNvPr id="69" name="Rectangle 68">
                  <a:extLst>
                    <a:ext uri="{FF2B5EF4-FFF2-40B4-BE49-F238E27FC236}">
                      <a16:creationId xmlns:a16="http://schemas.microsoft.com/office/drawing/2014/main" id="{9B1AD558-C71E-4F54-B217-2402D001636E}"/>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25B906FE-0415-4A4A-8E46-EF1FAF087912}"/>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E33C0382-ACBC-459C-BD0A-EB312A0599B2}"/>
                  </a:ext>
                </a:extLst>
              </p:cNvPr>
              <p:cNvGrpSpPr/>
              <p:nvPr/>
            </p:nvGrpSpPr>
            <p:grpSpPr>
              <a:xfrm>
                <a:off x="15967143" y="6955823"/>
                <a:ext cx="155790" cy="1300452"/>
                <a:chOff x="13761748" y="6965969"/>
                <a:chExt cx="155790" cy="1300452"/>
              </a:xfrm>
            </p:grpSpPr>
            <p:sp>
              <p:nvSpPr>
                <p:cNvPr id="67" name="Rectangle 66">
                  <a:extLst>
                    <a:ext uri="{FF2B5EF4-FFF2-40B4-BE49-F238E27FC236}">
                      <a16:creationId xmlns:a16="http://schemas.microsoft.com/office/drawing/2014/main" id="{1EDB98B4-045C-4F68-934A-3A23BD22313A}"/>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103721F4-CC92-4283-8362-A4CD43390F1B}"/>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20" name="Graphic 19" descr="Flag">
              <a:extLst>
                <a:ext uri="{FF2B5EF4-FFF2-40B4-BE49-F238E27FC236}">
                  <a16:creationId xmlns:a16="http://schemas.microsoft.com/office/drawing/2014/main" id="{4DB14118-587B-4234-BBB4-FEA3B792C5D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24580" y="6992684"/>
              <a:ext cx="697558" cy="697558"/>
            </a:xfrm>
            <a:prstGeom prst="rect">
              <a:avLst/>
            </a:prstGeom>
          </p:spPr>
        </p:pic>
        <p:pic>
          <p:nvPicPr>
            <p:cNvPr id="40" name="Graphic 39" descr="Flag">
              <a:extLst>
                <a:ext uri="{FF2B5EF4-FFF2-40B4-BE49-F238E27FC236}">
                  <a16:creationId xmlns:a16="http://schemas.microsoft.com/office/drawing/2014/main" id="{0D1CF37E-A82C-471D-AC34-93962CBF38A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52868" y="7359529"/>
              <a:ext cx="697558" cy="697558"/>
            </a:xfrm>
            <a:prstGeom prst="rect">
              <a:avLst/>
            </a:prstGeom>
          </p:spPr>
        </p:pic>
        <p:pic>
          <p:nvPicPr>
            <p:cNvPr id="41" name="Graphic 40" descr="Flag">
              <a:extLst>
                <a:ext uri="{FF2B5EF4-FFF2-40B4-BE49-F238E27FC236}">
                  <a16:creationId xmlns:a16="http://schemas.microsoft.com/office/drawing/2014/main" id="{A8D2D136-2BA5-44E6-A644-B353A6064EB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977207" y="7357518"/>
              <a:ext cx="697558" cy="697558"/>
            </a:xfrm>
            <a:prstGeom prst="rect">
              <a:avLst/>
            </a:prstGeom>
          </p:spPr>
        </p:pic>
        <p:pic>
          <p:nvPicPr>
            <p:cNvPr id="42" name="Graphic 41" descr="Flag">
              <a:extLst>
                <a:ext uri="{FF2B5EF4-FFF2-40B4-BE49-F238E27FC236}">
                  <a16:creationId xmlns:a16="http://schemas.microsoft.com/office/drawing/2014/main" id="{2CB7C3FC-77C7-40F7-89E7-67F78DBD6A5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27357" y="6984492"/>
              <a:ext cx="697558" cy="697558"/>
            </a:xfrm>
            <a:prstGeom prst="rect">
              <a:avLst/>
            </a:prstGeom>
          </p:spPr>
        </p:pic>
      </p:grpSp>
      <p:grpSp>
        <p:nvGrpSpPr>
          <p:cNvPr id="44" name="Group 43">
            <a:extLst>
              <a:ext uri="{FF2B5EF4-FFF2-40B4-BE49-F238E27FC236}">
                <a16:creationId xmlns:a16="http://schemas.microsoft.com/office/drawing/2014/main" id="{BE3C365E-3D77-4706-9814-7E37DCF15DB4}"/>
              </a:ext>
            </a:extLst>
          </p:cNvPr>
          <p:cNvGrpSpPr/>
          <p:nvPr/>
        </p:nvGrpSpPr>
        <p:grpSpPr>
          <a:xfrm>
            <a:off x="6854036" y="2867550"/>
            <a:ext cx="4106118" cy="3715060"/>
            <a:chOff x="12897134" y="6023780"/>
            <a:chExt cx="4106118" cy="3715060"/>
          </a:xfrm>
        </p:grpSpPr>
        <p:grpSp>
          <p:nvGrpSpPr>
            <p:cNvPr id="45" name="Group 44">
              <a:extLst>
                <a:ext uri="{FF2B5EF4-FFF2-40B4-BE49-F238E27FC236}">
                  <a16:creationId xmlns:a16="http://schemas.microsoft.com/office/drawing/2014/main" id="{08205E39-BDF3-4971-8493-FF32BE5449C4}"/>
                </a:ext>
              </a:extLst>
            </p:cNvPr>
            <p:cNvGrpSpPr/>
            <p:nvPr/>
          </p:nvGrpSpPr>
          <p:grpSpPr>
            <a:xfrm>
              <a:off x="12897134" y="6023780"/>
              <a:ext cx="4106118" cy="3715060"/>
              <a:chOff x="12897134" y="6023780"/>
              <a:chExt cx="4106118" cy="3715060"/>
            </a:xfrm>
          </p:grpSpPr>
          <p:pic>
            <p:nvPicPr>
              <p:cNvPr id="56" name="Graphic 55" descr="Scales of justice">
                <a:extLst>
                  <a:ext uri="{FF2B5EF4-FFF2-40B4-BE49-F238E27FC236}">
                    <a16:creationId xmlns:a16="http://schemas.microsoft.com/office/drawing/2014/main" id="{84F3D34C-196D-4475-8D50-7E52024BB43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1852" y="6023780"/>
                <a:ext cx="3715060" cy="3715060"/>
              </a:xfrm>
              <a:prstGeom prst="rect">
                <a:avLst/>
              </a:prstGeom>
            </p:spPr>
          </p:pic>
          <p:sp>
            <p:nvSpPr>
              <p:cNvPr id="57" name="Rectangle 56">
                <a:extLst>
                  <a:ext uri="{FF2B5EF4-FFF2-40B4-BE49-F238E27FC236}">
                    <a16:creationId xmlns:a16="http://schemas.microsoft.com/office/drawing/2014/main" id="{861283C9-D1BC-4CE4-BCE3-161BA3AAF3E1}"/>
                  </a:ext>
                </a:extLst>
              </p:cNvPr>
              <p:cNvSpPr/>
              <p:nvPr/>
            </p:nvSpPr>
            <p:spPr>
              <a:xfrm>
                <a:off x="12897134" y="6987654"/>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Rectangle 57">
                <a:extLst>
                  <a:ext uri="{FF2B5EF4-FFF2-40B4-BE49-F238E27FC236}">
                    <a16:creationId xmlns:a16="http://schemas.microsoft.com/office/drawing/2014/main" id="{7E687AB7-B24A-4B91-BFBA-CCFA14DA5E05}"/>
                  </a:ext>
                </a:extLst>
              </p:cNvPr>
              <p:cNvSpPr/>
              <p:nvPr/>
            </p:nvSpPr>
            <p:spPr>
              <a:xfrm>
                <a:off x="15219534" y="6989926"/>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DF2B9F79-66CE-47E4-89F2-187B9D0818AA}"/>
                </a:ext>
              </a:extLst>
            </p:cNvPr>
            <p:cNvGrpSpPr/>
            <p:nvPr/>
          </p:nvGrpSpPr>
          <p:grpSpPr>
            <a:xfrm>
              <a:off x="13761748" y="6965969"/>
              <a:ext cx="155790" cy="1300452"/>
              <a:chOff x="13761748" y="6965969"/>
              <a:chExt cx="155790" cy="1300452"/>
            </a:xfrm>
          </p:grpSpPr>
          <p:sp>
            <p:nvSpPr>
              <p:cNvPr id="54" name="Rectangle 53">
                <a:extLst>
                  <a:ext uri="{FF2B5EF4-FFF2-40B4-BE49-F238E27FC236}">
                    <a16:creationId xmlns:a16="http://schemas.microsoft.com/office/drawing/2014/main" id="{EAD069E9-ECD2-440D-965F-F4EA154C1B01}"/>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2D316B13-6FB5-489A-BB88-4699B6C7776F}"/>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7" name="Group 46">
              <a:extLst>
                <a:ext uri="{FF2B5EF4-FFF2-40B4-BE49-F238E27FC236}">
                  <a16:creationId xmlns:a16="http://schemas.microsoft.com/office/drawing/2014/main" id="{F267168E-97D8-4085-A05F-BC39878E303D}"/>
                </a:ext>
              </a:extLst>
            </p:cNvPr>
            <p:cNvGrpSpPr/>
            <p:nvPr/>
          </p:nvGrpSpPr>
          <p:grpSpPr>
            <a:xfrm>
              <a:off x="15967143" y="6955823"/>
              <a:ext cx="155790" cy="1300452"/>
              <a:chOff x="13761748" y="6965969"/>
              <a:chExt cx="155790" cy="1300452"/>
            </a:xfrm>
          </p:grpSpPr>
          <p:sp>
            <p:nvSpPr>
              <p:cNvPr id="52" name="Rectangle 51">
                <a:extLst>
                  <a:ext uri="{FF2B5EF4-FFF2-40B4-BE49-F238E27FC236}">
                    <a16:creationId xmlns:a16="http://schemas.microsoft.com/office/drawing/2014/main" id="{C27ECAD9-CA2E-483E-B6C6-41395136D541}"/>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F7144855-40F4-486B-B374-C15FE89016B4}"/>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48" name="Graphic 47" descr="Flag">
              <a:extLst>
                <a:ext uri="{FF2B5EF4-FFF2-40B4-BE49-F238E27FC236}">
                  <a16:creationId xmlns:a16="http://schemas.microsoft.com/office/drawing/2014/main" id="{0B785CA7-7E81-4EB9-B4F9-A5ED876591A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282404" y="7443064"/>
              <a:ext cx="697558" cy="697558"/>
            </a:xfrm>
            <a:prstGeom prst="rect">
              <a:avLst/>
            </a:prstGeom>
          </p:spPr>
        </p:pic>
        <p:pic>
          <p:nvPicPr>
            <p:cNvPr id="49" name="Graphic 48" descr="Flag">
              <a:extLst>
                <a:ext uri="{FF2B5EF4-FFF2-40B4-BE49-F238E27FC236}">
                  <a16:creationId xmlns:a16="http://schemas.microsoft.com/office/drawing/2014/main" id="{A5F9F0A4-73C6-4C53-9E24-A9D252413E6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485156" y="7427765"/>
              <a:ext cx="697558" cy="697558"/>
            </a:xfrm>
            <a:prstGeom prst="rect">
              <a:avLst/>
            </a:prstGeom>
          </p:spPr>
        </p:pic>
        <p:pic>
          <p:nvPicPr>
            <p:cNvPr id="50" name="Graphic 49" descr="Flag">
              <a:extLst>
                <a:ext uri="{FF2B5EF4-FFF2-40B4-BE49-F238E27FC236}">
                  <a16:creationId xmlns:a16="http://schemas.microsoft.com/office/drawing/2014/main" id="{D18094E8-E8F8-4967-AA63-DBB8F9A3E18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6109495" y="7425754"/>
              <a:ext cx="697558" cy="697558"/>
            </a:xfrm>
            <a:prstGeom prst="rect">
              <a:avLst/>
            </a:prstGeom>
          </p:spPr>
        </p:pic>
        <p:pic>
          <p:nvPicPr>
            <p:cNvPr id="51" name="Graphic 50" descr="Flag">
              <a:extLst>
                <a:ext uri="{FF2B5EF4-FFF2-40B4-BE49-F238E27FC236}">
                  <a16:creationId xmlns:a16="http://schemas.microsoft.com/office/drawing/2014/main" id="{00C071EE-1EAB-433F-899F-8430A9CD7C0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3885181" y="7434872"/>
              <a:ext cx="697558" cy="697558"/>
            </a:xfrm>
            <a:prstGeom prst="rect">
              <a:avLst/>
            </a:prstGeom>
          </p:spPr>
        </p:pic>
      </p:grpSp>
      <p:grpSp>
        <p:nvGrpSpPr>
          <p:cNvPr id="80" name="Group 79">
            <a:extLst>
              <a:ext uri="{FF2B5EF4-FFF2-40B4-BE49-F238E27FC236}">
                <a16:creationId xmlns:a16="http://schemas.microsoft.com/office/drawing/2014/main" id="{A8DFD4A5-A3B7-45FA-854A-101CF1364D22}"/>
              </a:ext>
            </a:extLst>
          </p:cNvPr>
          <p:cNvGrpSpPr/>
          <p:nvPr/>
        </p:nvGrpSpPr>
        <p:grpSpPr>
          <a:xfrm>
            <a:off x="12730377" y="2897582"/>
            <a:ext cx="4106118" cy="3715060"/>
            <a:chOff x="12687514" y="5819064"/>
            <a:chExt cx="4106118" cy="3715060"/>
          </a:xfrm>
        </p:grpSpPr>
        <p:grpSp>
          <p:nvGrpSpPr>
            <p:cNvPr id="17" name="Group 16">
              <a:extLst>
                <a:ext uri="{FF2B5EF4-FFF2-40B4-BE49-F238E27FC236}">
                  <a16:creationId xmlns:a16="http://schemas.microsoft.com/office/drawing/2014/main" id="{A111F645-14D0-460A-9CBB-ED3BD4AEF0F2}"/>
                </a:ext>
              </a:extLst>
            </p:cNvPr>
            <p:cNvGrpSpPr/>
            <p:nvPr/>
          </p:nvGrpSpPr>
          <p:grpSpPr>
            <a:xfrm>
              <a:off x="12687514" y="5819064"/>
              <a:ext cx="4106118" cy="3715060"/>
              <a:chOff x="12897134" y="6023780"/>
              <a:chExt cx="4106118" cy="3715060"/>
            </a:xfrm>
          </p:grpSpPr>
          <p:pic>
            <p:nvPicPr>
              <p:cNvPr id="14" name="Graphic 13" descr="Scales of justice">
                <a:extLst>
                  <a:ext uri="{FF2B5EF4-FFF2-40B4-BE49-F238E27FC236}">
                    <a16:creationId xmlns:a16="http://schemas.microsoft.com/office/drawing/2014/main" id="{7BC8B740-EF38-4A6E-A507-61A3A7E4FA5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101852" y="6023780"/>
                <a:ext cx="3715060" cy="3715060"/>
              </a:xfrm>
              <a:prstGeom prst="rect">
                <a:avLst/>
              </a:prstGeom>
            </p:spPr>
          </p:pic>
          <p:sp>
            <p:nvSpPr>
              <p:cNvPr id="15" name="Rectangle 14">
                <a:extLst>
                  <a:ext uri="{FF2B5EF4-FFF2-40B4-BE49-F238E27FC236}">
                    <a16:creationId xmlns:a16="http://schemas.microsoft.com/office/drawing/2014/main" id="{6BC305D0-12FC-4285-80D7-9FFA335EED9F}"/>
                  </a:ext>
                </a:extLst>
              </p:cNvPr>
              <p:cNvSpPr/>
              <p:nvPr/>
            </p:nvSpPr>
            <p:spPr>
              <a:xfrm>
                <a:off x="12897134" y="6987654"/>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E715DB9-A6F3-482C-980B-E9A360CB216E}"/>
                  </a:ext>
                </a:extLst>
              </p:cNvPr>
              <p:cNvSpPr/>
              <p:nvPr/>
            </p:nvSpPr>
            <p:spPr>
              <a:xfrm>
                <a:off x="15219534" y="6989926"/>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C5BA23D0-4A20-4A29-9615-1AF0C10C1E25}"/>
                </a:ext>
              </a:extLst>
            </p:cNvPr>
            <p:cNvGrpSpPr/>
            <p:nvPr/>
          </p:nvGrpSpPr>
          <p:grpSpPr>
            <a:xfrm>
              <a:off x="13552128" y="6761253"/>
              <a:ext cx="155790" cy="1300452"/>
              <a:chOff x="13761748" y="6965969"/>
              <a:chExt cx="155790" cy="1300452"/>
            </a:xfrm>
          </p:grpSpPr>
          <p:sp>
            <p:nvSpPr>
              <p:cNvPr id="28" name="Rectangle 27">
                <a:extLst>
                  <a:ext uri="{FF2B5EF4-FFF2-40B4-BE49-F238E27FC236}">
                    <a16:creationId xmlns:a16="http://schemas.microsoft.com/office/drawing/2014/main" id="{2EEAECF9-C7C9-4A0E-89EF-D0F32F235FFC}"/>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F0BF6C2A-AF7C-4E57-AE3F-90B054629B2A}"/>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9741F363-8DC5-4DC5-AF77-FBD3762EA4DA}"/>
                </a:ext>
              </a:extLst>
            </p:cNvPr>
            <p:cNvGrpSpPr/>
            <p:nvPr/>
          </p:nvGrpSpPr>
          <p:grpSpPr>
            <a:xfrm>
              <a:off x="15757523" y="6751107"/>
              <a:ext cx="155790" cy="1300452"/>
              <a:chOff x="13761748" y="6965969"/>
              <a:chExt cx="155790" cy="1300452"/>
            </a:xfrm>
          </p:grpSpPr>
          <p:sp>
            <p:nvSpPr>
              <p:cNvPr id="38" name="Rectangle 37">
                <a:extLst>
                  <a:ext uri="{FF2B5EF4-FFF2-40B4-BE49-F238E27FC236}">
                    <a16:creationId xmlns:a16="http://schemas.microsoft.com/office/drawing/2014/main" id="{1DE98E87-DBB1-4CF1-A9C8-DD8C97C14979}"/>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715C3F54-E20F-4FDB-B470-F8651A8DCDE9}"/>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4" name="Graphic 73" descr="Flag">
              <a:extLst>
                <a:ext uri="{FF2B5EF4-FFF2-40B4-BE49-F238E27FC236}">
                  <a16:creationId xmlns:a16="http://schemas.microsoft.com/office/drawing/2014/main" id="{BD76F071-C7DF-4241-B465-6A9F0B7FD1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212976" y="6973116"/>
              <a:ext cx="697558" cy="697558"/>
            </a:xfrm>
            <a:prstGeom prst="rect">
              <a:avLst/>
            </a:prstGeom>
          </p:spPr>
        </p:pic>
        <p:pic>
          <p:nvPicPr>
            <p:cNvPr id="75" name="Graphic 74" descr="Flag">
              <a:extLst>
                <a:ext uri="{FF2B5EF4-FFF2-40B4-BE49-F238E27FC236}">
                  <a16:creationId xmlns:a16="http://schemas.microsoft.com/office/drawing/2014/main" id="{E9046901-0646-439D-A13B-E395A3E621B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313968" y="7339961"/>
              <a:ext cx="697558" cy="697558"/>
            </a:xfrm>
            <a:prstGeom prst="rect">
              <a:avLst/>
            </a:prstGeom>
          </p:spPr>
        </p:pic>
        <p:pic>
          <p:nvPicPr>
            <p:cNvPr id="76" name="Graphic 75" descr="Flag">
              <a:extLst>
                <a:ext uri="{FF2B5EF4-FFF2-40B4-BE49-F238E27FC236}">
                  <a16:creationId xmlns:a16="http://schemas.microsoft.com/office/drawing/2014/main" id="{E27F741C-E68D-4661-BF52-0260B0A418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951955" y="7337950"/>
              <a:ext cx="697558" cy="697558"/>
            </a:xfrm>
            <a:prstGeom prst="rect">
              <a:avLst/>
            </a:prstGeom>
          </p:spPr>
        </p:pic>
        <p:pic>
          <p:nvPicPr>
            <p:cNvPr id="77" name="Graphic 76" descr="Flag">
              <a:extLst>
                <a:ext uri="{FF2B5EF4-FFF2-40B4-BE49-F238E27FC236}">
                  <a16:creationId xmlns:a16="http://schemas.microsoft.com/office/drawing/2014/main" id="{3028C29E-EC30-4FE0-8477-623E6EC44CA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5815753" y="6964924"/>
              <a:ext cx="697558" cy="697558"/>
            </a:xfrm>
            <a:prstGeom prst="rect">
              <a:avLst/>
            </a:prstGeom>
          </p:spPr>
        </p:pic>
      </p:grpSp>
      <p:sp>
        <p:nvSpPr>
          <p:cNvPr id="82" name="TextBox 81">
            <a:extLst>
              <a:ext uri="{FF2B5EF4-FFF2-40B4-BE49-F238E27FC236}">
                <a16:creationId xmlns:a16="http://schemas.microsoft.com/office/drawing/2014/main" id="{442CC2EC-8126-4F97-90EC-48496EDBFB82}"/>
              </a:ext>
            </a:extLst>
          </p:cNvPr>
          <p:cNvSpPr txBox="1"/>
          <p:nvPr/>
        </p:nvSpPr>
        <p:spPr>
          <a:xfrm>
            <a:off x="13206015" y="6672208"/>
            <a:ext cx="3154842" cy="630942"/>
          </a:xfrm>
          <a:prstGeom prst="rect">
            <a:avLst/>
          </a:prstGeom>
          <a:noFill/>
        </p:spPr>
        <p:txBody>
          <a:bodyPr wrap="square" rtlCol="0">
            <a:spAutoFit/>
          </a:bodyPr>
          <a:lstStyle/>
          <a:p>
            <a:pPr lvl="0" algn="ctr">
              <a:defRPr/>
            </a:pPr>
            <a:r>
              <a:rPr lang="zh-TW" altLang="en-US" sz="3500" b="1" u="sng" dirty="0">
                <a:latin typeface="DFKai-SB" panose="03000509000000000000" pitchFamily="49" charset="-120"/>
                <a:ea typeface="DFKai-SB" panose="03000509000000000000" pitchFamily="49" charset="-120"/>
              </a:rPr>
              <a:t>更</a:t>
            </a:r>
            <a:r>
              <a:rPr lang="zh-TW" altLang="en-US" sz="3500" dirty="0">
                <a:latin typeface="DFKai-SB" panose="03000509000000000000" pitchFamily="49" charset="-120"/>
                <a:ea typeface="DFKai-SB" panose="03000509000000000000" pitchFamily="49" charset="-120"/>
              </a:rPr>
              <a:t>可靠</a:t>
            </a:r>
            <a:endParaRPr kumimoji="0" lang="en-US" sz="3500"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83" name="TextBox 82">
            <a:extLst>
              <a:ext uri="{FF2B5EF4-FFF2-40B4-BE49-F238E27FC236}">
                <a16:creationId xmlns:a16="http://schemas.microsoft.com/office/drawing/2014/main" id="{EBBC2D45-0578-4438-A17A-F6DBCF3379BB}"/>
              </a:ext>
            </a:extLst>
          </p:cNvPr>
          <p:cNvSpPr txBox="1"/>
          <p:nvPr/>
        </p:nvSpPr>
        <p:spPr>
          <a:xfrm>
            <a:off x="1378676" y="6672208"/>
            <a:ext cx="3267401" cy="630942"/>
          </a:xfrm>
          <a:prstGeom prst="rect">
            <a:avLst/>
          </a:prstGeom>
          <a:noFill/>
        </p:spPr>
        <p:txBody>
          <a:bodyPr wrap="square" rtlCol="0">
            <a:spAutoFit/>
          </a:bodyPr>
          <a:lstStyle/>
          <a:p>
            <a:pPr lvl="0" algn="ctr">
              <a:defRPr/>
            </a:pPr>
            <a:r>
              <a:rPr lang="zh-TW" altLang="en-US" sz="3500" b="1" u="sng" dirty="0">
                <a:latin typeface="DFKai-SB" panose="03000509000000000000" pitchFamily="49" charset="-120"/>
                <a:ea typeface="DFKai-SB" panose="03000509000000000000" pitchFamily="49" charset="-120"/>
              </a:rPr>
              <a:t>比较不</a:t>
            </a:r>
            <a:r>
              <a:rPr lang="zh-TW" altLang="en-US" sz="3500" dirty="0">
                <a:latin typeface="DFKai-SB" panose="03000509000000000000" pitchFamily="49" charset="-120"/>
                <a:ea typeface="DFKai-SB" panose="03000509000000000000" pitchFamily="49" charset="-120"/>
              </a:rPr>
              <a:t>可靠</a:t>
            </a:r>
            <a:endParaRPr kumimoji="0" lang="en-US" sz="3500"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84" name="TextBox 83">
            <a:extLst>
              <a:ext uri="{FF2B5EF4-FFF2-40B4-BE49-F238E27FC236}">
                <a16:creationId xmlns:a16="http://schemas.microsoft.com/office/drawing/2014/main" id="{08287292-9483-4597-9817-124D136DDA85}"/>
              </a:ext>
            </a:extLst>
          </p:cNvPr>
          <p:cNvSpPr txBox="1"/>
          <p:nvPr/>
        </p:nvSpPr>
        <p:spPr>
          <a:xfrm>
            <a:off x="7179641" y="6672208"/>
            <a:ext cx="3454908" cy="1169551"/>
          </a:xfrm>
          <a:prstGeom prst="rect">
            <a:avLst/>
          </a:prstGeom>
          <a:noFill/>
        </p:spPr>
        <p:txBody>
          <a:bodyPr wrap="square" rtlCol="0">
            <a:spAutoFit/>
          </a:bodyPr>
          <a:lstStyle/>
          <a:p>
            <a:pPr lvl="0" algn="ctr">
              <a:defRPr/>
            </a:pPr>
            <a:r>
              <a:rPr lang="zh-TW" altLang="en-US" sz="3500" b="1" u="sng" dirty="0">
                <a:latin typeface="DFKai-SB" panose="03000509000000000000" pitchFamily="49" charset="-120"/>
                <a:ea typeface="DFKai-SB" panose="03000509000000000000" pitchFamily="49" charset="-120"/>
              </a:rPr>
              <a:t>可能</a:t>
            </a:r>
            <a:r>
              <a:rPr lang="zh-TW" altLang="en-US" sz="3500" dirty="0">
                <a:latin typeface="DFKai-SB" panose="03000509000000000000" pitchFamily="49" charset="-120"/>
                <a:ea typeface="DFKai-SB" panose="03000509000000000000" pitchFamily="49" charset="-120"/>
              </a:rPr>
              <a:t>可靠</a:t>
            </a:r>
            <a:r>
              <a:rPr lang="zh-TW" altLang="en-US" sz="3500" b="1" u="sng" dirty="0">
                <a:latin typeface="DFKai-SB" panose="03000509000000000000" pitchFamily="49" charset="-120"/>
                <a:ea typeface="DFKai-SB" panose="03000509000000000000" pitchFamily="49" charset="-120"/>
              </a:rPr>
              <a:t>
</a:t>
            </a:r>
            <a:r>
              <a:rPr lang="zh-TW" altLang="en-US" sz="3500" dirty="0">
                <a:latin typeface="DFKai-SB" panose="03000509000000000000" pitchFamily="49" charset="-120"/>
                <a:ea typeface="DFKai-SB" panose="03000509000000000000" pitchFamily="49" charset="-120"/>
              </a:rPr>
              <a:t>也</a:t>
            </a:r>
            <a:r>
              <a:rPr lang="zh-TW" altLang="en-US" sz="3500" b="1" u="sng" dirty="0">
                <a:latin typeface="DFKai-SB" panose="03000509000000000000" pitchFamily="49" charset="-120"/>
                <a:ea typeface="DFKai-SB" panose="03000509000000000000" pitchFamily="49" charset="-120"/>
              </a:rPr>
              <a:t>可能不</a:t>
            </a:r>
            <a:r>
              <a:rPr lang="zh-TW" altLang="en-US" sz="3500" dirty="0">
                <a:latin typeface="DFKai-SB" panose="03000509000000000000" pitchFamily="49" charset="-120"/>
                <a:ea typeface="DFKai-SB" panose="03000509000000000000" pitchFamily="49" charset="-120"/>
              </a:rPr>
              <a:t>可靠</a:t>
            </a:r>
            <a:endParaRPr kumimoji="0" lang="en-US" sz="3500" i="0" strike="noStrike" kern="0" cap="none" spc="0" normalizeH="0" baseline="0" noProof="0" dirty="0">
              <a:ln>
                <a:noFill/>
              </a:ln>
              <a:solidFill>
                <a:srgbClr val="000000"/>
              </a:solidFill>
              <a:effectLst/>
              <a:uLnTx/>
              <a:uFillTx/>
              <a:latin typeface="DFKai-SB" panose="03000509000000000000" pitchFamily="49" charset="-120"/>
              <a:ea typeface="DFKai-SB" panose="03000509000000000000" pitchFamily="49" charset="-120"/>
              <a:sym typeface="Arial" panose="020B0604020202020204"/>
            </a:endParaRPr>
          </a:p>
        </p:txBody>
      </p:sp>
      <p:sp>
        <p:nvSpPr>
          <p:cNvPr id="86" name="Rectangle 85">
            <a:extLst>
              <a:ext uri="{FF2B5EF4-FFF2-40B4-BE49-F238E27FC236}">
                <a16:creationId xmlns:a16="http://schemas.microsoft.com/office/drawing/2014/main" id="{05542580-E22B-48B3-A402-580980CA109D}"/>
              </a:ext>
            </a:extLst>
          </p:cNvPr>
          <p:cNvSpPr/>
          <p:nvPr/>
        </p:nvSpPr>
        <p:spPr>
          <a:xfrm>
            <a:off x="15588366" y="5184365"/>
            <a:ext cx="1045276" cy="1107996"/>
          </a:xfrm>
          <a:prstGeom prst="rect">
            <a:avLst/>
          </a:prstGeom>
        </p:spPr>
        <p:txBody>
          <a:bodyPr wrap="square">
            <a:spAutoFit/>
          </a:bodyPr>
          <a:lstStyle/>
          <a:p>
            <a:r>
              <a:rPr lang="en-US" sz="6600" dirty="0">
                <a:solidFill>
                  <a:srgbClr val="00FF00"/>
                </a:solidFill>
                <a:sym typeface="Wingdings" panose="05000000000000000000" pitchFamily="2" charset="2"/>
              </a:rPr>
              <a:t></a:t>
            </a:r>
          </a:p>
        </p:txBody>
      </p:sp>
      <p:pic>
        <p:nvPicPr>
          <p:cNvPr id="88" name="Graphic 87" descr="Confused face with no fill">
            <a:extLst>
              <a:ext uri="{FF2B5EF4-FFF2-40B4-BE49-F238E27FC236}">
                <a16:creationId xmlns:a16="http://schemas.microsoft.com/office/drawing/2014/main" id="{25BA9346-8A3E-4F2B-82E2-DA4D1122D199}"/>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261761" y="5397923"/>
            <a:ext cx="771111" cy="771111"/>
          </a:xfrm>
          <a:prstGeom prst="rect">
            <a:avLst/>
          </a:prstGeom>
        </p:spPr>
      </p:pic>
      <p:pic>
        <p:nvPicPr>
          <p:cNvPr id="89" name="Graphic 88" descr="Confused face with no fill">
            <a:extLst>
              <a:ext uri="{FF2B5EF4-FFF2-40B4-BE49-F238E27FC236}">
                <a16:creationId xmlns:a16="http://schemas.microsoft.com/office/drawing/2014/main" id="{A386779D-1E6C-44E1-BA80-079BE552AC0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338015" y="5415695"/>
            <a:ext cx="771111" cy="771111"/>
          </a:xfrm>
          <a:prstGeom prst="rect">
            <a:avLst/>
          </a:prstGeom>
        </p:spPr>
      </p:pic>
      <p:sp>
        <p:nvSpPr>
          <p:cNvPr id="90" name="Rectangle 89">
            <a:extLst>
              <a:ext uri="{FF2B5EF4-FFF2-40B4-BE49-F238E27FC236}">
                <a16:creationId xmlns:a16="http://schemas.microsoft.com/office/drawing/2014/main" id="{F8069BF8-5C84-4273-BA7B-B6A12C9A6CE9}"/>
              </a:ext>
            </a:extLst>
          </p:cNvPr>
          <p:cNvSpPr/>
          <p:nvPr/>
        </p:nvSpPr>
        <p:spPr>
          <a:xfrm>
            <a:off x="9718679" y="5215562"/>
            <a:ext cx="1045276" cy="1107996"/>
          </a:xfrm>
          <a:prstGeom prst="rect">
            <a:avLst/>
          </a:prstGeom>
        </p:spPr>
        <p:txBody>
          <a:bodyPr wrap="square">
            <a:spAutoFit/>
          </a:bodyPr>
          <a:lstStyle/>
          <a:p>
            <a:r>
              <a:rPr lang="en-US" sz="6600" dirty="0">
                <a:solidFill>
                  <a:srgbClr val="00FF00"/>
                </a:solidFill>
                <a:sym typeface="Wingdings" panose="05000000000000000000" pitchFamily="2" charset="2"/>
              </a:rPr>
              <a:t></a:t>
            </a:r>
          </a:p>
        </p:txBody>
      </p:sp>
      <p:sp>
        <p:nvSpPr>
          <p:cNvPr id="85" name="Content Placeholder 2">
            <a:extLst>
              <a:ext uri="{FF2B5EF4-FFF2-40B4-BE49-F238E27FC236}">
                <a16:creationId xmlns:a16="http://schemas.microsoft.com/office/drawing/2014/main" id="{48A34C0B-86BB-40C1-9F41-669124700F5A}"/>
              </a:ext>
            </a:extLst>
          </p:cNvPr>
          <p:cNvSpPr>
            <a:spLocks noGrp="1"/>
          </p:cNvSpPr>
          <p:nvPr>
            <p:ph idx="1"/>
          </p:nvPr>
        </p:nvSpPr>
        <p:spPr>
          <a:xfrm>
            <a:off x="1613653" y="8570518"/>
            <a:ext cx="15222842" cy="967168"/>
          </a:xfrm>
        </p:spPr>
        <p:txBody>
          <a:bodyPr>
            <a:normAutofit fontScale="92500" lnSpcReduction="10000"/>
          </a:bodyPr>
          <a:lstStyle/>
          <a:p>
            <a:pPr marL="0" indent="0">
              <a:lnSpc>
                <a:spcPct val="150000"/>
              </a:lnSpc>
              <a:spcAft>
                <a:spcPts val="1200"/>
              </a:spcAft>
              <a:buNone/>
            </a:pPr>
            <a:r>
              <a:rPr lang="zh-TW" altLang="en-US" dirty="0">
                <a:latin typeface="DFKai-SB" panose="03000509000000000000" pitchFamily="49" charset="-120"/>
                <a:ea typeface="DFKai-SB" panose="03000509000000000000" pitchFamily="49" charset="-120"/>
                <a:cs typeface="Arial" panose="020B0604020202020204" pitchFamily="34" charset="0"/>
              </a:rPr>
              <a:t>绿旗   ： </a:t>
            </a:r>
            <a:r>
              <a:rPr lang="zh-TW" altLang="en-US" b="1" u="sng" dirty="0">
                <a:latin typeface="DFKai-SB" panose="03000509000000000000" pitchFamily="49" charset="-120"/>
                <a:ea typeface="DFKai-SB" panose="03000509000000000000" pitchFamily="49" charset="-120"/>
                <a:cs typeface="Arial" panose="020B0604020202020204" pitchFamily="34" charset="0"/>
              </a:rPr>
              <a:t>更</a:t>
            </a:r>
            <a:r>
              <a:rPr lang="zh-TW" altLang="en-US" dirty="0">
                <a:latin typeface="DFKai-SB" panose="03000509000000000000" pitchFamily="49" charset="-120"/>
                <a:ea typeface="DFKai-SB" panose="03000509000000000000" pitchFamily="49" charset="-120"/>
                <a:cs typeface="Arial" panose="020B0604020202020204" pitchFamily="34" charset="0"/>
              </a:rPr>
              <a:t>可靠                                  红旗   ： </a:t>
            </a:r>
            <a:r>
              <a:rPr lang="zh-TW" altLang="en-US" b="1" u="sng" dirty="0">
                <a:latin typeface="DFKai-SB" panose="03000509000000000000" pitchFamily="49" charset="-120"/>
                <a:ea typeface="DFKai-SB" panose="03000509000000000000" pitchFamily="49" charset="-120"/>
                <a:cs typeface="Arial" panose="020B0604020202020204" pitchFamily="34" charset="0"/>
              </a:rPr>
              <a:t>比较不</a:t>
            </a:r>
            <a:r>
              <a:rPr lang="zh-TW" altLang="en-US" dirty="0">
                <a:latin typeface="DFKai-SB" panose="03000509000000000000" pitchFamily="49" charset="-120"/>
                <a:ea typeface="DFKai-SB" panose="03000509000000000000" pitchFamily="49" charset="-120"/>
                <a:cs typeface="Arial" panose="020B0604020202020204" pitchFamily="34" charset="0"/>
              </a:rPr>
              <a:t>可靠</a:t>
            </a:r>
            <a:endParaRPr lang="en-US" dirty="0">
              <a:latin typeface="DFKai-SB" panose="03000509000000000000" pitchFamily="49" charset="-120"/>
              <a:ea typeface="DFKai-SB" panose="03000509000000000000" pitchFamily="49" charset="-120"/>
              <a:cs typeface="Arial" panose="020B0604020202020204" pitchFamily="34" charset="0"/>
            </a:endParaRPr>
          </a:p>
        </p:txBody>
      </p:sp>
      <p:pic>
        <p:nvPicPr>
          <p:cNvPr id="87" name="Graphic 86" descr="Flag">
            <a:extLst>
              <a:ext uri="{FF2B5EF4-FFF2-40B4-BE49-F238E27FC236}">
                <a16:creationId xmlns:a16="http://schemas.microsoft.com/office/drawing/2014/main" id="{39B2DE7C-C40E-4526-AC97-6F1B3D7E2C7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47735" y="8571069"/>
            <a:ext cx="697558" cy="697558"/>
          </a:xfrm>
          <a:prstGeom prst="rect">
            <a:avLst/>
          </a:prstGeom>
        </p:spPr>
      </p:pic>
      <p:pic>
        <p:nvPicPr>
          <p:cNvPr id="91" name="Graphic 90" descr="Flag">
            <a:extLst>
              <a:ext uri="{FF2B5EF4-FFF2-40B4-BE49-F238E27FC236}">
                <a16:creationId xmlns:a16="http://schemas.microsoft.com/office/drawing/2014/main" id="{8298C2DE-1944-497C-B818-EAF632358DE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2007529" y="8634908"/>
            <a:ext cx="697558" cy="697558"/>
          </a:xfrm>
          <a:prstGeom prst="rect">
            <a:avLst/>
          </a:prstGeom>
        </p:spPr>
      </p:pic>
      <p:pic>
        <p:nvPicPr>
          <p:cNvPr id="92" name="Graphic 91" descr="Confused face with no fill">
            <a:extLst>
              <a:ext uri="{FF2B5EF4-FFF2-40B4-BE49-F238E27FC236}">
                <a16:creationId xmlns:a16="http://schemas.microsoft.com/office/drawing/2014/main" id="{1ADE037B-ACD9-4B7F-80F5-7A57466A45C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5223707" y="8613864"/>
            <a:ext cx="771111" cy="771111"/>
          </a:xfrm>
          <a:prstGeom prst="rect">
            <a:avLst/>
          </a:prstGeom>
        </p:spPr>
      </p:pic>
      <p:sp>
        <p:nvSpPr>
          <p:cNvPr id="93" name="Rectangle 92">
            <a:extLst>
              <a:ext uri="{FF2B5EF4-FFF2-40B4-BE49-F238E27FC236}">
                <a16:creationId xmlns:a16="http://schemas.microsoft.com/office/drawing/2014/main" id="{E1D2E2F7-830D-4014-95AF-3C045A102320}"/>
              </a:ext>
            </a:extLst>
          </p:cNvPr>
          <p:cNvSpPr/>
          <p:nvPr/>
        </p:nvSpPr>
        <p:spPr>
          <a:xfrm>
            <a:off x="4718637" y="8429690"/>
            <a:ext cx="1045276" cy="1107996"/>
          </a:xfrm>
          <a:prstGeom prst="rect">
            <a:avLst/>
          </a:prstGeom>
        </p:spPr>
        <p:txBody>
          <a:bodyPr wrap="square">
            <a:spAutoFit/>
          </a:bodyPr>
          <a:lstStyle/>
          <a:p>
            <a:r>
              <a:rPr lang="en-US" sz="6600" dirty="0">
                <a:solidFill>
                  <a:srgbClr val="00FF00"/>
                </a:solidFill>
                <a:sym typeface="Wingdings" panose="05000000000000000000" pitchFamily="2" charset="2"/>
              </a:rPr>
              <a:t></a:t>
            </a:r>
          </a:p>
        </p:txBody>
      </p:sp>
      <p:sp>
        <p:nvSpPr>
          <p:cNvPr id="63" name="Rectangle 62">
            <a:extLst>
              <a:ext uri="{FF2B5EF4-FFF2-40B4-BE49-F238E27FC236}">
                <a16:creationId xmlns:a16="http://schemas.microsoft.com/office/drawing/2014/main" id="{294FB15A-0F0B-418F-B447-26933F3DF1BF}"/>
              </a:ext>
            </a:extLst>
          </p:cNvPr>
          <p:cNvSpPr/>
          <p:nvPr/>
        </p:nvSpPr>
        <p:spPr>
          <a:xfrm>
            <a:off x="810884" y="1120786"/>
            <a:ext cx="16787910" cy="1107996"/>
          </a:xfrm>
          <a:prstGeom prst="rect">
            <a:avLst/>
          </a:prstGeom>
        </p:spPr>
        <p:txBody>
          <a:bodyPr wrap="square">
            <a:spAutoFit/>
          </a:bodyPr>
          <a:lstStyle/>
          <a:p>
            <a:r>
              <a:rPr lang="zh-TW" altLang="en-US" sz="6600" dirty="0">
                <a:solidFill>
                  <a:srgbClr val="034092"/>
                </a:solidFill>
                <a:latin typeface="DFKai-SB" panose="03000509000000000000" pitchFamily="49" charset="-120"/>
                <a:ea typeface="DFKai-SB" panose="03000509000000000000" pitchFamily="49" charset="-120"/>
                <a:cs typeface="Lora"/>
                <a:sym typeface="Lora"/>
              </a:rPr>
              <a:t>保护自己：选择可靠的平台</a:t>
            </a:r>
            <a:endParaRPr lang="en-US" sz="6600" dirty="0">
              <a:latin typeface="DFKai-SB" panose="03000509000000000000" pitchFamily="49" charset="-120"/>
              <a:ea typeface="DFKai-SB" panose="03000509000000000000" pitchFamily="49" charset="-120"/>
            </a:endParaRPr>
          </a:p>
        </p:txBody>
      </p:sp>
    </p:spTree>
    <p:extLst>
      <p:ext uri="{BB962C8B-B14F-4D97-AF65-F5344CB8AC3E}">
        <p14:creationId xmlns:p14="http://schemas.microsoft.com/office/powerpoint/2010/main" val="1818431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4" name="Picture 3">
            <a:extLst>
              <a:ext uri="{FF2B5EF4-FFF2-40B4-BE49-F238E27FC236}">
                <a16:creationId xmlns:a16="http://schemas.microsoft.com/office/drawing/2014/main" id="{01BE7D39-2324-46B0-BF2F-2C45FE3DD489}"/>
              </a:ext>
            </a:extLst>
          </p:cNvPr>
          <p:cNvPicPr>
            <a:picLocks noChangeAspect="1"/>
          </p:cNvPicPr>
          <p:nvPr/>
        </p:nvPicPr>
        <p:blipFill rotWithShape="1">
          <a:blip r:embed="rId3"/>
          <a:srcRect t="-1" r="361" b="55844"/>
          <a:stretch/>
        </p:blipFill>
        <p:spPr>
          <a:xfrm>
            <a:off x="310896" y="4283410"/>
            <a:ext cx="17611549" cy="412838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5" name="Oval 14">
            <a:extLst>
              <a:ext uri="{FF2B5EF4-FFF2-40B4-BE49-F238E27FC236}">
                <a16:creationId xmlns:a16="http://schemas.microsoft.com/office/drawing/2014/main" id="{17B8C490-0CAC-40D5-9115-DE0B7C364F43}"/>
              </a:ext>
            </a:extLst>
          </p:cNvPr>
          <p:cNvSpPr/>
          <p:nvPr/>
        </p:nvSpPr>
        <p:spPr>
          <a:xfrm>
            <a:off x="7857629" y="4758556"/>
            <a:ext cx="1772190" cy="595594"/>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2" name="Rectangle: Rounded Corners 1">
            <a:extLst>
              <a:ext uri="{FF2B5EF4-FFF2-40B4-BE49-F238E27FC236}">
                <a16:creationId xmlns:a16="http://schemas.microsoft.com/office/drawing/2014/main" id="{9808CF5A-75D0-40A4-B316-14BAA3AEA58C}"/>
              </a:ext>
            </a:extLst>
          </p:cNvPr>
          <p:cNvSpPr/>
          <p:nvPr/>
        </p:nvSpPr>
        <p:spPr>
          <a:xfrm>
            <a:off x="2615184" y="4748512"/>
            <a:ext cx="2743200" cy="384048"/>
          </a:xfrm>
          <a:prstGeom prst="round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highlight>
                <a:srgbClr val="C0C0C0"/>
              </a:highlight>
            </a:endParaRPr>
          </a:p>
        </p:txBody>
      </p:sp>
      <p:sp>
        <p:nvSpPr>
          <p:cNvPr id="7" name="Rectangle 6">
            <a:extLst>
              <a:ext uri="{FF2B5EF4-FFF2-40B4-BE49-F238E27FC236}">
                <a16:creationId xmlns:a16="http://schemas.microsoft.com/office/drawing/2014/main" id="{80A6C433-3542-41AC-BE4D-39DB867DB35C}"/>
              </a:ext>
            </a:extLst>
          </p:cNvPr>
          <p:cNvSpPr/>
          <p:nvPr/>
        </p:nvSpPr>
        <p:spPr>
          <a:xfrm>
            <a:off x="2615184" y="4593471"/>
            <a:ext cx="7954468" cy="830997"/>
          </a:xfrm>
          <a:prstGeom prst="rect">
            <a:avLst/>
          </a:prstGeom>
        </p:spPr>
        <p:txBody>
          <a:bodyPr wrap="square">
            <a:spAutoFit/>
          </a:bodyPr>
          <a:lstStyle/>
          <a:p>
            <a:r>
              <a:rPr lang="en-US" sz="4800" dirty="0"/>
              <a:t>https://www.lifelabs.com/</a:t>
            </a:r>
          </a:p>
        </p:txBody>
      </p:sp>
      <p:sp>
        <p:nvSpPr>
          <p:cNvPr id="3" name="Rectangle 2">
            <a:extLst>
              <a:ext uri="{FF2B5EF4-FFF2-40B4-BE49-F238E27FC236}">
                <a16:creationId xmlns:a16="http://schemas.microsoft.com/office/drawing/2014/main" id="{E9FCB9C0-F950-4205-8145-9D6DAEEF58B6}"/>
              </a:ext>
            </a:extLst>
          </p:cNvPr>
          <p:cNvSpPr/>
          <p:nvPr/>
        </p:nvSpPr>
        <p:spPr>
          <a:xfrm>
            <a:off x="310896" y="2066544"/>
            <a:ext cx="17702784" cy="49377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8515E16A-9446-4CF8-8F2B-8B3895D79A13}"/>
              </a:ext>
            </a:extLst>
          </p:cNvPr>
          <p:cNvSpPr/>
          <p:nvPr/>
        </p:nvSpPr>
        <p:spPr>
          <a:xfrm>
            <a:off x="810884" y="1120786"/>
            <a:ext cx="16787910" cy="1107996"/>
          </a:xfrm>
          <a:prstGeom prst="rect">
            <a:avLst/>
          </a:prstGeom>
        </p:spPr>
        <p:txBody>
          <a:bodyPr wrap="square">
            <a:spAutoFit/>
          </a:bodyPr>
          <a:lstStyle/>
          <a:p>
            <a:r>
              <a:rPr lang="zh-TW" altLang="en-US" sz="6600" dirty="0">
                <a:solidFill>
                  <a:srgbClr val="034092"/>
                </a:solidFill>
                <a:latin typeface="DFKai-SB" panose="03000509000000000000" pitchFamily="49" charset="-120"/>
                <a:ea typeface="DFKai-SB" panose="03000509000000000000" pitchFamily="49" charset="-120"/>
                <a:cs typeface="Lora"/>
                <a:sym typeface="Lora"/>
              </a:rPr>
              <a:t>保护自己：选择可靠的平台</a:t>
            </a:r>
            <a:endParaRPr lang="en-US" sz="6600" dirty="0">
              <a:latin typeface="DFKai-SB" panose="03000509000000000000" pitchFamily="49" charset="-120"/>
              <a:ea typeface="DFKai-SB" panose="03000509000000000000" pitchFamily="49" charset="-120"/>
            </a:endParaRPr>
          </a:p>
        </p:txBody>
      </p:sp>
    </p:spTree>
    <p:extLst>
      <p:ext uri="{BB962C8B-B14F-4D97-AF65-F5344CB8AC3E}">
        <p14:creationId xmlns:p14="http://schemas.microsoft.com/office/powerpoint/2010/main" val="571029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lvl="0">
              <a:lnSpc>
                <a:spcPct val="110030"/>
              </a:lnSpc>
            </a:pPr>
            <a:r>
              <a:rPr lang="zh-CN" altLang="en-US" sz="7200" dirty="0">
                <a:solidFill>
                  <a:srgbClr val="034092"/>
                </a:solidFill>
                <a:latin typeface="DFKai-SB" panose="03000509000000000000" pitchFamily="65" charset="-120"/>
                <a:ea typeface="DFKai-SB" panose="03000509000000000000" pitchFamily="65" charset="-120"/>
                <a:cs typeface="Lora"/>
                <a:sym typeface="Lora"/>
              </a:rPr>
              <a:t>学习目标</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78162" y="2973762"/>
            <a:ext cx="10991918" cy="6176339"/>
          </a:xfrm>
          <a:prstGeom prst="rect">
            <a:avLst/>
          </a:prstGeom>
          <a:noFill/>
          <a:ln>
            <a:noFill/>
          </a:ln>
        </p:spPr>
        <p:txBody>
          <a:bodyPr spcFirstLastPara="1" wrap="square" lIns="0" tIns="0" rIns="0" bIns="0" anchor="t" anchorCtr="0">
            <a:noAutofit/>
          </a:bodyPr>
          <a:lstStyle/>
          <a:p>
            <a:pPr marL="628714" lvl="0"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了解什么是个人健康信息以及如何上网查看个人健康记录
了解您的网上个人健康记录是如何被保护
了解电子健康纪录及其使用方法</a:t>
            </a:r>
            <a:endParaRPr lang="en-US" sz="4400" dirty="0">
              <a:solidFill>
                <a:schemeClr val="tx1"/>
              </a:solidFill>
              <a:latin typeface="+mj-lt"/>
              <a:sym typeface="Lora"/>
            </a:endParaRPr>
          </a:p>
        </p:txBody>
      </p:sp>
      <p:pic>
        <p:nvPicPr>
          <p:cNvPr id="7170" name="Picture 2" descr="Learn Icon - Easy To Learn Icon Clipart (800x754), Png Download">
            <a:extLst>
              <a:ext uri="{FF2B5EF4-FFF2-40B4-BE49-F238E27FC236}">
                <a16:creationId xmlns:a16="http://schemas.microsoft.com/office/drawing/2014/main" id="{E3528460-2A5F-4FE6-8334-228EF268F0E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86575" y="2780685"/>
            <a:ext cx="5092273" cy="472562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C673131D-D3D7-4BAF-B6E5-D4214CC6F7C7}"/>
              </a:ext>
            </a:extLst>
          </p:cNvPr>
          <p:cNvSpPr/>
          <p:nvPr/>
        </p:nvSpPr>
        <p:spPr>
          <a:xfrm>
            <a:off x="14035482" y="6814092"/>
            <a:ext cx="1994457" cy="307777"/>
          </a:xfrm>
          <a:prstGeom prst="rect">
            <a:avLst/>
          </a:prstGeom>
        </p:spPr>
        <p:txBody>
          <a:bodyPr wrap="none">
            <a:spAutoFit/>
          </a:bodyPr>
          <a:lstStyle/>
          <a:p>
            <a:r>
              <a:rPr lang="en-US">
                <a:solidFill>
                  <a:schemeClr val="bg1">
                    <a:lumMod val="95000"/>
                  </a:schemeClr>
                </a:solidFill>
              </a:rPr>
              <a:t>(Author unknown, n.d.)</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2" name="Picture 1">
            <a:extLst>
              <a:ext uri="{FF2B5EF4-FFF2-40B4-BE49-F238E27FC236}">
                <a16:creationId xmlns:a16="http://schemas.microsoft.com/office/drawing/2014/main" id="{5A544417-0E06-43CD-8909-7D592D56D0B2}"/>
              </a:ext>
            </a:extLst>
          </p:cNvPr>
          <p:cNvPicPr>
            <a:picLocks noChangeAspect="1"/>
          </p:cNvPicPr>
          <p:nvPr/>
        </p:nvPicPr>
        <p:blipFill rotWithShape="1">
          <a:blip r:embed="rId3"/>
          <a:srcRect l="269" t="4716" r="3012" b="22642"/>
          <a:stretch/>
        </p:blipFill>
        <p:spPr>
          <a:xfrm>
            <a:off x="182880" y="3748375"/>
            <a:ext cx="17922240" cy="1484857"/>
          </a:xfrm>
          <a:prstGeom prst="rect">
            <a:avLst/>
          </a:prstGeom>
        </p:spPr>
      </p:pic>
      <p:sp>
        <p:nvSpPr>
          <p:cNvPr id="6" name="Oval 5">
            <a:extLst>
              <a:ext uri="{FF2B5EF4-FFF2-40B4-BE49-F238E27FC236}">
                <a16:creationId xmlns:a16="http://schemas.microsoft.com/office/drawing/2014/main" id="{56B1E08C-D19E-403F-BCE2-82BB377794A9}"/>
              </a:ext>
            </a:extLst>
          </p:cNvPr>
          <p:cNvSpPr/>
          <p:nvPr/>
        </p:nvSpPr>
        <p:spPr>
          <a:xfrm>
            <a:off x="2011680" y="3913632"/>
            <a:ext cx="1389888" cy="731520"/>
          </a:xfrm>
          <a:prstGeom prst="ellipse">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00106B5F-80A2-411F-9F21-BAB5A2D5244E}"/>
              </a:ext>
            </a:extLst>
          </p:cNvPr>
          <p:cNvSpPr/>
          <p:nvPr/>
        </p:nvSpPr>
        <p:spPr>
          <a:xfrm>
            <a:off x="5803392" y="3919728"/>
            <a:ext cx="2919984" cy="725424"/>
          </a:xfrm>
          <a:prstGeom prst="ellipse">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EF75CAD3-C818-4D72-916D-50AD0C091E40}"/>
              </a:ext>
            </a:extLst>
          </p:cNvPr>
          <p:cNvGrpSpPr/>
          <p:nvPr/>
        </p:nvGrpSpPr>
        <p:grpSpPr>
          <a:xfrm>
            <a:off x="6150864" y="5379536"/>
            <a:ext cx="4106118" cy="3715060"/>
            <a:chOff x="12687514" y="5819064"/>
            <a:chExt cx="4106118" cy="3715060"/>
          </a:xfrm>
        </p:grpSpPr>
        <p:grpSp>
          <p:nvGrpSpPr>
            <p:cNvPr id="23" name="Group 22">
              <a:extLst>
                <a:ext uri="{FF2B5EF4-FFF2-40B4-BE49-F238E27FC236}">
                  <a16:creationId xmlns:a16="http://schemas.microsoft.com/office/drawing/2014/main" id="{AB2467DF-BDA9-4518-B1B8-D4E05F6C0D73}"/>
                </a:ext>
              </a:extLst>
            </p:cNvPr>
            <p:cNvGrpSpPr/>
            <p:nvPr/>
          </p:nvGrpSpPr>
          <p:grpSpPr>
            <a:xfrm>
              <a:off x="12687514" y="5819064"/>
              <a:ext cx="4106118" cy="3715060"/>
              <a:chOff x="12897134" y="6023780"/>
              <a:chExt cx="4106118" cy="3715060"/>
            </a:xfrm>
          </p:grpSpPr>
          <p:pic>
            <p:nvPicPr>
              <p:cNvPr id="34" name="Graphic 33" descr="Scales of justice">
                <a:extLst>
                  <a:ext uri="{FF2B5EF4-FFF2-40B4-BE49-F238E27FC236}">
                    <a16:creationId xmlns:a16="http://schemas.microsoft.com/office/drawing/2014/main" id="{24184AAB-F045-43F9-9D51-4AF8EB52859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3101852" y="6023780"/>
                <a:ext cx="3715060" cy="3715060"/>
              </a:xfrm>
              <a:prstGeom prst="rect">
                <a:avLst/>
              </a:prstGeom>
            </p:spPr>
          </p:pic>
          <p:sp>
            <p:nvSpPr>
              <p:cNvPr id="35" name="Rectangle 34">
                <a:extLst>
                  <a:ext uri="{FF2B5EF4-FFF2-40B4-BE49-F238E27FC236}">
                    <a16:creationId xmlns:a16="http://schemas.microsoft.com/office/drawing/2014/main" id="{307D2215-C2E2-4E20-A50C-C9F38CEC5D10}"/>
                  </a:ext>
                </a:extLst>
              </p:cNvPr>
              <p:cNvSpPr/>
              <p:nvPr/>
            </p:nvSpPr>
            <p:spPr>
              <a:xfrm>
                <a:off x="12897134" y="6987654"/>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33F5A659-EA0D-40DC-A18A-E0044CA922BD}"/>
                  </a:ext>
                </a:extLst>
              </p:cNvPr>
              <p:cNvSpPr/>
              <p:nvPr/>
            </p:nvSpPr>
            <p:spPr>
              <a:xfrm>
                <a:off x="15219534" y="6989926"/>
                <a:ext cx="1783718" cy="11464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75190C6D-3D95-4343-BE87-1F9E6C78F02E}"/>
                </a:ext>
              </a:extLst>
            </p:cNvPr>
            <p:cNvGrpSpPr/>
            <p:nvPr/>
          </p:nvGrpSpPr>
          <p:grpSpPr>
            <a:xfrm>
              <a:off x="13552128" y="6761253"/>
              <a:ext cx="155790" cy="1300452"/>
              <a:chOff x="13761748" y="6965969"/>
              <a:chExt cx="155790" cy="1300452"/>
            </a:xfrm>
          </p:grpSpPr>
          <p:sp>
            <p:nvSpPr>
              <p:cNvPr id="32" name="Rectangle 31">
                <a:extLst>
                  <a:ext uri="{FF2B5EF4-FFF2-40B4-BE49-F238E27FC236}">
                    <a16:creationId xmlns:a16="http://schemas.microsoft.com/office/drawing/2014/main" id="{7751D559-AF13-4CB6-9E5F-2A3892FAD441}"/>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D90C8F46-7DDB-4BAE-BF3B-D63B97624378}"/>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B2EE5A45-4D7B-4EEB-AC30-736805236241}"/>
                </a:ext>
              </a:extLst>
            </p:cNvPr>
            <p:cNvGrpSpPr/>
            <p:nvPr/>
          </p:nvGrpSpPr>
          <p:grpSpPr>
            <a:xfrm>
              <a:off x="15757523" y="6751107"/>
              <a:ext cx="155790" cy="1300452"/>
              <a:chOff x="13761748" y="6965969"/>
              <a:chExt cx="155790" cy="1300452"/>
            </a:xfrm>
          </p:grpSpPr>
          <p:sp>
            <p:nvSpPr>
              <p:cNvPr id="30" name="Rectangle 29">
                <a:extLst>
                  <a:ext uri="{FF2B5EF4-FFF2-40B4-BE49-F238E27FC236}">
                    <a16:creationId xmlns:a16="http://schemas.microsoft.com/office/drawing/2014/main" id="{1900166E-B643-4307-9334-14653023A2F3}"/>
                  </a:ext>
                </a:extLst>
              </p:cNvPr>
              <p:cNvSpPr/>
              <p:nvPr/>
            </p:nvSpPr>
            <p:spPr>
              <a:xfrm rot="365437">
                <a:off x="13761748" y="6965969"/>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C3C937E1-9C2B-4012-954C-2962E4D91BC2}"/>
                  </a:ext>
                </a:extLst>
              </p:cNvPr>
              <p:cNvSpPr/>
              <p:nvPr/>
            </p:nvSpPr>
            <p:spPr>
              <a:xfrm rot="21219458">
                <a:off x="13908394" y="6986261"/>
                <a:ext cx="9144" cy="128016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6" name="Graphic 25" descr="Flag">
              <a:extLst>
                <a:ext uri="{FF2B5EF4-FFF2-40B4-BE49-F238E27FC236}">
                  <a16:creationId xmlns:a16="http://schemas.microsoft.com/office/drawing/2014/main" id="{11C03FF9-C79F-447B-AD68-6F17BCD6DF1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212976" y="6973116"/>
              <a:ext cx="697558" cy="697558"/>
            </a:xfrm>
            <a:prstGeom prst="rect">
              <a:avLst/>
            </a:prstGeom>
          </p:spPr>
        </p:pic>
        <p:pic>
          <p:nvPicPr>
            <p:cNvPr id="27" name="Graphic 26" descr="Flag">
              <a:extLst>
                <a:ext uri="{FF2B5EF4-FFF2-40B4-BE49-F238E27FC236}">
                  <a16:creationId xmlns:a16="http://schemas.microsoft.com/office/drawing/2014/main" id="{2FB164FE-7FAE-4F98-801E-7BD54C8E8D21}"/>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313968" y="7339961"/>
              <a:ext cx="697558" cy="697558"/>
            </a:xfrm>
            <a:prstGeom prst="rect">
              <a:avLst/>
            </a:prstGeom>
          </p:spPr>
        </p:pic>
        <p:pic>
          <p:nvPicPr>
            <p:cNvPr id="28" name="Graphic 27" descr="Flag">
              <a:extLst>
                <a:ext uri="{FF2B5EF4-FFF2-40B4-BE49-F238E27FC236}">
                  <a16:creationId xmlns:a16="http://schemas.microsoft.com/office/drawing/2014/main" id="{ECBEA029-DE1A-4AB0-BEB8-667193E2206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951955" y="7337950"/>
              <a:ext cx="697558" cy="697558"/>
            </a:xfrm>
            <a:prstGeom prst="rect">
              <a:avLst/>
            </a:prstGeom>
          </p:spPr>
        </p:pic>
        <p:pic>
          <p:nvPicPr>
            <p:cNvPr id="29" name="Graphic 28" descr="Flag">
              <a:extLst>
                <a:ext uri="{FF2B5EF4-FFF2-40B4-BE49-F238E27FC236}">
                  <a16:creationId xmlns:a16="http://schemas.microsoft.com/office/drawing/2014/main" id="{F9FB24A8-3216-4624-867E-9885A023E683}"/>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5815753" y="6964924"/>
              <a:ext cx="697558" cy="697558"/>
            </a:xfrm>
            <a:prstGeom prst="rect">
              <a:avLst/>
            </a:prstGeom>
          </p:spPr>
        </p:pic>
      </p:grpSp>
      <p:sp>
        <p:nvSpPr>
          <p:cNvPr id="7" name="Rectangle 6">
            <a:extLst>
              <a:ext uri="{FF2B5EF4-FFF2-40B4-BE49-F238E27FC236}">
                <a16:creationId xmlns:a16="http://schemas.microsoft.com/office/drawing/2014/main" id="{E96FE0E1-7E7C-4D2A-B0A4-DF628EBA2CA0}"/>
              </a:ext>
            </a:extLst>
          </p:cNvPr>
          <p:cNvSpPr/>
          <p:nvPr/>
        </p:nvSpPr>
        <p:spPr>
          <a:xfrm>
            <a:off x="9261083" y="7714775"/>
            <a:ext cx="1636754" cy="1200329"/>
          </a:xfrm>
          <a:prstGeom prst="rect">
            <a:avLst/>
          </a:prstGeom>
        </p:spPr>
        <p:txBody>
          <a:bodyPr wrap="square">
            <a:spAutoFit/>
          </a:bodyPr>
          <a:lstStyle/>
          <a:p>
            <a:r>
              <a:rPr lang="en-US" sz="7200" dirty="0">
                <a:solidFill>
                  <a:srgbClr val="00FF00"/>
                </a:solidFill>
                <a:sym typeface="Wingdings" panose="05000000000000000000" pitchFamily="2" charset="2"/>
              </a:rPr>
              <a:t></a:t>
            </a:r>
            <a:endParaRPr lang="en-US" sz="7200" dirty="0"/>
          </a:p>
        </p:txBody>
      </p:sp>
      <p:sp>
        <p:nvSpPr>
          <p:cNvPr id="22" name="Oval 21">
            <a:extLst>
              <a:ext uri="{FF2B5EF4-FFF2-40B4-BE49-F238E27FC236}">
                <a16:creationId xmlns:a16="http://schemas.microsoft.com/office/drawing/2014/main" id="{3D20215B-194F-41B8-8C07-60459414C233}"/>
              </a:ext>
            </a:extLst>
          </p:cNvPr>
          <p:cNvSpPr/>
          <p:nvPr/>
        </p:nvSpPr>
        <p:spPr>
          <a:xfrm>
            <a:off x="13376903" y="3721806"/>
            <a:ext cx="4728218" cy="2069394"/>
          </a:xfrm>
          <a:prstGeom prst="ellipse">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0827E20E-EFE9-45E5-A91D-4073AC7D4B4F}"/>
              </a:ext>
            </a:extLst>
          </p:cNvPr>
          <p:cNvSpPr/>
          <p:nvPr/>
        </p:nvSpPr>
        <p:spPr>
          <a:xfrm>
            <a:off x="810884" y="1120786"/>
            <a:ext cx="16787910" cy="1107996"/>
          </a:xfrm>
          <a:prstGeom prst="rect">
            <a:avLst/>
          </a:prstGeom>
        </p:spPr>
        <p:txBody>
          <a:bodyPr wrap="square">
            <a:spAutoFit/>
          </a:bodyPr>
          <a:lstStyle/>
          <a:p>
            <a:r>
              <a:rPr lang="zh-TW" altLang="en-US" sz="6600" dirty="0">
                <a:solidFill>
                  <a:srgbClr val="034092"/>
                </a:solidFill>
                <a:latin typeface="DFKai-SB" panose="03000509000000000000" pitchFamily="49" charset="-120"/>
                <a:ea typeface="DFKai-SB" panose="03000509000000000000" pitchFamily="49" charset="-120"/>
                <a:cs typeface="Lora"/>
                <a:sym typeface="Lora"/>
              </a:rPr>
              <a:t>保护自己：选择可靠的平台</a:t>
            </a:r>
            <a:endParaRPr lang="en-US" sz="6600" dirty="0">
              <a:latin typeface="DFKai-SB" panose="03000509000000000000" pitchFamily="49" charset="-120"/>
              <a:ea typeface="DFKai-SB" panose="03000509000000000000" pitchFamily="49" charset="-120"/>
            </a:endParaRPr>
          </a:p>
        </p:txBody>
      </p:sp>
      <p:pic>
        <p:nvPicPr>
          <p:cNvPr id="38" name="Graphic 37" descr="Flag">
            <a:extLst>
              <a:ext uri="{FF2B5EF4-FFF2-40B4-BE49-F238E27FC236}">
                <a16:creationId xmlns:a16="http://schemas.microsoft.com/office/drawing/2014/main" id="{7E042E92-54A3-48DE-BFC1-C0E2BA7DA98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6912221" y="6898422"/>
            <a:ext cx="697558" cy="697558"/>
          </a:xfrm>
          <a:prstGeom prst="rect">
            <a:avLst/>
          </a:prstGeom>
        </p:spPr>
      </p:pic>
      <p:grpSp>
        <p:nvGrpSpPr>
          <p:cNvPr id="3" name="Group 2">
            <a:extLst>
              <a:ext uri="{FF2B5EF4-FFF2-40B4-BE49-F238E27FC236}">
                <a16:creationId xmlns:a16="http://schemas.microsoft.com/office/drawing/2014/main" id="{9347639B-55FE-8FDA-31A0-8F5AC0D1EF01}"/>
              </a:ext>
            </a:extLst>
          </p:cNvPr>
          <p:cNvGrpSpPr/>
          <p:nvPr/>
        </p:nvGrpSpPr>
        <p:grpSpPr>
          <a:xfrm>
            <a:off x="1895198" y="2947685"/>
            <a:ext cx="3061814" cy="663172"/>
            <a:chOff x="5448026" y="5649543"/>
            <a:chExt cx="4038874" cy="598924"/>
          </a:xfrm>
        </p:grpSpPr>
        <p:sp>
          <p:nvSpPr>
            <p:cNvPr id="4" name="TextBox 3">
              <a:extLst>
                <a:ext uri="{FF2B5EF4-FFF2-40B4-BE49-F238E27FC236}">
                  <a16:creationId xmlns:a16="http://schemas.microsoft.com/office/drawing/2014/main" id="{95CE3247-19A4-B6EE-1DEF-2A1832C8E64C}"/>
                </a:ext>
              </a:extLst>
            </p:cNvPr>
            <p:cNvSpPr txBox="1"/>
            <p:nvPr/>
          </p:nvSpPr>
          <p:spPr>
            <a:xfrm>
              <a:off x="5448026" y="5687147"/>
              <a:ext cx="4038874" cy="528122"/>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关于我们</a:t>
              </a:r>
            </a:p>
          </p:txBody>
        </p:sp>
        <p:sp>
          <p:nvSpPr>
            <p:cNvPr id="5" name="Rectangle: Rounded Corners 2">
              <a:extLst>
                <a:ext uri="{FF2B5EF4-FFF2-40B4-BE49-F238E27FC236}">
                  <a16:creationId xmlns:a16="http://schemas.microsoft.com/office/drawing/2014/main" id="{68903BD6-7364-1C25-B5AA-782EB13DA8D8}"/>
                </a:ext>
              </a:extLst>
            </p:cNvPr>
            <p:cNvSpPr/>
            <p:nvPr/>
          </p:nvSpPr>
          <p:spPr>
            <a:xfrm>
              <a:off x="5448026" y="5649543"/>
              <a:ext cx="2476774" cy="5989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grpSp>
        <p:nvGrpSpPr>
          <p:cNvPr id="8" name="Group 7">
            <a:extLst>
              <a:ext uri="{FF2B5EF4-FFF2-40B4-BE49-F238E27FC236}">
                <a16:creationId xmlns:a16="http://schemas.microsoft.com/office/drawing/2014/main" id="{632FBA92-7E7F-9CCA-C453-F25B98AA9631}"/>
              </a:ext>
            </a:extLst>
          </p:cNvPr>
          <p:cNvGrpSpPr/>
          <p:nvPr/>
        </p:nvGrpSpPr>
        <p:grpSpPr>
          <a:xfrm>
            <a:off x="6279818" y="3025806"/>
            <a:ext cx="3061814" cy="663172"/>
            <a:chOff x="5448026" y="5649543"/>
            <a:chExt cx="4038874" cy="598924"/>
          </a:xfrm>
        </p:grpSpPr>
        <p:sp>
          <p:nvSpPr>
            <p:cNvPr id="9" name="TextBox 8">
              <a:extLst>
                <a:ext uri="{FF2B5EF4-FFF2-40B4-BE49-F238E27FC236}">
                  <a16:creationId xmlns:a16="http://schemas.microsoft.com/office/drawing/2014/main" id="{9010F334-D41B-A85E-3A36-B5D9B48D51BD}"/>
                </a:ext>
              </a:extLst>
            </p:cNvPr>
            <p:cNvSpPr txBox="1"/>
            <p:nvPr/>
          </p:nvSpPr>
          <p:spPr>
            <a:xfrm>
              <a:off x="5448026" y="5687147"/>
              <a:ext cx="4038874" cy="528122"/>
            </a:xfrm>
            <a:prstGeom prst="rect">
              <a:avLst/>
            </a:prstGeom>
            <a:noFill/>
          </p:spPr>
          <p:txBody>
            <a:bodyPr wrap="square" rtlCol="0">
              <a:spAutoFit/>
            </a:bodyPr>
            <a:lstStyle/>
            <a:p>
              <a:r>
                <a:rPr lang="zh-TW" altLang="en-US" sz="3200" dirty="0">
                  <a:latin typeface="DFKai-SB" panose="03000509000000000000" pitchFamily="65" charset="-120"/>
                  <a:ea typeface="DFKai-SB" panose="03000509000000000000" pitchFamily="65" charset="-120"/>
                </a:rPr>
                <a:t>私隐声明</a:t>
              </a:r>
            </a:p>
          </p:txBody>
        </p:sp>
        <p:sp>
          <p:nvSpPr>
            <p:cNvPr id="10" name="Rectangle: Rounded Corners 2">
              <a:extLst>
                <a:ext uri="{FF2B5EF4-FFF2-40B4-BE49-F238E27FC236}">
                  <a16:creationId xmlns:a16="http://schemas.microsoft.com/office/drawing/2014/main" id="{87EBBFFA-20A3-AF86-FC18-5183F1F1D8CD}"/>
                </a:ext>
              </a:extLst>
            </p:cNvPr>
            <p:cNvSpPr/>
            <p:nvPr/>
          </p:nvSpPr>
          <p:spPr>
            <a:xfrm>
              <a:off x="5448026" y="5649543"/>
              <a:ext cx="2476774" cy="5989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Tree>
    <p:extLst>
      <p:ext uri="{BB962C8B-B14F-4D97-AF65-F5344CB8AC3E}">
        <p14:creationId xmlns:p14="http://schemas.microsoft.com/office/powerpoint/2010/main" val="1420187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4" name="Rectangle 3">
            <a:extLst>
              <a:ext uri="{FF2B5EF4-FFF2-40B4-BE49-F238E27FC236}">
                <a16:creationId xmlns:a16="http://schemas.microsoft.com/office/drawing/2014/main" id="{3B815D5F-4CF3-4BF7-82E5-6EE562B0544D}"/>
              </a:ext>
            </a:extLst>
          </p:cNvPr>
          <p:cNvSpPr/>
          <p:nvPr/>
        </p:nvSpPr>
        <p:spPr>
          <a:xfrm>
            <a:off x="810884" y="1120786"/>
            <a:ext cx="16787910" cy="1107996"/>
          </a:xfrm>
          <a:prstGeom prst="rect">
            <a:avLst/>
          </a:prstGeom>
        </p:spPr>
        <p:txBody>
          <a:bodyPr wrap="square">
            <a:spAutoFit/>
          </a:bodyPr>
          <a:lstStyle/>
          <a:p>
            <a:r>
              <a:rPr lang="zh-TW" altLang="en-US" sz="6600" dirty="0">
                <a:solidFill>
                  <a:srgbClr val="034092"/>
                </a:solidFill>
                <a:latin typeface="DFKai-SB" panose="03000509000000000000" pitchFamily="49" charset="-120"/>
                <a:ea typeface="DFKai-SB" panose="03000509000000000000" pitchFamily="49" charset="-120"/>
                <a:cs typeface="Lora"/>
                <a:sym typeface="Lora"/>
              </a:rPr>
              <a:t>保护自己：选择可靠的平台</a:t>
            </a:r>
            <a:endParaRPr lang="en-US" sz="6600" dirty="0">
              <a:latin typeface="DFKai-SB" panose="03000509000000000000" pitchFamily="49" charset="-120"/>
              <a:ea typeface="DFKai-SB" panose="03000509000000000000" pitchFamily="49" charset="-120"/>
            </a:endParaRPr>
          </a:p>
        </p:txBody>
      </p:sp>
      <p:sp>
        <p:nvSpPr>
          <p:cNvPr id="5" name="Google Shape;174;p19">
            <a:extLst>
              <a:ext uri="{FF2B5EF4-FFF2-40B4-BE49-F238E27FC236}">
                <a16:creationId xmlns:a16="http://schemas.microsoft.com/office/drawing/2014/main" id="{E222FDC2-F2D8-4FCD-A23E-A6995C8C95E0}"/>
              </a:ext>
            </a:extLst>
          </p:cNvPr>
          <p:cNvSpPr txBox="1"/>
          <p:nvPr/>
        </p:nvSpPr>
        <p:spPr>
          <a:xfrm>
            <a:off x="1182749" y="2762792"/>
            <a:ext cx="15688375" cy="5657687"/>
          </a:xfrm>
          <a:prstGeom prst="rect">
            <a:avLst/>
          </a:prstGeom>
          <a:noFill/>
          <a:ln>
            <a:noFill/>
          </a:ln>
        </p:spPr>
        <p:txBody>
          <a:bodyPr spcFirstLastPara="1" wrap="square" lIns="0" tIns="0" rIns="0" bIns="0" anchor="t" anchorCtr="0">
            <a:noAutofit/>
          </a:bodyPr>
          <a:lstStyle/>
          <a:p>
            <a:pPr marL="628714" indent="-571500">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如果您不确定平台是否可靠，您可以询问身边信赖的人来决定平台是否安全。</a:t>
            </a:r>
            <a:endParaRPr lang="en-US" sz="44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11916475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5" name="Rectangle 4">
            <a:extLst>
              <a:ext uri="{FF2B5EF4-FFF2-40B4-BE49-F238E27FC236}">
                <a16:creationId xmlns:a16="http://schemas.microsoft.com/office/drawing/2014/main" id="{1488BF09-B8CA-4AAA-AAE4-3141CC50D36F}"/>
              </a:ext>
            </a:extLst>
          </p:cNvPr>
          <p:cNvSpPr/>
          <p:nvPr/>
        </p:nvSpPr>
        <p:spPr>
          <a:xfrm>
            <a:off x="1501844" y="5899879"/>
            <a:ext cx="4898956" cy="705836"/>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66;p19">
            <a:extLst>
              <a:ext uri="{FF2B5EF4-FFF2-40B4-BE49-F238E27FC236}">
                <a16:creationId xmlns:a16="http://schemas.microsoft.com/office/drawing/2014/main" id="{990DCDA5-126B-B83C-E51B-32A61C5BBCE0}"/>
              </a:ext>
            </a:extLst>
          </p:cNvPr>
          <p:cNvSpPr txBox="1"/>
          <p:nvPr/>
        </p:nvSpPr>
        <p:spPr>
          <a:xfrm>
            <a:off x="1068449" y="1097884"/>
            <a:ext cx="16864160" cy="1257947"/>
          </a:xfrm>
          <a:prstGeom prst="rect">
            <a:avLst/>
          </a:prstGeom>
          <a:noFill/>
          <a:ln>
            <a:noFill/>
          </a:ln>
        </p:spPr>
        <p:txBody>
          <a:bodyPr spcFirstLastPara="1" wrap="square" lIns="0" tIns="0" rIns="0" bIns="0" anchor="t" anchorCtr="0">
            <a:noAutofit/>
          </a:bodyPr>
          <a:lstStyle/>
          <a:p>
            <a:pPr>
              <a:lnSpc>
                <a:spcPct val="110030"/>
              </a:lnSpc>
            </a:pPr>
            <a:r>
              <a:rPr lang="zh-TW" altLang="en-US" sz="7200" dirty="0">
                <a:solidFill>
                  <a:srgbClr val="034092"/>
                </a:solidFill>
                <a:latin typeface="DFKai-SB" panose="03000509000000000000" pitchFamily="49" charset="-120"/>
                <a:ea typeface="DFKai-SB" panose="03000509000000000000" pitchFamily="49" charset="-120"/>
                <a:sym typeface="Lora"/>
              </a:rPr>
              <a:t>如何保护您的网上个人健康信息？</a:t>
            </a:r>
          </a:p>
        </p:txBody>
      </p:sp>
      <p:sp>
        <p:nvSpPr>
          <p:cNvPr id="3" name="Google Shape;174;p19">
            <a:extLst>
              <a:ext uri="{FF2B5EF4-FFF2-40B4-BE49-F238E27FC236}">
                <a16:creationId xmlns:a16="http://schemas.microsoft.com/office/drawing/2014/main" id="{D03706BE-38F2-8ACA-77D3-684FA7419B5B}"/>
              </a:ext>
            </a:extLst>
          </p:cNvPr>
          <p:cNvSpPr txBox="1"/>
          <p:nvPr/>
        </p:nvSpPr>
        <p:spPr>
          <a:xfrm>
            <a:off x="1068449" y="3266515"/>
            <a:ext cx="16552801" cy="5636514"/>
          </a:xfrm>
          <a:prstGeom prst="rect">
            <a:avLst/>
          </a:prstGeom>
          <a:noFill/>
          <a:ln>
            <a:noFill/>
          </a:ln>
        </p:spPr>
        <p:txBody>
          <a:bodyPr spcFirstLastPara="1" wrap="square" lIns="0" tIns="0" rIns="0" bIns="0" anchor="t" anchorCtr="0">
            <a:noAutofit/>
          </a:bodyPr>
          <a:lstStyle/>
          <a:p>
            <a:pPr marL="57214" lvl="2">
              <a:lnSpc>
                <a:spcPct val="150000"/>
              </a:lnSpc>
              <a:spcAft>
                <a:spcPts val="1800"/>
              </a:spcAft>
              <a:buClr>
                <a:schemeClr val="dk2"/>
              </a:buClr>
              <a:buSzPct val="110000"/>
            </a:pPr>
            <a:r>
              <a:rPr lang="zh-TW" altLang="en-US" sz="4400" dirty="0">
                <a:solidFill>
                  <a:schemeClr val="tx1"/>
                </a:solidFill>
                <a:latin typeface="DFKai-SB" panose="03000509000000000000" pitchFamily="49" charset="-120"/>
                <a:ea typeface="DFKai-SB" panose="03000509000000000000" pitchFamily="49" charset="-120"/>
                <a:sym typeface="Lora"/>
              </a:rPr>
              <a:t>您可以采取以下措施来保护您的网上个人健康信息：</a:t>
            </a:r>
            <a:endParaRPr lang="en-CA" altLang="zh-TW" sz="4400" dirty="0">
              <a:solidFill>
                <a:schemeClr val="tx1"/>
              </a:solidFill>
              <a:latin typeface="DFKai-SB" panose="03000509000000000000" pitchFamily="49" charset="-120"/>
              <a:ea typeface="DFKai-SB" panose="03000509000000000000" pitchFamily="49" charset="-120"/>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选择可靠的平台</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小心共享敏感信息</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用高强度密码</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设置多重身份验证</a:t>
            </a:r>
            <a:endParaRPr lang="en-US" sz="4000" dirty="0">
              <a:solidFill>
                <a:schemeClr val="tx1"/>
              </a:solidFill>
              <a:ea typeface="Lora"/>
              <a:cs typeface="Lora"/>
              <a:sym typeface="Lora"/>
            </a:endParaRPr>
          </a:p>
        </p:txBody>
      </p:sp>
    </p:spTree>
    <p:extLst>
      <p:ext uri="{BB962C8B-B14F-4D97-AF65-F5344CB8AC3E}">
        <p14:creationId xmlns:p14="http://schemas.microsoft.com/office/powerpoint/2010/main" val="2574716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r>
              <a:rPr lang="zh-TW" altLang="en-US" sz="7200" dirty="0">
                <a:solidFill>
                  <a:srgbClr val="034092"/>
                </a:solidFill>
                <a:latin typeface="DFKai-SB" panose="03000509000000000000" pitchFamily="49" charset="-120"/>
                <a:ea typeface="DFKai-SB" panose="03000509000000000000" pitchFamily="49" charset="-120"/>
                <a:cs typeface="Lora"/>
                <a:sym typeface="Lora"/>
              </a:rPr>
              <a:t>保护自己：小心共享敏感信息</a:t>
            </a:r>
            <a:endParaRPr lang="en-US" sz="7200" dirty="0">
              <a:latin typeface="DFKai-SB" panose="03000509000000000000" pitchFamily="49" charset="-120"/>
              <a:ea typeface="DFKai-SB" panose="03000509000000000000" pitchFamily="49" charset="-120"/>
            </a:endParaRPr>
          </a:p>
        </p:txBody>
      </p:sp>
      <p:sp>
        <p:nvSpPr>
          <p:cNvPr id="174" name="Google Shape;174;p19"/>
          <p:cNvSpPr txBox="1"/>
          <p:nvPr/>
        </p:nvSpPr>
        <p:spPr>
          <a:xfrm>
            <a:off x="1182749" y="2964815"/>
            <a:ext cx="15771751" cy="6264949"/>
          </a:xfrm>
          <a:prstGeom prst="rect">
            <a:avLst/>
          </a:prstGeom>
          <a:noFill/>
          <a:ln>
            <a:noFill/>
          </a:ln>
        </p:spPr>
        <p:txBody>
          <a:bodyPr spcFirstLastPara="1" wrap="square" lIns="0" tIns="0" rIns="0" bIns="0" anchor="t" anchorCtr="0">
            <a:noAutofit/>
          </a:bodyPr>
          <a:lstStyle/>
          <a:p>
            <a:pPr marL="57214" lvl="0">
              <a:spcAft>
                <a:spcPts val="1800"/>
              </a:spcAft>
              <a:buClr>
                <a:schemeClr val="dk2"/>
              </a:buClr>
              <a:buSzPct val="110000"/>
            </a:pPr>
            <a:r>
              <a:rPr lang="zh-TW" altLang="en-US" sz="4000" dirty="0">
                <a:solidFill>
                  <a:schemeClr val="tx1"/>
                </a:solidFill>
                <a:latin typeface="DFKai-SB" panose="03000509000000000000" pitchFamily="49" charset="-120"/>
                <a:ea typeface="DFKai-SB" panose="03000509000000000000" pitchFamily="49" charset="-120"/>
                <a:cs typeface="Lora"/>
                <a:sym typeface="Lora"/>
              </a:rPr>
              <a:t>如您被要求分享以下敏感信息，請多加留意：</a:t>
            </a:r>
            <a:endParaRPr lang="en-CA" altLang="zh-TW" sz="40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spcAft>
                <a:spcPts val="1800"/>
              </a:spcAft>
              <a:buClr>
                <a:schemeClr val="dk2"/>
              </a:buClr>
              <a:buSzPct val="110000"/>
              <a:buFont typeface="Arial" panose="020B0604020202020204" pitchFamily="34" charset="0"/>
              <a:buChar char="•"/>
            </a:pPr>
            <a:r>
              <a:rPr lang="zh-TW" altLang="en-US" sz="4000" dirty="0">
                <a:solidFill>
                  <a:schemeClr val="tx1"/>
                </a:solidFill>
                <a:latin typeface="DFKai-SB" panose="03000509000000000000" pitchFamily="49" charset="-120"/>
                <a:ea typeface="DFKai-SB" panose="03000509000000000000" pitchFamily="49" charset="-120"/>
                <a:cs typeface="Lora"/>
                <a:sym typeface="Lora"/>
              </a:rPr>
              <a:t>出生日期
地址
个人卫生号码 </a:t>
            </a:r>
            <a:r>
              <a:rPr lang="en-US" sz="4000" dirty="0">
                <a:solidFill>
                  <a:schemeClr val="tx1"/>
                </a:solidFill>
                <a:latin typeface="Calibri" panose="020F0502020204030204" pitchFamily="34" charset="0"/>
                <a:ea typeface="DFKai-SB" panose="03000509000000000000" pitchFamily="49" charset="-120"/>
                <a:cs typeface="Calibri" panose="020F0502020204030204" pitchFamily="34" charset="0"/>
                <a:sym typeface="Lora"/>
              </a:rPr>
              <a:t>PHN</a:t>
            </a:r>
            <a:r>
              <a:rPr lang="en-US" sz="4000" dirty="0">
                <a:solidFill>
                  <a:schemeClr val="tx1"/>
                </a:solidFill>
                <a:latin typeface="DFKai-SB" panose="03000509000000000000" pitchFamily="49" charset="-120"/>
                <a:ea typeface="DFKai-SB" panose="03000509000000000000" pitchFamily="49" charset="-120"/>
                <a:cs typeface="Lora"/>
                <a:sym typeface="Lora"/>
              </a:rPr>
              <a:t>
</a:t>
            </a:r>
            <a:r>
              <a:rPr lang="zh-TW" altLang="en-US" sz="4000" dirty="0">
                <a:solidFill>
                  <a:schemeClr val="tx1"/>
                </a:solidFill>
                <a:latin typeface="DFKai-SB" panose="03000509000000000000" pitchFamily="49" charset="-120"/>
                <a:ea typeface="DFKai-SB" panose="03000509000000000000" pitchFamily="49" charset="-120"/>
                <a:cs typeface="Lora"/>
                <a:sym typeface="Lora"/>
              </a:rPr>
              <a:t>社会保险号码 </a:t>
            </a:r>
            <a:r>
              <a:rPr lang="en-US" sz="4000" dirty="0">
                <a:solidFill>
                  <a:schemeClr val="tx1"/>
                </a:solidFill>
                <a:latin typeface="Calibri" panose="020F0502020204030204" pitchFamily="34" charset="0"/>
                <a:ea typeface="DFKai-SB" panose="03000509000000000000" pitchFamily="49" charset="-120"/>
                <a:cs typeface="Calibri" panose="020F0502020204030204" pitchFamily="34" charset="0"/>
                <a:sym typeface="Lora"/>
              </a:rPr>
              <a:t>SIN</a:t>
            </a:r>
            <a:r>
              <a:rPr lang="en-US" sz="4000" dirty="0">
                <a:solidFill>
                  <a:schemeClr val="tx1"/>
                </a:solidFill>
                <a:latin typeface="DFKai-SB" panose="03000509000000000000" pitchFamily="49" charset="-120"/>
                <a:ea typeface="DFKai-SB" panose="03000509000000000000" pitchFamily="49" charset="-120"/>
                <a:cs typeface="Lora"/>
                <a:sym typeface="Lora"/>
              </a:rPr>
              <a:t>
</a:t>
            </a:r>
            <a:r>
              <a:rPr lang="zh-TW" altLang="en-US" sz="4000" dirty="0">
                <a:solidFill>
                  <a:schemeClr val="tx1"/>
                </a:solidFill>
                <a:latin typeface="DFKai-SB" panose="03000509000000000000" pitchFamily="49" charset="-120"/>
                <a:ea typeface="DFKai-SB" panose="03000509000000000000" pitchFamily="49" charset="-120"/>
                <a:cs typeface="Lora"/>
                <a:sym typeface="Lora"/>
              </a:rPr>
              <a:t>身分证明文件，如护照或驾驶执照
个人财务资料</a:t>
            </a:r>
            <a:endParaRPr lang="en-US" sz="40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16415161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5" name="Rectangle 4">
            <a:extLst>
              <a:ext uri="{FF2B5EF4-FFF2-40B4-BE49-F238E27FC236}">
                <a16:creationId xmlns:a16="http://schemas.microsoft.com/office/drawing/2014/main" id="{3D39DA86-D0E3-4DB5-86D6-4004E002070F}"/>
              </a:ext>
            </a:extLst>
          </p:cNvPr>
          <p:cNvSpPr/>
          <p:nvPr/>
        </p:nvSpPr>
        <p:spPr>
          <a:xfrm>
            <a:off x="1588073" y="7129838"/>
            <a:ext cx="3685385" cy="705836"/>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66;p19">
            <a:extLst>
              <a:ext uri="{FF2B5EF4-FFF2-40B4-BE49-F238E27FC236}">
                <a16:creationId xmlns:a16="http://schemas.microsoft.com/office/drawing/2014/main" id="{F7AC8487-C077-722A-32F0-EF76EDB60A32}"/>
              </a:ext>
            </a:extLst>
          </p:cNvPr>
          <p:cNvSpPr txBox="1"/>
          <p:nvPr/>
        </p:nvSpPr>
        <p:spPr>
          <a:xfrm>
            <a:off x="1068449" y="1097884"/>
            <a:ext cx="16864160" cy="1257947"/>
          </a:xfrm>
          <a:prstGeom prst="rect">
            <a:avLst/>
          </a:prstGeom>
          <a:noFill/>
          <a:ln>
            <a:noFill/>
          </a:ln>
        </p:spPr>
        <p:txBody>
          <a:bodyPr spcFirstLastPara="1" wrap="square" lIns="0" tIns="0" rIns="0" bIns="0" anchor="t" anchorCtr="0">
            <a:noAutofit/>
          </a:bodyPr>
          <a:lstStyle/>
          <a:p>
            <a:pPr>
              <a:lnSpc>
                <a:spcPct val="110030"/>
              </a:lnSpc>
            </a:pPr>
            <a:r>
              <a:rPr lang="zh-TW" altLang="en-US" sz="7200" dirty="0">
                <a:solidFill>
                  <a:srgbClr val="034092"/>
                </a:solidFill>
                <a:latin typeface="DFKai-SB" panose="03000509000000000000" pitchFamily="49" charset="-120"/>
                <a:ea typeface="DFKai-SB" panose="03000509000000000000" pitchFamily="49" charset="-120"/>
                <a:sym typeface="Lora"/>
              </a:rPr>
              <a:t>如何保护您的网上个人健康信息？</a:t>
            </a:r>
          </a:p>
        </p:txBody>
      </p:sp>
      <p:sp>
        <p:nvSpPr>
          <p:cNvPr id="3" name="Google Shape;174;p19">
            <a:extLst>
              <a:ext uri="{FF2B5EF4-FFF2-40B4-BE49-F238E27FC236}">
                <a16:creationId xmlns:a16="http://schemas.microsoft.com/office/drawing/2014/main" id="{68803D2C-B8FA-7936-2F0D-5B6A4AEB1021}"/>
              </a:ext>
            </a:extLst>
          </p:cNvPr>
          <p:cNvSpPr txBox="1"/>
          <p:nvPr/>
        </p:nvSpPr>
        <p:spPr>
          <a:xfrm>
            <a:off x="1068449" y="3266515"/>
            <a:ext cx="16552801" cy="5636514"/>
          </a:xfrm>
          <a:prstGeom prst="rect">
            <a:avLst/>
          </a:prstGeom>
          <a:noFill/>
          <a:ln>
            <a:noFill/>
          </a:ln>
        </p:spPr>
        <p:txBody>
          <a:bodyPr spcFirstLastPara="1" wrap="square" lIns="0" tIns="0" rIns="0" bIns="0" anchor="t" anchorCtr="0">
            <a:noAutofit/>
          </a:bodyPr>
          <a:lstStyle/>
          <a:p>
            <a:pPr marL="57214" lvl="2">
              <a:lnSpc>
                <a:spcPct val="150000"/>
              </a:lnSpc>
              <a:spcAft>
                <a:spcPts val="1800"/>
              </a:spcAft>
              <a:buClr>
                <a:schemeClr val="dk2"/>
              </a:buClr>
              <a:buSzPct val="110000"/>
            </a:pPr>
            <a:r>
              <a:rPr lang="zh-TW" altLang="en-US" sz="4400" dirty="0">
                <a:solidFill>
                  <a:schemeClr val="tx1"/>
                </a:solidFill>
                <a:latin typeface="DFKai-SB" panose="03000509000000000000" pitchFamily="49" charset="-120"/>
                <a:ea typeface="DFKai-SB" panose="03000509000000000000" pitchFamily="49" charset="-120"/>
                <a:sym typeface="Lora"/>
              </a:rPr>
              <a:t>您可以采取以下措施来保护您的网上个人健康信息：</a:t>
            </a:r>
            <a:endParaRPr lang="en-CA" altLang="zh-TW" sz="4400" dirty="0">
              <a:solidFill>
                <a:schemeClr val="tx1"/>
              </a:solidFill>
              <a:latin typeface="DFKai-SB" panose="03000509000000000000" pitchFamily="49" charset="-120"/>
              <a:ea typeface="DFKai-SB" panose="03000509000000000000" pitchFamily="49" charset="-120"/>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选择可靠的平台</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小心共享敏感信息</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用高强度密码</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设置多重身份验证</a:t>
            </a:r>
            <a:endParaRPr lang="en-US" sz="4000" dirty="0">
              <a:solidFill>
                <a:schemeClr val="tx1"/>
              </a:solidFill>
              <a:ea typeface="Lora"/>
              <a:cs typeface="Lora"/>
              <a:sym typeface="Lora"/>
            </a:endParaRPr>
          </a:p>
        </p:txBody>
      </p:sp>
    </p:spTree>
    <p:extLst>
      <p:ext uri="{BB962C8B-B14F-4D97-AF65-F5344CB8AC3E}">
        <p14:creationId xmlns:p14="http://schemas.microsoft.com/office/powerpoint/2010/main" val="39643170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55040" y="1084945"/>
            <a:ext cx="15443721" cy="924000"/>
          </a:xfrm>
          <a:prstGeom prst="rect">
            <a:avLst/>
          </a:prstGeom>
          <a:noFill/>
          <a:ln>
            <a:noFill/>
          </a:ln>
        </p:spPr>
        <p:txBody>
          <a:bodyPr spcFirstLastPara="1" wrap="square" lIns="0" tIns="0" rIns="0" bIns="0" anchor="t" anchorCtr="0">
            <a:noAutofit/>
          </a:bodyPr>
          <a:lstStyle/>
          <a:p>
            <a:r>
              <a:rPr lang="zh-TW" altLang="en-US" sz="7200" dirty="0">
                <a:solidFill>
                  <a:srgbClr val="034092"/>
                </a:solidFill>
                <a:latin typeface="DFKai-SB" panose="03000509000000000000" pitchFamily="49" charset="-120"/>
                <a:ea typeface="DFKai-SB" panose="03000509000000000000" pitchFamily="49" charset="-120"/>
                <a:cs typeface="Lora"/>
                <a:sym typeface="Lora"/>
              </a:rPr>
              <a:t>保护自己：用高强度密码</a:t>
            </a:r>
            <a:endParaRPr lang="en-US" sz="7200" dirty="0">
              <a:latin typeface="DFKai-SB" panose="03000509000000000000" pitchFamily="49" charset="-120"/>
              <a:ea typeface="DFKai-SB" panose="03000509000000000000" pitchFamily="49" charset="-120"/>
            </a:endParaRPr>
          </a:p>
        </p:txBody>
      </p:sp>
      <p:sp>
        <p:nvSpPr>
          <p:cNvPr id="174" name="Google Shape;174;p19"/>
          <p:cNvSpPr txBox="1"/>
          <p:nvPr/>
        </p:nvSpPr>
        <p:spPr>
          <a:xfrm>
            <a:off x="1182749" y="2415931"/>
            <a:ext cx="15570365" cy="7185269"/>
          </a:xfrm>
          <a:prstGeom prst="rect">
            <a:avLst/>
          </a:prstGeom>
          <a:noFill/>
          <a:ln>
            <a:noFill/>
          </a:ln>
        </p:spPr>
        <p:txBody>
          <a:bodyPr spcFirstLastPara="1" wrap="square" lIns="0" tIns="0" rIns="0" bIns="0" anchor="t" anchorCtr="0">
            <a:noAutofit/>
          </a:bodyPr>
          <a:lstStyle/>
          <a:p>
            <a:pPr marL="57214" lvl="0">
              <a:lnSpc>
                <a:spcPct val="150000"/>
              </a:lnSpc>
              <a:spcAft>
                <a:spcPts val="3000"/>
              </a:spcAft>
              <a:buClr>
                <a:schemeClr val="dk2"/>
              </a:buClr>
              <a:buSzPct val="110000"/>
            </a:pPr>
            <a:r>
              <a:rPr lang="zh-TW" altLang="en-US" sz="4000" dirty="0">
                <a:solidFill>
                  <a:schemeClr val="tx1"/>
                </a:solidFill>
                <a:latin typeface="DFKai-SB" panose="03000509000000000000" pitchFamily="49" charset="-120"/>
                <a:ea typeface="DFKai-SB" panose="03000509000000000000" pitchFamily="49" charset="-120"/>
                <a:cs typeface="Lora"/>
                <a:sym typeface="Lora"/>
              </a:rPr>
              <a:t>要设置高强度密码，跟随以下步骤：</a:t>
            </a:r>
            <a:endParaRPr lang="en-CA" altLang="zh-TW" sz="40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spcAft>
                <a:spcPts val="3000"/>
              </a:spcAft>
              <a:buClr>
                <a:schemeClr val="dk2"/>
              </a:buClr>
              <a:buSzPct val="110000"/>
              <a:buFont typeface="Arial" panose="020B0604020202020204" pitchFamily="34" charset="0"/>
              <a:buChar char="•"/>
            </a:pPr>
            <a:r>
              <a:rPr lang="zh-TW" altLang="en-US" sz="4000" dirty="0">
                <a:solidFill>
                  <a:schemeClr val="tx1"/>
                </a:solidFill>
                <a:latin typeface="DFKai-SB" panose="03000509000000000000" pitchFamily="49" charset="-120"/>
                <a:ea typeface="DFKai-SB" panose="03000509000000000000" pitchFamily="49" charset="-120"/>
                <a:cs typeface="Lora"/>
                <a:sym typeface="Lora"/>
              </a:rPr>
              <a:t>尽量设置一个不能被容易猜到的密码（避免使用个人资料）
在不同账户和设备使用不同密码</a:t>
            </a:r>
            <a:r>
              <a:rPr lang="en-US" altLang="zh-TW" sz="4000" dirty="0">
                <a:solidFill>
                  <a:schemeClr val="tx1"/>
                </a:solidFill>
                <a:latin typeface="DFKai-SB" panose="03000509000000000000" pitchFamily="49" charset="-120"/>
                <a:ea typeface="DFKai-SB" panose="03000509000000000000" pitchFamily="49" charset="-120"/>
                <a:cs typeface="Lora"/>
                <a:sym typeface="Lora"/>
              </a:rPr>
              <a:t>.
</a:t>
            </a:r>
            <a:r>
              <a:rPr lang="zh-TW" altLang="en-US" sz="4000" dirty="0">
                <a:solidFill>
                  <a:schemeClr val="tx1"/>
                </a:solidFill>
                <a:latin typeface="DFKai-SB" panose="03000509000000000000" pitchFamily="49" charset="-120"/>
                <a:ea typeface="DFKai-SB" panose="03000509000000000000" pitchFamily="49" charset="-120"/>
                <a:cs typeface="Lora"/>
                <a:sym typeface="Lora"/>
              </a:rPr>
              <a:t>勿让别人知道密码
使用至少</a:t>
            </a:r>
            <a:r>
              <a:rPr lang="en-US" altLang="zh-TW" sz="4000" dirty="0">
                <a:solidFill>
                  <a:schemeClr val="tx1"/>
                </a:solidFill>
                <a:latin typeface="DFKai-SB" panose="03000509000000000000" pitchFamily="49" charset="-120"/>
                <a:ea typeface="DFKai-SB" panose="03000509000000000000" pitchFamily="49" charset="-120"/>
                <a:cs typeface="Lora"/>
                <a:sym typeface="Lora"/>
              </a:rPr>
              <a:t>15</a:t>
            </a:r>
            <a:r>
              <a:rPr lang="zh-TW" altLang="en-US" sz="4000" dirty="0">
                <a:solidFill>
                  <a:schemeClr val="tx1"/>
                </a:solidFill>
                <a:latin typeface="DFKai-SB" panose="03000509000000000000" pitchFamily="49" charset="-120"/>
                <a:ea typeface="DFKai-SB" panose="03000509000000000000" pitchFamily="49" charset="-120"/>
                <a:cs typeface="Lora"/>
                <a:sym typeface="Lora"/>
              </a:rPr>
              <a:t>个字符
采用大写和小写字母
使用至少一个数字和符号，如 ！， </a:t>
            </a:r>
            <a:r>
              <a:rPr lang="en-US" altLang="zh-TW" sz="4000" dirty="0">
                <a:solidFill>
                  <a:schemeClr val="tx1"/>
                </a:solidFill>
                <a:latin typeface="DFKai-SB" panose="03000509000000000000" pitchFamily="49" charset="-120"/>
                <a:ea typeface="DFKai-SB" panose="03000509000000000000" pitchFamily="49" charset="-120"/>
                <a:cs typeface="Lora"/>
                <a:sym typeface="Lora"/>
              </a:rPr>
              <a:t># </a:t>
            </a:r>
            <a:r>
              <a:rPr lang="en-US" sz="4000" dirty="0">
                <a:solidFill>
                  <a:schemeClr val="tx1"/>
                </a:solidFill>
                <a:latin typeface="DFKai-SB" panose="03000509000000000000" pitchFamily="49" charset="-120"/>
                <a:ea typeface="DFKai-SB" panose="03000509000000000000" pitchFamily="49" charset="-120"/>
                <a:cs typeface="Lora"/>
                <a:sym typeface="Lora"/>
              </a:rPr>
              <a:t>or $.</a:t>
            </a:r>
          </a:p>
        </p:txBody>
      </p:sp>
    </p:spTree>
    <p:extLst>
      <p:ext uri="{BB962C8B-B14F-4D97-AF65-F5344CB8AC3E}">
        <p14:creationId xmlns:p14="http://schemas.microsoft.com/office/powerpoint/2010/main" val="29969964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4" name="Rectangle 3">
            <a:extLst>
              <a:ext uri="{FF2B5EF4-FFF2-40B4-BE49-F238E27FC236}">
                <a16:creationId xmlns:a16="http://schemas.microsoft.com/office/drawing/2014/main" id="{EACB744F-C30D-48DA-9862-6A9BA55A2D50}"/>
              </a:ext>
            </a:extLst>
          </p:cNvPr>
          <p:cNvSpPr/>
          <p:nvPr/>
        </p:nvSpPr>
        <p:spPr>
          <a:xfrm>
            <a:off x="1629145" y="8214102"/>
            <a:ext cx="4725160" cy="975014"/>
          </a:xfrm>
          <a:prstGeom prst="rect">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Google Shape;166;p19">
            <a:extLst>
              <a:ext uri="{FF2B5EF4-FFF2-40B4-BE49-F238E27FC236}">
                <a16:creationId xmlns:a16="http://schemas.microsoft.com/office/drawing/2014/main" id="{44CE6884-99C1-D9D5-5199-E7C506D929B4}"/>
              </a:ext>
            </a:extLst>
          </p:cNvPr>
          <p:cNvSpPr txBox="1"/>
          <p:nvPr/>
        </p:nvSpPr>
        <p:spPr>
          <a:xfrm>
            <a:off x="1068449" y="1097884"/>
            <a:ext cx="16864160" cy="1257947"/>
          </a:xfrm>
          <a:prstGeom prst="rect">
            <a:avLst/>
          </a:prstGeom>
          <a:noFill/>
          <a:ln>
            <a:noFill/>
          </a:ln>
        </p:spPr>
        <p:txBody>
          <a:bodyPr spcFirstLastPara="1" wrap="square" lIns="0" tIns="0" rIns="0" bIns="0" anchor="t" anchorCtr="0">
            <a:noAutofit/>
          </a:bodyPr>
          <a:lstStyle/>
          <a:p>
            <a:pPr>
              <a:lnSpc>
                <a:spcPct val="110030"/>
              </a:lnSpc>
            </a:pPr>
            <a:r>
              <a:rPr lang="zh-TW" altLang="en-US" sz="7200" dirty="0">
                <a:solidFill>
                  <a:srgbClr val="034092"/>
                </a:solidFill>
                <a:latin typeface="DFKai-SB" panose="03000509000000000000" pitchFamily="49" charset="-120"/>
                <a:ea typeface="DFKai-SB" panose="03000509000000000000" pitchFamily="49" charset="-120"/>
                <a:sym typeface="Lora"/>
              </a:rPr>
              <a:t>如何保护您的网上个人健康信息？</a:t>
            </a:r>
          </a:p>
        </p:txBody>
      </p:sp>
      <p:sp>
        <p:nvSpPr>
          <p:cNvPr id="3" name="Google Shape;174;p19">
            <a:extLst>
              <a:ext uri="{FF2B5EF4-FFF2-40B4-BE49-F238E27FC236}">
                <a16:creationId xmlns:a16="http://schemas.microsoft.com/office/drawing/2014/main" id="{68EE0E2D-64D3-E5BA-1778-4E9A1F7AEB98}"/>
              </a:ext>
            </a:extLst>
          </p:cNvPr>
          <p:cNvSpPr txBox="1"/>
          <p:nvPr/>
        </p:nvSpPr>
        <p:spPr>
          <a:xfrm>
            <a:off x="1068449" y="3266515"/>
            <a:ext cx="16552801" cy="5636514"/>
          </a:xfrm>
          <a:prstGeom prst="rect">
            <a:avLst/>
          </a:prstGeom>
          <a:noFill/>
          <a:ln>
            <a:noFill/>
          </a:ln>
        </p:spPr>
        <p:txBody>
          <a:bodyPr spcFirstLastPara="1" wrap="square" lIns="0" tIns="0" rIns="0" bIns="0" anchor="t" anchorCtr="0">
            <a:noAutofit/>
          </a:bodyPr>
          <a:lstStyle/>
          <a:p>
            <a:pPr marL="57214" lvl="2">
              <a:lnSpc>
                <a:spcPct val="150000"/>
              </a:lnSpc>
              <a:spcAft>
                <a:spcPts val="1800"/>
              </a:spcAft>
              <a:buClr>
                <a:schemeClr val="dk2"/>
              </a:buClr>
              <a:buSzPct val="110000"/>
            </a:pPr>
            <a:r>
              <a:rPr lang="zh-TW" altLang="en-US" sz="4400" dirty="0">
                <a:solidFill>
                  <a:schemeClr val="tx1"/>
                </a:solidFill>
                <a:latin typeface="DFKai-SB" panose="03000509000000000000" pitchFamily="49" charset="-120"/>
                <a:ea typeface="DFKai-SB" panose="03000509000000000000" pitchFamily="49" charset="-120"/>
                <a:sym typeface="Lora"/>
              </a:rPr>
              <a:t>您可以采取以下措施来保护您的网上个人健康信息：</a:t>
            </a:r>
            <a:endParaRPr lang="en-CA" altLang="zh-TW" sz="4400" dirty="0">
              <a:solidFill>
                <a:schemeClr val="tx1"/>
              </a:solidFill>
              <a:latin typeface="DFKai-SB" panose="03000509000000000000" pitchFamily="49" charset="-120"/>
              <a:ea typeface="DFKai-SB" panose="03000509000000000000" pitchFamily="49" charset="-120"/>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选择可靠的平台</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小心共享敏感信息</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用高强度密码</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2"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设置多重身份验证</a:t>
            </a:r>
            <a:endParaRPr lang="en-US" sz="4000" dirty="0">
              <a:solidFill>
                <a:schemeClr val="tx1"/>
              </a:solidFill>
              <a:ea typeface="Lora"/>
              <a:cs typeface="Lora"/>
              <a:sym typeface="Lora"/>
            </a:endParaRPr>
          </a:p>
        </p:txBody>
      </p:sp>
    </p:spTree>
    <p:extLst>
      <p:ext uri="{BB962C8B-B14F-4D97-AF65-F5344CB8AC3E}">
        <p14:creationId xmlns:p14="http://schemas.microsoft.com/office/powerpoint/2010/main" val="15005777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r>
              <a:rPr lang="zh-TW" altLang="en-US" sz="7200" dirty="0">
                <a:solidFill>
                  <a:srgbClr val="034092"/>
                </a:solidFill>
                <a:latin typeface="DFKai-SB" panose="03000509000000000000" pitchFamily="49" charset="-120"/>
                <a:ea typeface="DFKai-SB" panose="03000509000000000000" pitchFamily="49" charset="-120"/>
                <a:cs typeface="Lora"/>
                <a:sym typeface="Lora"/>
              </a:rPr>
              <a:t>保护自己：设置多重身份验证</a:t>
            </a:r>
            <a:endParaRPr lang="en-US" sz="7200" dirty="0">
              <a:latin typeface="DFKai-SB" panose="03000509000000000000" pitchFamily="49" charset="-120"/>
              <a:ea typeface="DFKai-SB" panose="03000509000000000000" pitchFamily="49" charset="-120"/>
            </a:endParaRPr>
          </a:p>
        </p:txBody>
      </p:sp>
      <p:sp>
        <p:nvSpPr>
          <p:cNvPr id="174" name="Google Shape;174;p19"/>
          <p:cNvSpPr txBox="1"/>
          <p:nvPr/>
        </p:nvSpPr>
        <p:spPr>
          <a:xfrm>
            <a:off x="1182749" y="3021138"/>
            <a:ext cx="9993251" cy="2519600"/>
          </a:xfrm>
          <a:prstGeom prst="rect">
            <a:avLst/>
          </a:prstGeom>
          <a:noFill/>
          <a:ln>
            <a:noFill/>
          </a:ln>
        </p:spPr>
        <p:txBody>
          <a:bodyPr spcFirstLastPara="1" wrap="square" lIns="0" tIns="0" rIns="0" bIns="0" anchor="t" anchorCtr="0">
            <a:noAutofit/>
          </a:bodyPr>
          <a:lstStyle/>
          <a:p>
            <a:pPr marL="57214" lvl="8">
              <a:lnSpc>
                <a:spcPct val="130000"/>
              </a:lnSpc>
              <a:buClr>
                <a:schemeClr val="dk2"/>
              </a:buClr>
              <a:buSzPct val="110000"/>
            </a:pPr>
            <a:r>
              <a:rPr lang="zh-TW" altLang="en-US" sz="4400" dirty="0">
                <a:solidFill>
                  <a:schemeClr val="tx1"/>
                </a:solidFill>
                <a:latin typeface="DFKai-SB" panose="03000509000000000000" pitchFamily="49" charset="-120"/>
                <a:ea typeface="DFKai-SB" panose="03000509000000000000" pitchFamily="49" charset="-120"/>
                <a:cs typeface="Lora"/>
                <a:sym typeface="Lora"/>
              </a:rPr>
              <a:t>多重身份验证要求您除了输入密码以外，还要利用其他验证方法来登录您的帐号。</a:t>
            </a:r>
            <a:endParaRPr lang="en-US" sz="4400" dirty="0">
              <a:solidFill>
                <a:schemeClr val="tx1"/>
              </a:solidFill>
              <a:latin typeface="DFKai-SB" panose="03000509000000000000" pitchFamily="49" charset="-120"/>
              <a:ea typeface="DFKai-SB" panose="03000509000000000000" pitchFamily="49" charset="-120"/>
              <a:cs typeface="Lora"/>
              <a:sym typeface="Lora"/>
            </a:endParaRPr>
          </a:p>
        </p:txBody>
      </p:sp>
      <p:pic>
        <p:nvPicPr>
          <p:cNvPr id="4" name="Picture 2" descr="One time password One time password. Message with code on the smartphone for entering on the site or application. Notification on the phone, multi factor authentication. Internet payment, 2fa flat vector illustration. multi-factor authentication stock illustrations">
            <a:extLst>
              <a:ext uri="{FF2B5EF4-FFF2-40B4-BE49-F238E27FC236}">
                <a16:creationId xmlns:a16="http://schemas.microsoft.com/office/drawing/2014/main" id="{4110EA11-88B3-4CF1-ABE8-B7CFB56D892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23184" y="2516865"/>
            <a:ext cx="5829300" cy="4448175"/>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95944E2-66B2-4AD1-86AE-B18FB1198E68}"/>
              </a:ext>
            </a:extLst>
          </p:cNvPr>
          <p:cNvSpPr/>
          <p:nvPr/>
        </p:nvSpPr>
        <p:spPr>
          <a:xfrm>
            <a:off x="1182749" y="6006062"/>
            <a:ext cx="16207784" cy="3528145"/>
          </a:xfrm>
          <a:prstGeom prst="rect">
            <a:avLst/>
          </a:prstGeom>
        </p:spPr>
        <p:txBody>
          <a:bodyPr wrap="square">
            <a:spAutoFit/>
          </a:bodyPr>
          <a:lstStyle/>
          <a:p>
            <a:pPr marL="57214" lvl="8">
              <a:lnSpc>
                <a:spcPct val="130000"/>
              </a:lnSpc>
              <a:buClr>
                <a:schemeClr val="dk2"/>
              </a:buClr>
              <a:buSzPct val="110000"/>
            </a:pPr>
            <a:r>
              <a:rPr lang="zh-TW" altLang="en-US" sz="4400" dirty="0">
                <a:solidFill>
                  <a:schemeClr val="tx1"/>
                </a:solidFill>
                <a:latin typeface="DFKai-SB" panose="03000509000000000000" pitchFamily="49" charset="-120"/>
                <a:ea typeface="DFKai-SB" panose="03000509000000000000" pitchFamily="49" charset="-120"/>
                <a:cs typeface="Lora"/>
                <a:sym typeface="Lora"/>
              </a:rPr>
              <a:t>验证身份方法包括：</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8" indent="-571500">
              <a:lnSpc>
                <a:spcPct val="130000"/>
              </a:lnSpc>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向您的设备发送提醒
要求您输入由电子邮件，讯息或电话发送的一次性密码
要求您用指纹或设备密码来解锁设备</a:t>
            </a:r>
            <a:endParaRPr lang="en-US" sz="44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14790883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grpSp>
        <p:nvGrpSpPr>
          <p:cNvPr id="2" name="Group 1">
            <a:extLst>
              <a:ext uri="{FF2B5EF4-FFF2-40B4-BE49-F238E27FC236}">
                <a16:creationId xmlns:a16="http://schemas.microsoft.com/office/drawing/2014/main" id="{7856AC96-D6A1-44F3-A88C-D6D0ADBCC08D}"/>
              </a:ext>
            </a:extLst>
          </p:cNvPr>
          <p:cNvGrpSpPr/>
          <p:nvPr/>
        </p:nvGrpSpPr>
        <p:grpSpPr>
          <a:xfrm>
            <a:off x="3316891" y="4249712"/>
            <a:ext cx="11654218" cy="5314013"/>
            <a:chOff x="1770103" y="3857343"/>
            <a:chExt cx="8545961" cy="3896729"/>
          </a:xfrm>
        </p:grpSpPr>
        <p:pic>
          <p:nvPicPr>
            <p:cNvPr id="1026" name="Picture 2" descr="What is Multifactor Authentication(MFA)? - aNetworks">
              <a:extLst>
                <a:ext uri="{FF2B5EF4-FFF2-40B4-BE49-F238E27FC236}">
                  <a16:creationId xmlns:a16="http://schemas.microsoft.com/office/drawing/2014/main" id="{9C6EE9AE-5AE4-4E0F-85F2-E0529EBF8FF2}"/>
                </a:ext>
              </a:extLst>
            </p:cNvPr>
            <p:cNvPicPr>
              <a:picLocks noChangeAspect="1" noChangeArrowheads="1"/>
            </p:cNvPicPr>
            <p:nvPr/>
          </p:nvPicPr>
          <p:blipFill rotWithShape="1">
            <a:blip r:embed="rId3">
              <a:duotone>
                <a:prstClr val="black"/>
                <a:schemeClr val="bg1">
                  <a:tint val="45000"/>
                  <a:satMod val="400000"/>
                </a:schemeClr>
              </a:duotone>
              <a:extLst>
                <a:ext uri="{28A0092B-C50C-407E-A947-70E740481C1C}">
                  <a14:useLocalDpi xmlns:a14="http://schemas.microsoft.com/office/drawing/2010/main" val="0"/>
                </a:ext>
              </a:extLst>
            </a:blip>
            <a:srcRect t="20732" b="24497"/>
            <a:stretch/>
          </p:blipFill>
          <p:spPr bwMode="auto">
            <a:xfrm>
              <a:off x="1770103" y="3857343"/>
              <a:ext cx="8545961" cy="3240505"/>
            </a:xfrm>
            <a:prstGeom prst="rect">
              <a:avLst/>
            </a:prstGeom>
            <a:noFill/>
            <a:extLst>
              <a:ext uri="{909E8E84-426E-40DD-AFC4-6F175D3DCCD1}">
                <a14:hiddenFill xmlns:a14="http://schemas.microsoft.com/office/drawing/2010/main">
                  <a:solidFill>
                    <a:srgbClr val="FFFFFF"/>
                  </a:solidFill>
                </a14:hiddenFill>
              </a:ext>
            </a:extLst>
          </p:spPr>
        </p:pic>
        <p:sp>
          <p:nvSpPr>
            <p:cNvPr id="6" name="Google Shape;174;p19">
              <a:extLst>
                <a:ext uri="{FF2B5EF4-FFF2-40B4-BE49-F238E27FC236}">
                  <a16:creationId xmlns:a16="http://schemas.microsoft.com/office/drawing/2014/main" id="{E866DA29-629D-488A-9F7E-A580FD9A6076}"/>
                </a:ext>
              </a:extLst>
            </p:cNvPr>
            <p:cNvSpPr txBox="1"/>
            <p:nvPr/>
          </p:nvSpPr>
          <p:spPr>
            <a:xfrm>
              <a:off x="1770103" y="7209960"/>
              <a:ext cx="2779651" cy="544112"/>
            </a:xfrm>
            <a:prstGeom prst="rect">
              <a:avLst/>
            </a:prstGeom>
            <a:noFill/>
            <a:ln>
              <a:noFill/>
            </a:ln>
          </p:spPr>
          <p:txBody>
            <a:bodyPr spcFirstLastPara="1" wrap="square" lIns="0" tIns="0" rIns="0" bIns="0" anchor="t" anchorCtr="0">
              <a:noAutofit/>
            </a:bodyPr>
            <a:lstStyle/>
            <a:p>
              <a:pPr marL="57214" lvl="8" algn="ctr">
                <a:lnSpc>
                  <a:spcPct val="130000"/>
                </a:lnSpc>
                <a:buClr>
                  <a:schemeClr val="dk2"/>
                </a:buClr>
                <a:buSzPct val="110000"/>
              </a:pPr>
              <a:r>
                <a:rPr lang="zh-TW" altLang="en-US" sz="4000" dirty="0">
                  <a:solidFill>
                    <a:schemeClr val="tx1"/>
                  </a:solidFill>
                  <a:latin typeface="DFKai-SB" panose="03000509000000000000" pitchFamily="49" charset="-120"/>
                  <a:ea typeface="DFKai-SB" panose="03000509000000000000" pitchFamily="49" charset="-120"/>
                  <a:cs typeface="Lora"/>
                  <a:sym typeface="Lora"/>
                </a:rPr>
                <a:t>密码</a:t>
              </a:r>
              <a:endParaRPr lang="en-US" sz="4000" dirty="0">
                <a:solidFill>
                  <a:schemeClr val="tx1"/>
                </a:solidFill>
                <a:latin typeface="DFKai-SB" panose="03000509000000000000" pitchFamily="49" charset="-120"/>
                <a:ea typeface="DFKai-SB" panose="03000509000000000000" pitchFamily="49" charset="-120"/>
                <a:cs typeface="Lora"/>
                <a:sym typeface="Lora"/>
              </a:endParaRPr>
            </a:p>
          </p:txBody>
        </p:sp>
        <p:sp>
          <p:nvSpPr>
            <p:cNvPr id="7" name="Google Shape;174;p19">
              <a:extLst>
                <a:ext uri="{FF2B5EF4-FFF2-40B4-BE49-F238E27FC236}">
                  <a16:creationId xmlns:a16="http://schemas.microsoft.com/office/drawing/2014/main" id="{1631C58D-AB58-4636-AF7C-750ACC857D40}"/>
                </a:ext>
              </a:extLst>
            </p:cNvPr>
            <p:cNvSpPr txBox="1"/>
            <p:nvPr/>
          </p:nvSpPr>
          <p:spPr>
            <a:xfrm>
              <a:off x="4653257" y="7209960"/>
              <a:ext cx="2779651" cy="544112"/>
            </a:xfrm>
            <a:prstGeom prst="rect">
              <a:avLst/>
            </a:prstGeom>
            <a:noFill/>
            <a:ln>
              <a:noFill/>
            </a:ln>
          </p:spPr>
          <p:txBody>
            <a:bodyPr spcFirstLastPara="1" wrap="square" lIns="0" tIns="0" rIns="0" bIns="0" anchor="t" anchorCtr="0">
              <a:noAutofit/>
            </a:bodyPr>
            <a:lstStyle/>
            <a:p>
              <a:pPr marL="57214" lvl="8" algn="ctr">
                <a:lnSpc>
                  <a:spcPct val="130000"/>
                </a:lnSpc>
                <a:buClr>
                  <a:schemeClr val="dk2"/>
                </a:buClr>
                <a:buSzPct val="110000"/>
              </a:pPr>
              <a:r>
                <a:rPr lang="zh-TW" altLang="en-US" sz="4000" dirty="0">
                  <a:solidFill>
                    <a:schemeClr val="tx1"/>
                  </a:solidFill>
                  <a:latin typeface="DFKai-SB" panose="03000509000000000000" pitchFamily="49" charset="-120"/>
                  <a:ea typeface="DFKai-SB" panose="03000509000000000000" pitchFamily="49" charset="-120"/>
                  <a:cs typeface="Lora"/>
                  <a:sym typeface="Lora"/>
                </a:rPr>
                <a:t>验证</a:t>
              </a:r>
              <a:endParaRPr lang="en-US" sz="4000" dirty="0">
                <a:solidFill>
                  <a:schemeClr val="tx1"/>
                </a:solidFill>
                <a:latin typeface="DFKai-SB" panose="03000509000000000000" pitchFamily="49" charset="-120"/>
                <a:ea typeface="DFKai-SB" panose="03000509000000000000" pitchFamily="49" charset="-120"/>
                <a:cs typeface="Lora"/>
                <a:sym typeface="Lora"/>
              </a:endParaRPr>
            </a:p>
          </p:txBody>
        </p:sp>
        <p:sp>
          <p:nvSpPr>
            <p:cNvPr id="8" name="Google Shape;174;p19">
              <a:extLst>
                <a:ext uri="{FF2B5EF4-FFF2-40B4-BE49-F238E27FC236}">
                  <a16:creationId xmlns:a16="http://schemas.microsoft.com/office/drawing/2014/main" id="{1A9B199C-0FC4-4211-BD55-D40FDC0D181E}"/>
                </a:ext>
              </a:extLst>
            </p:cNvPr>
            <p:cNvSpPr txBox="1"/>
            <p:nvPr/>
          </p:nvSpPr>
          <p:spPr>
            <a:xfrm>
              <a:off x="7515391" y="7209960"/>
              <a:ext cx="2779651" cy="544112"/>
            </a:xfrm>
            <a:prstGeom prst="rect">
              <a:avLst/>
            </a:prstGeom>
            <a:noFill/>
            <a:ln>
              <a:noFill/>
            </a:ln>
          </p:spPr>
          <p:txBody>
            <a:bodyPr spcFirstLastPara="1" wrap="square" lIns="0" tIns="0" rIns="0" bIns="0" anchor="t" anchorCtr="0">
              <a:noAutofit/>
            </a:bodyPr>
            <a:lstStyle/>
            <a:p>
              <a:pPr marL="57214" lvl="8" algn="ctr">
                <a:lnSpc>
                  <a:spcPct val="130000"/>
                </a:lnSpc>
                <a:buClr>
                  <a:schemeClr val="dk2"/>
                </a:buClr>
                <a:buSzPct val="110000"/>
              </a:pPr>
              <a:r>
                <a:rPr lang="zh-TW" altLang="en-US" sz="4000" dirty="0">
                  <a:solidFill>
                    <a:schemeClr val="tx1"/>
                  </a:solidFill>
                  <a:latin typeface="DFKai-SB" panose="03000509000000000000" pitchFamily="49" charset="-120"/>
                  <a:ea typeface="DFKai-SB" panose="03000509000000000000" pitchFamily="49" charset="-120"/>
                  <a:cs typeface="Lora"/>
                  <a:sym typeface="Lora"/>
                </a:rPr>
                <a:t>成功登入</a:t>
              </a:r>
              <a:endParaRPr lang="en-US" sz="4000" dirty="0">
                <a:solidFill>
                  <a:schemeClr val="tx1"/>
                </a:solidFill>
                <a:latin typeface="DFKai-SB" panose="03000509000000000000" pitchFamily="49" charset="-120"/>
                <a:ea typeface="DFKai-SB" panose="03000509000000000000" pitchFamily="49" charset="-120"/>
                <a:cs typeface="Lora"/>
                <a:sym typeface="Lora"/>
              </a:endParaRPr>
            </a:p>
          </p:txBody>
        </p:sp>
      </p:grpSp>
      <p:sp>
        <p:nvSpPr>
          <p:cNvPr id="166" name="Google Shape;166;p19"/>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r>
              <a:rPr lang="zh-TW" altLang="en-US" sz="7200" dirty="0">
                <a:solidFill>
                  <a:srgbClr val="034092"/>
                </a:solidFill>
                <a:latin typeface="DFKai-SB" panose="03000509000000000000" pitchFamily="49" charset="-120"/>
                <a:ea typeface="DFKai-SB" panose="03000509000000000000" pitchFamily="49" charset="-120"/>
                <a:cs typeface="Lora"/>
                <a:sym typeface="Lora"/>
              </a:rPr>
              <a:t>保护自己：设置多重身份验证</a:t>
            </a:r>
            <a:endParaRPr lang="en-US" sz="7200" dirty="0">
              <a:latin typeface="DFKai-SB" panose="03000509000000000000" pitchFamily="49" charset="-120"/>
              <a:ea typeface="DFKai-SB" panose="03000509000000000000" pitchFamily="49" charset="-120"/>
            </a:endParaRPr>
          </a:p>
        </p:txBody>
      </p:sp>
      <p:sp>
        <p:nvSpPr>
          <p:cNvPr id="4" name="Rectangle 3">
            <a:extLst>
              <a:ext uri="{FF2B5EF4-FFF2-40B4-BE49-F238E27FC236}">
                <a16:creationId xmlns:a16="http://schemas.microsoft.com/office/drawing/2014/main" id="{A98444EC-2B4E-4BED-B6D7-CC935D4D29EC}"/>
              </a:ext>
            </a:extLst>
          </p:cNvPr>
          <p:cNvSpPr/>
          <p:nvPr/>
        </p:nvSpPr>
        <p:spPr>
          <a:xfrm>
            <a:off x="12779737" y="3550336"/>
            <a:ext cx="5660524" cy="307777"/>
          </a:xfrm>
          <a:prstGeom prst="rect">
            <a:avLst/>
          </a:prstGeom>
        </p:spPr>
        <p:txBody>
          <a:bodyPr wrap="none">
            <a:spAutoFit/>
          </a:bodyPr>
          <a:lstStyle/>
          <a:p>
            <a:r>
              <a:rPr lang="en-US" dirty="0">
                <a:latin typeface="DFKai-SB" panose="03000509000000000000" pitchFamily="49" charset="-120"/>
                <a:ea typeface="DFKai-SB" panose="03000509000000000000" pitchFamily="49" charset="-120"/>
              </a:rPr>
              <a:t>https://www.anetworks.com/what-is-multifactor-authentication/</a:t>
            </a:r>
          </a:p>
        </p:txBody>
      </p:sp>
    </p:spTree>
    <p:extLst>
      <p:ext uri="{BB962C8B-B14F-4D97-AF65-F5344CB8AC3E}">
        <p14:creationId xmlns:p14="http://schemas.microsoft.com/office/powerpoint/2010/main" val="34900550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8" name="Google Shape;271;p24">
            <a:extLst>
              <a:ext uri="{FF2B5EF4-FFF2-40B4-BE49-F238E27FC236}">
                <a16:creationId xmlns:a16="http://schemas.microsoft.com/office/drawing/2014/main" id="{27DDFD1F-2919-4997-96F5-7B5224B7C349}"/>
              </a:ext>
            </a:extLst>
          </p:cNvPr>
          <p:cNvSpPr txBox="1"/>
          <p:nvPr/>
        </p:nvSpPr>
        <p:spPr>
          <a:xfrm>
            <a:off x="1425368" y="1091650"/>
            <a:ext cx="15437264" cy="956271"/>
          </a:xfrm>
          <a:prstGeom prst="rect">
            <a:avLst/>
          </a:prstGeom>
          <a:noFill/>
          <a:ln>
            <a:noFill/>
          </a:ln>
        </p:spPr>
        <p:txBody>
          <a:bodyPr spcFirstLastPara="1" wrap="square" lIns="0" tIns="0" rIns="0" bIns="0" anchor="t" anchorCtr="0">
            <a:noAutofit/>
          </a:bodyPr>
          <a:lstStyle/>
          <a:p>
            <a:pPr lvl="0">
              <a:lnSpc>
                <a:spcPct val="140011"/>
              </a:lnSpc>
            </a:pPr>
            <a:r>
              <a:rPr lang="zh-TW" altLang="en-US" sz="7000" b="1" dirty="0">
                <a:solidFill>
                  <a:schemeClr val="bg1"/>
                </a:solidFill>
                <a:latin typeface="DFKai-SB" panose="03000509000000000000" pitchFamily="49" charset="-120"/>
                <a:ea typeface="DFKai-SB" panose="03000509000000000000" pitchFamily="49" charset="-120"/>
                <a:cs typeface="Lora"/>
                <a:sym typeface="Lora"/>
              </a:rPr>
              <a:t>例如</a:t>
            </a:r>
            <a:r>
              <a:rPr lang="zh-CN" altLang="en-US" sz="7000" b="1" dirty="0">
                <a:solidFill>
                  <a:schemeClr val="bg1"/>
                </a:solidFill>
                <a:latin typeface="DFKai-SB" panose="03000509000000000000" pitchFamily="49" charset="-120"/>
                <a:ea typeface="DFKai-SB" panose="03000509000000000000" pitchFamily="49" charset="-120"/>
                <a:cs typeface="Lora"/>
                <a:sym typeface="Lora"/>
              </a:rPr>
              <a:t>：</a:t>
            </a:r>
            <a:r>
              <a:rPr lang="en-US" sz="7000" b="1" dirty="0">
                <a:solidFill>
                  <a:schemeClr val="bg1"/>
                </a:solidFill>
                <a:latin typeface="+mj-lt"/>
                <a:ea typeface="DFKai-SB" panose="03000509000000000000" pitchFamily="49" charset="-120"/>
                <a:cs typeface="Lora"/>
                <a:sym typeface="Lora"/>
              </a:rPr>
              <a:t>Health Gateway </a:t>
            </a:r>
            <a:r>
              <a:rPr lang="zh-CN" altLang="en-US" sz="7000" b="1" dirty="0">
                <a:solidFill>
                  <a:schemeClr val="bg1"/>
                </a:solidFill>
                <a:latin typeface="DFKai-SB" panose="03000509000000000000" pitchFamily="49" charset="-120"/>
                <a:ea typeface="DFKai-SB" panose="03000509000000000000" pitchFamily="49" charset="-120"/>
                <a:cs typeface="Lora"/>
                <a:sym typeface="Lora"/>
              </a:rPr>
              <a:t>电子健康纪录</a:t>
            </a:r>
          </a:p>
        </p:txBody>
      </p:sp>
      <p:pic>
        <p:nvPicPr>
          <p:cNvPr id="3074" name="Picture 2" descr="Talk To Doctor On Mobile Clipart (984x944), Png Download">
            <a:extLst>
              <a:ext uri="{FF2B5EF4-FFF2-40B4-BE49-F238E27FC236}">
                <a16:creationId xmlns:a16="http://schemas.microsoft.com/office/drawing/2014/main" id="{EF522D7D-874C-4F5C-A793-8CD9C1E680D7}"/>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123173" y="3876784"/>
            <a:ext cx="5115540" cy="507619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619F8FE2-9F08-4F25-B226-F48AB6A87FF7}"/>
              </a:ext>
            </a:extLst>
          </p:cNvPr>
          <p:cNvSpPr/>
          <p:nvPr/>
        </p:nvSpPr>
        <p:spPr>
          <a:xfrm>
            <a:off x="15170727" y="8887573"/>
            <a:ext cx="2197510" cy="307777"/>
          </a:xfrm>
          <a:prstGeom prst="rect">
            <a:avLst/>
          </a:prstGeom>
        </p:spPr>
        <p:txBody>
          <a:bodyPr wrap="square">
            <a:spAutoFit/>
          </a:bodyPr>
          <a:lstStyle/>
          <a:p>
            <a:r>
              <a:rPr lang="en-US" dirty="0">
                <a:solidFill>
                  <a:srgbClr val="679CF6"/>
                </a:solidFill>
              </a:rPr>
              <a:t>(Author unknown, n.d.)</a:t>
            </a:r>
          </a:p>
        </p:txBody>
      </p:sp>
    </p:spTree>
    <p:extLst>
      <p:ext uri="{BB962C8B-B14F-4D97-AF65-F5344CB8AC3E}">
        <p14:creationId xmlns:p14="http://schemas.microsoft.com/office/powerpoint/2010/main" val="35691552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9" name="Google Shape;149;p18"/>
          <p:cNvSpPr txBox="1"/>
          <p:nvPr/>
        </p:nvSpPr>
        <p:spPr>
          <a:xfrm>
            <a:off x="1078162" y="1136899"/>
            <a:ext cx="8980238" cy="923850"/>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65" charset="-120"/>
                <a:ea typeface="DFKai-SB" panose="03000509000000000000" pitchFamily="65" charset="-120"/>
                <a:cs typeface="Arial" panose="020B0604020202020204" pitchFamily="34" charset="0"/>
              </a:rPr>
              <a:t>大纲</a:t>
            </a:r>
            <a:endParaRPr sz="7200" i="0" u="none" strike="noStrike" cap="none" dirty="0">
              <a:solidFill>
                <a:srgbClr val="034092"/>
              </a:solidFill>
              <a:latin typeface="+mj-lt"/>
              <a:ea typeface="Lora"/>
              <a:cs typeface="Lora"/>
              <a:sym typeface="Lora"/>
            </a:endParaRPr>
          </a:p>
        </p:txBody>
      </p:sp>
      <p:sp>
        <p:nvSpPr>
          <p:cNvPr id="157" name="Google Shape;157;p18"/>
          <p:cNvSpPr txBox="1"/>
          <p:nvPr/>
        </p:nvSpPr>
        <p:spPr>
          <a:xfrm>
            <a:off x="1033290" y="2653378"/>
            <a:ext cx="14397210" cy="6176339"/>
          </a:xfrm>
          <a:prstGeom prst="rect">
            <a:avLst/>
          </a:prstGeom>
          <a:noFill/>
          <a:ln>
            <a:noFill/>
          </a:ln>
        </p:spPr>
        <p:txBody>
          <a:bodyPr spcFirstLastPara="1" wrap="square" lIns="0" tIns="0" rIns="0" bIns="0" anchor="t" anchorCtr="0">
            <a:noAutofit/>
          </a:bodyPr>
          <a:lstStyle/>
          <a:p>
            <a:pPr marL="628714" indent="-571500">
              <a:lnSpc>
                <a:spcPct val="150000"/>
              </a:lnSpc>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什么是个人健康信息？ 
如何上网查看您的个人健康信息？
	例如：上网查看检验结果
如何保护您的网上个人健康信息？</a:t>
            </a:r>
            <a:br>
              <a:rPr lang="zh-TW" altLang="en-US" sz="4400" dirty="0">
                <a:solidFill>
                  <a:schemeClr val="tx1"/>
                </a:solidFill>
                <a:latin typeface="DFKai-SB" panose="03000509000000000000" pitchFamily="49" charset="-120"/>
                <a:ea typeface="DFKai-SB" panose="03000509000000000000" pitchFamily="49" charset="-120"/>
                <a:cs typeface="Lora"/>
                <a:sym typeface="Lora"/>
              </a:rPr>
            </a:br>
            <a:r>
              <a:rPr lang="zh-TW" altLang="en-US" sz="4400" dirty="0">
                <a:solidFill>
                  <a:schemeClr val="tx1"/>
                </a:solidFill>
                <a:latin typeface="DFKai-SB" panose="03000509000000000000" pitchFamily="49" charset="-120"/>
                <a:ea typeface="DFKai-SB" panose="03000509000000000000" pitchFamily="49" charset="-120"/>
                <a:cs typeface="Lora"/>
                <a:sym typeface="Lora"/>
              </a:rPr>
              <a:t>	例如：</a:t>
            </a:r>
            <a:r>
              <a:rPr lang="en-US" altLang="zh-TW" sz="4400" dirty="0">
                <a:solidFill>
                  <a:schemeClr val="tx1"/>
                </a:solidFill>
                <a:latin typeface="+mj-lt"/>
                <a:ea typeface="DFKai-SB" panose="03000509000000000000" pitchFamily="49" charset="-120"/>
                <a:cs typeface="Lora"/>
                <a:sym typeface="Lora"/>
              </a:rPr>
              <a:t> Health Gateway</a:t>
            </a:r>
            <a:r>
              <a:rPr lang="zh-TW" altLang="en-US" sz="4400" dirty="0">
                <a:solidFill>
                  <a:schemeClr val="tx1"/>
                </a:solidFill>
                <a:latin typeface="DFKai-SB" panose="03000509000000000000" pitchFamily="49" charset="-120"/>
                <a:ea typeface="DFKai-SB" panose="03000509000000000000" pitchFamily="49" charset="-120"/>
                <a:cs typeface="Lora"/>
                <a:sym typeface="Lora"/>
              </a:rPr>
              <a:t>电子健康纪录</a:t>
            </a:r>
            <a:endParaRPr lang="en-US" sz="4400" dirty="0">
              <a:solidFill>
                <a:schemeClr val="tx1"/>
              </a:solidFill>
              <a:ea typeface="Lora"/>
              <a:cs typeface="Lora"/>
              <a:sym typeface="Lora"/>
            </a:endParaRPr>
          </a:p>
        </p:txBody>
      </p:sp>
      <p:sp>
        <p:nvSpPr>
          <p:cNvPr id="5" name="Rectangle 4">
            <a:extLst>
              <a:ext uri="{FF2B5EF4-FFF2-40B4-BE49-F238E27FC236}">
                <a16:creationId xmlns:a16="http://schemas.microsoft.com/office/drawing/2014/main" id="{C673131D-D3D7-4BAF-B6E5-D4214CC6F7C7}"/>
              </a:ext>
            </a:extLst>
          </p:cNvPr>
          <p:cNvSpPr/>
          <p:nvPr/>
        </p:nvSpPr>
        <p:spPr>
          <a:xfrm>
            <a:off x="14035482" y="6814092"/>
            <a:ext cx="1994457" cy="307777"/>
          </a:xfrm>
          <a:prstGeom prst="rect">
            <a:avLst/>
          </a:prstGeom>
        </p:spPr>
        <p:txBody>
          <a:bodyPr wrap="none">
            <a:spAutoFit/>
          </a:bodyPr>
          <a:lstStyle/>
          <a:p>
            <a:r>
              <a:rPr lang="en-US">
                <a:solidFill>
                  <a:schemeClr val="bg1">
                    <a:lumMod val="95000"/>
                  </a:schemeClr>
                </a:solidFill>
              </a:rPr>
              <a:t>(Author unknown, n.d.)</a:t>
            </a:r>
          </a:p>
        </p:txBody>
      </p:sp>
    </p:spTree>
    <p:extLst>
      <p:ext uri="{BB962C8B-B14F-4D97-AF65-F5344CB8AC3E}">
        <p14:creationId xmlns:p14="http://schemas.microsoft.com/office/powerpoint/2010/main" val="291744370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lvl="0">
              <a:lnSpc>
                <a:spcPct val="110030"/>
              </a:lnSpc>
            </a:pPr>
            <a:r>
              <a:rPr lang="zh-CN" altLang="en-US" sz="7200" dirty="0">
                <a:solidFill>
                  <a:srgbClr val="034092"/>
                </a:solidFill>
                <a:latin typeface="DFKai-SB" panose="03000509000000000000" pitchFamily="49" charset="-120"/>
                <a:ea typeface="DFKai-SB" panose="03000509000000000000" pitchFamily="49" charset="-120"/>
                <a:cs typeface="Lora"/>
                <a:sym typeface="Lora"/>
              </a:rPr>
              <a:t>什么是</a:t>
            </a:r>
            <a:r>
              <a:rPr lang="en-US" sz="7200" dirty="0">
                <a:solidFill>
                  <a:srgbClr val="034092"/>
                </a:solidFill>
                <a:latin typeface="+mj-lt"/>
                <a:ea typeface="Lora"/>
                <a:cs typeface="Lora"/>
                <a:sym typeface="Lora"/>
              </a:rPr>
              <a:t>Health Gateway </a:t>
            </a:r>
            <a:r>
              <a:rPr lang="zh-CN" altLang="en-US" sz="7200" dirty="0">
                <a:solidFill>
                  <a:srgbClr val="034092"/>
                </a:solidFill>
                <a:latin typeface="DFKai-SB" panose="03000509000000000000" pitchFamily="49" charset="-120"/>
                <a:ea typeface="DFKai-SB" panose="03000509000000000000" pitchFamily="49" charset="-120"/>
                <a:cs typeface="Lora"/>
                <a:sym typeface="Lora"/>
              </a:rPr>
              <a:t>电子健康纪录</a:t>
            </a:r>
            <a:r>
              <a:rPr lang="en-US" altLang="zh-CN" sz="7200" dirty="0">
                <a:solidFill>
                  <a:srgbClr val="034092"/>
                </a:solidFill>
                <a:latin typeface="DFKai-SB" panose="03000509000000000000" pitchFamily="49" charset="-120"/>
                <a:ea typeface="DFKai-SB" panose="03000509000000000000" pitchFamily="49" charset="-120"/>
                <a:cs typeface="Lora"/>
                <a:sym typeface="Lora"/>
              </a:rPr>
              <a:t>?</a:t>
            </a:r>
            <a:endParaRPr lang="zh-CN" altLang="en-US" sz="7200"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74" name="Google Shape;174;p19"/>
          <p:cNvSpPr txBox="1"/>
          <p:nvPr/>
        </p:nvSpPr>
        <p:spPr>
          <a:xfrm>
            <a:off x="1182749" y="2686555"/>
            <a:ext cx="15688375" cy="5657687"/>
          </a:xfrm>
          <a:prstGeom prst="rect">
            <a:avLst/>
          </a:prstGeom>
          <a:noFill/>
          <a:ln>
            <a:noFill/>
          </a:ln>
        </p:spPr>
        <p:txBody>
          <a:bodyPr spcFirstLastPara="1" wrap="square" lIns="0" tIns="0" rIns="0" bIns="0" anchor="t" anchorCtr="0">
            <a:noAutofit/>
          </a:bodyPr>
          <a:lstStyle/>
          <a:p>
            <a:pPr marL="628714" lvl="0"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sp>
        <p:nvSpPr>
          <p:cNvPr id="5" name="Google Shape;174;p19">
            <a:extLst>
              <a:ext uri="{FF2B5EF4-FFF2-40B4-BE49-F238E27FC236}">
                <a16:creationId xmlns:a16="http://schemas.microsoft.com/office/drawing/2014/main" id="{5A0003AD-F2EF-4369-98A0-176EFAC591C6}"/>
              </a:ext>
            </a:extLst>
          </p:cNvPr>
          <p:cNvSpPr txBox="1"/>
          <p:nvPr/>
        </p:nvSpPr>
        <p:spPr>
          <a:xfrm>
            <a:off x="956385" y="2686555"/>
            <a:ext cx="15688375" cy="5657687"/>
          </a:xfrm>
          <a:prstGeom prst="rect">
            <a:avLst/>
          </a:prstGeom>
          <a:noFill/>
          <a:ln>
            <a:noFill/>
          </a:ln>
        </p:spPr>
        <p:txBody>
          <a:bodyPr spcFirstLastPara="1" wrap="square" lIns="0" tIns="0" rIns="0" bIns="0" anchor="t" anchorCtr="0">
            <a:noAutofit/>
          </a:bodyPr>
          <a:lstStyle/>
          <a:p>
            <a:pPr marL="628714" lvl="0" indent="-571500">
              <a:lnSpc>
                <a:spcPct val="150000"/>
              </a:lnSpc>
              <a:spcAft>
                <a:spcPts val="1800"/>
              </a:spcAft>
              <a:buClr>
                <a:schemeClr val="dk2"/>
              </a:buClr>
              <a:buSzPct val="110000"/>
              <a:buFont typeface="Arial" panose="020B0604020202020204" pitchFamily="34" charset="0"/>
              <a:buChar char="•"/>
            </a:pPr>
            <a:r>
              <a:rPr lang="zh-CN" altLang="en-US" sz="4400" dirty="0">
                <a:solidFill>
                  <a:schemeClr val="tx1"/>
                </a:solidFill>
                <a:latin typeface="DFKai-SB" panose="03000509000000000000" pitchFamily="49" charset="-120"/>
                <a:ea typeface="DFKai-SB" panose="03000509000000000000" pitchFamily="49" charset="-120"/>
                <a:cs typeface="Lora"/>
                <a:sym typeface="Lora"/>
              </a:rPr>
              <a:t>卑诗省政府制作的平台供用户网上浏览个人健康信息。 
允许您在一个地方访问多项个人健康信息。</a:t>
            </a:r>
            <a:br>
              <a:rPr lang="en-US" sz="4400" dirty="0">
                <a:solidFill>
                  <a:schemeClr val="tx1"/>
                </a:solidFill>
                <a:ea typeface="Lora"/>
                <a:cs typeface="Lora"/>
                <a:sym typeface="Lora"/>
              </a:rPr>
            </a:br>
            <a:r>
              <a:rPr lang="en-US" sz="4400" dirty="0">
                <a:solidFill>
                  <a:schemeClr val="tx1"/>
                </a:solidFill>
                <a:ea typeface="Lora"/>
                <a:cs typeface="Lora"/>
                <a:sym typeface="Lora"/>
              </a:rPr>
              <a:t> </a:t>
            </a:r>
          </a:p>
          <a:p>
            <a:pPr marL="57214" lvl="0">
              <a:lnSpc>
                <a:spcPct val="150000"/>
              </a:lnSpc>
              <a:buClr>
                <a:schemeClr val="dk2"/>
              </a:buClr>
              <a:buSzPct val="110000"/>
            </a:pPr>
            <a:endParaRPr lang="en-US" sz="4400" dirty="0">
              <a:solidFill>
                <a:schemeClr val="tx1"/>
              </a:solidFill>
              <a:ea typeface="Lora"/>
              <a:cs typeface="Lora"/>
              <a:sym typeface="Lora"/>
            </a:endParaRPr>
          </a:p>
          <a:p>
            <a:pPr marL="57214" lvl="0">
              <a:lnSpc>
                <a:spcPct val="150000"/>
              </a:lnSpc>
              <a:buClr>
                <a:schemeClr val="dk2"/>
              </a:buClr>
              <a:buSzPct val="110000"/>
            </a:pPr>
            <a:endParaRPr lang="en-US" sz="4400" dirty="0">
              <a:solidFill>
                <a:schemeClr val="tx1"/>
              </a:solidFill>
              <a:ea typeface="Lora"/>
              <a:cs typeface="Lora"/>
              <a:sym typeface="Lora"/>
            </a:endParaRPr>
          </a:p>
          <a:p>
            <a:pPr marL="628714" lvl="0" indent="-571500">
              <a:lnSpc>
                <a:spcPct val="150000"/>
              </a:lnSpc>
              <a:buClr>
                <a:schemeClr val="dk2"/>
              </a:buClr>
              <a:buSzPct val="110000"/>
              <a:buFont typeface="Arial" panose="020B0604020202020204" pitchFamily="34" charset="0"/>
              <a:buChar char="•"/>
            </a:pPr>
            <a:endParaRPr lang="en-US" sz="4400" dirty="0">
              <a:solidFill>
                <a:schemeClr val="tx1"/>
              </a:solidFill>
              <a:ea typeface="Lora"/>
              <a:cs typeface="Lora"/>
              <a:sym typeface="Lora"/>
            </a:endParaRPr>
          </a:p>
          <a:p>
            <a:pPr marL="628714" lvl="0" indent="-571500">
              <a:lnSpc>
                <a:spcPct val="150000"/>
              </a:lnSpc>
              <a:buClr>
                <a:schemeClr val="dk2"/>
              </a:buClr>
              <a:buSzPct val="110000"/>
              <a:buFont typeface="Arial" panose="020B0604020202020204" pitchFamily="34" charset="0"/>
              <a:buChar char="•"/>
            </a:pPr>
            <a:endParaRPr lang="en-US" sz="4400" dirty="0">
              <a:solidFill>
                <a:schemeClr val="tx1"/>
              </a:solidFill>
              <a:ea typeface="Lora"/>
              <a:cs typeface="Lora"/>
              <a:sym typeface="Lora"/>
            </a:endParaRPr>
          </a:p>
        </p:txBody>
      </p:sp>
    </p:spTree>
    <p:extLst>
      <p:ext uri="{BB962C8B-B14F-4D97-AF65-F5344CB8AC3E}">
        <p14:creationId xmlns:p14="http://schemas.microsoft.com/office/powerpoint/2010/main" val="216542623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136093"/>
            <a:ext cx="16850070" cy="2238858"/>
          </a:xfrm>
          <a:prstGeom prst="rect">
            <a:avLst/>
          </a:prstGeom>
          <a:noFill/>
          <a:ln>
            <a:noFill/>
          </a:ln>
        </p:spPr>
        <p:txBody>
          <a:bodyPr spcFirstLastPara="1" wrap="square" lIns="0" tIns="0" rIns="0" bIns="0" anchor="t" anchorCtr="0">
            <a:noAutofit/>
          </a:bodyPr>
          <a:lstStyle/>
          <a:p>
            <a:pPr lvl="0">
              <a:lnSpc>
                <a:spcPct val="110030"/>
              </a:lnSpc>
            </a:pPr>
            <a:r>
              <a:rPr lang="en-US" altLang="zh-TW" sz="6000" dirty="0">
                <a:solidFill>
                  <a:srgbClr val="034092"/>
                </a:solidFill>
                <a:latin typeface="Arial" panose="020B0604020202020204" pitchFamily="34" charset="0"/>
                <a:ea typeface="DFKai-SB" panose="03000509000000000000" pitchFamily="49" charset="-120"/>
                <a:cs typeface="Arial" panose="020B0604020202020204" pitchFamily="34" charset="0"/>
                <a:sym typeface="Lora"/>
              </a:rPr>
              <a:t>Health Gateway </a:t>
            </a:r>
            <a:r>
              <a:rPr lang="zh-TW" altLang="en-US" sz="6000" dirty="0">
                <a:solidFill>
                  <a:srgbClr val="034092"/>
                </a:solidFill>
                <a:latin typeface="DFKai-SB" panose="03000509000000000000" pitchFamily="49" charset="-120"/>
                <a:ea typeface="DFKai-SB" panose="03000509000000000000" pitchFamily="49" charset="-120"/>
                <a:cs typeface="Lora"/>
                <a:sym typeface="Lora"/>
              </a:rPr>
              <a:t>电子健康纪录可查看哪些内容？</a:t>
            </a:r>
          </a:p>
        </p:txBody>
      </p:sp>
      <p:sp>
        <p:nvSpPr>
          <p:cNvPr id="174" name="Google Shape;174;p19"/>
          <p:cNvSpPr txBox="1"/>
          <p:nvPr/>
        </p:nvSpPr>
        <p:spPr>
          <a:xfrm>
            <a:off x="1182749" y="2711344"/>
            <a:ext cx="15688375" cy="5657687"/>
          </a:xfrm>
          <a:prstGeom prst="rect">
            <a:avLst/>
          </a:prstGeom>
          <a:noFill/>
          <a:ln>
            <a:noFill/>
          </a:ln>
        </p:spPr>
        <p:txBody>
          <a:bodyPr spcFirstLastPara="1" wrap="square" lIns="0" tIns="0" rIns="0" bIns="0" anchor="t" anchorCtr="0">
            <a:noAutofit/>
          </a:bodyPr>
          <a:lstStyle/>
          <a:p>
            <a:pPr marL="57214">
              <a:lnSpc>
                <a:spcPct val="150000"/>
              </a:lnSpc>
              <a:spcAft>
                <a:spcPts val="1800"/>
              </a:spcAft>
              <a:buClr>
                <a:schemeClr val="dk2"/>
              </a:buClr>
              <a:buSzPct val="110000"/>
            </a:pPr>
            <a:r>
              <a:rPr lang="zh-TW" altLang="en-US" sz="4400" dirty="0">
                <a:solidFill>
                  <a:schemeClr val="tx1"/>
                </a:solidFill>
                <a:latin typeface="DFKai-SB" panose="03000509000000000000" pitchFamily="49" charset="-120"/>
                <a:ea typeface="DFKai-SB" panose="03000509000000000000" pitchFamily="49" charset="-120"/>
                <a:cs typeface="Lora"/>
                <a:sym typeface="Lora"/>
              </a:rPr>
              <a:t>通过 </a:t>
            </a:r>
            <a:r>
              <a:rPr lang="en-US" altLang="zh-TW" sz="4400" dirty="0">
                <a:solidFill>
                  <a:schemeClr val="tx1"/>
                </a:solidFill>
                <a:latin typeface="+mn-lt"/>
                <a:ea typeface="DFKai-SB" panose="03000509000000000000" pitchFamily="49" charset="-120"/>
                <a:cs typeface="Lora"/>
                <a:sym typeface="Lora"/>
              </a:rPr>
              <a:t>Health</a:t>
            </a:r>
            <a:r>
              <a:rPr lang="zh-TW" altLang="en-US" sz="4400" dirty="0">
                <a:solidFill>
                  <a:schemeClr val="tx1"/>
                </a:solidFill>
                <a:latin typeface="+mn-lt"/>
                <a:ea typeface="DFKai-SB" panose="03000509000000000000" pitchFamily="49" charset="-120"/>
                <a:cs typeface="Lora"/>
                <a:sym typeface="Lora"/>
              </a:rPr>
              <a:t> </a:t>
            </a:r>
            <a:r>
              <a:rPr lang="en-US" altLang="zh-TW" sz="4400" dirty="0">
                <a:solidFill>
                  <a:schemeClr val="tx1"/>
                </a:solidFill>
                <a:latin typeface="+mn-lt"/>
                <a:ea typeface="DFKai-SB" panose="03000509000000000000" pitchFamily="49" charset="-120"/>
                <a:cs typeface="Lora"/>
                <a:sym typeface="Lora"/>
              </a:rPr>
              <a:t>Gateway</a:t>
            </a:r>
            <a:r>
              <a:rPr lang="zh-TW" altLang="en-US" sz="4400" dirty="0">
                <a:solidFill>
                  <a:schemeClr val="tx1"/>
                </a:solidFill>
                <a:latin typeface="DFKai-SB" panose="03000509000000000000" pitchFamily="49" charset="-120"/>
                <a:ea typeface="DFKai-SB" panose="03000509000000000000" pitchFamily="49" charset="-120"/>
                <a:cs typeface="Lora"/>
                <a:sym typeface="Lora"/>
              </a:rPr>
              <a:t>电子健康记录，您可以查看：</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indent="-571500">
              <a:spcAft>
                <a:spcPts val="1800"/>
              </a:spcAft>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医院就诊 
药物
检测结果 
疫苗接种史
新冠肺炎疫苗接种证明
还有更多</a:t>
            </a:r>
            <a:endParaRPr lang="en-US" sz="4400" dirty="0">
              <a:solidFill>
                <a:schemeClr val="tx1"/>
              </a:solidFill>
              <a:ea typeface="Lora"/>
              <a:cs typeface="Lora"/>
              <a:sym typeface="Lora"/>
            </a:endParaRPr>
          </a:p>
        </p:txBody>
      </p:sp>
    </p:spTree>
    <p:extLst>
      <p:ext uri="{BB962C8B-B14F-4D97-AF65-F5344CB8AC3E}">
        <p14:creationId xmlns:p14="http://schemas.microsoft.com/office/powerpoint/2010/main" val="181281300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832104" y="1094540"/>
            <a:ext cx="16832877" cy="1257947"/>
          </a:xfrm>
          <a:prstGeom prst="rect">
            <a:avLst/>
          </a:prstGeom>
          <a:noFill/>
          <a:ln>
            <a:noFill/>
          </a:ln>
        </p:spPr>
        <p:txBody>
          <a:bodyPr spcFirstLastPara="1" wrap="square" lIns="0" tIns="0" rIns="0" bIns="0" anchor="t" anchorCtr="0">
            <a:noAutofit/>
          </a:bodyPr>
          <a:lstStyle/>
          <a:p>
            <a:pPr lvl="0">
              <a:lnSpc>
                <a:spcPct val="110030"/>
              </a:lnSpc>
            </a:pPr>
            <a:r>
              <a:rPr lang="zh-TW" altLang="en-US" sz="6600" dirty="0">
                <a:solidFill>
                  <a:srgbClr val="034092"/>
                </a:solidFill>
                <a:latin typeface="DFKai-SB" panose="03000509000000000000" pitchFamily="49" charset="-120"/>
                <a:ea typeface="DFKai-SB" panose="03000509000000000000" pitchFamily="49" charset="-120"/>
                <a:cs typeface="Lora"/>
                <a:sym typeface="Lora"/>
              </a:rPr>
              <a:t>什么时候使用</a:t>
            </a:r>
            <a:r>
              <a:rPr lang="en-US" altLang="zh-TW" sz="6600" dirty="0">
                <a:solidFill>
                  <a:srgbClr val="034092"/>
                </a:solidFill>
                <a:latin typeface="+mn-lt"/>
                <a:ea typeface="DFKai-SB" panose="03000509000000000000" pitchFamily="49" charset="-120"/>
                <a:cs typeface="Lora"/>
                <a:sym typeface="Lora"/>
              </a:rPr>
              <a:t>Health Gateway </a:t>
            </a:r>
            <a:r>
              <a:rPr lang="zh-TW" altLang="en-US" sz="6600" dirty="0">
                <a:solidFill>
                  <a:srgbClr val="034092"/>
                </a:solidFill>
                <a:latin typeface="DFKai-SB" panose="03000509000000000000" pitchFamily="49" charset="-120"/>
                <a:ea typeface="DFKai-SB" panose="03000509000000000000" pitchFamily="49" charset="-120"/>
                <a:cs typeface="Lora"/>
                <a:sym typeface="Lora"/>
              </a:rPr>
              <a:t>电子健康纪录？</a:t>
            </a:r>
          </a:p>
        </p:txBody>
      </p:sp>
      <p:grpSp>
        <p:nvGrpSpPr>
          <p:cNvPr id="8" name="Group 7">
            <a:extLst>
              <a:ext uri="{FF2B5EF4-FFF2-40B4-BE49-F238E27FC236}">
                <a16:creationId xmlns:a16="http://schemas.microsoft.com/office/drawing/2014/main" id="{74F17B9A-4BF2-49AC-AA57-781E428ADE1E}"/>
              </a:ext>
            </a:extLst>
          </p:cNvPr>
          <p:cNvGrpSpPr/>
          <p:nvPr/>
        </p:nvGrpSpPr>
        <p:grpSpPr>
          <a:xfrm>
            <a:off x="832104" y="2936974"/>
            <a:ext cx="16623791" cy="5884811"/>
            <a:chOff x="1024129" y="2315182"/>
            <a:chExt cx="16623791" cy="5884811"/>
          </a:xfrm>
        </p:grpSpPr>
        <p:pic>
          <p:nvPicPr>
            <p:cNvPr id="2" name="Picture 1">
              <a:extLst>
                <a:ext uri="{FF2B5EF4-FFF2-40B4-BE49-F238E27FC236}">
                  <a16:creationId xmlns:a16="http://schemas.microsoft.com/office/drawing/2014/main" id="{B598AECE-1F2B-449F-812F-C8A7C75C92FA}"/>
                </a:ext>
              </a:extLst>
            </p:cNvPr>
            <p:cNvPicPr>
              <a:picLocks noChangeAspect="1"/>
            </p:cNvPicPr>
            <p:nvPr/>
          </p:nvPicPr>
          <p:blipFill rotWithShape="1">
            <a:blip r:embed="rId3"/>
            <a:srcRect l="18254" t="8402" r="15977" b="-2411"/>
            <a:stretch/>
          </p:blipFill>
          <p:spPr>
            <a:xfrm>
              <a:off x="1024129" y="2315182"/>
              <a:ext cx="3236976" cy="4626864"/>
            </a:xfrm>
            <a:prstGeom prst="rect">
              <a:avLst/>
            </a:prstGeom>
          </p:spPr>
        </p:pic>
        <p:pic>
          <p:nvPicPr>
            <p:cNvPr id="3" name="Picture 2">
              <a:extLst>
                <a:ext uri="{FF2B5EF4-FFF2-40B4-BE49-F238E27FC236}">
                  <a16:creationId xmlns:a16="http://schemas.microsoft.com/office/drawing/2014/main" id="{B71B77CE-2889-4D38-865A-1E557FD8B0DB}"/>
                </a:ext>
              </a:extLst>
            </p:cNvPr>
            <p:cNvPicPr>
              <a:picLocks noChangeAspect="1"/>
            </p:cNvPicPr>
            <p:nvPr/>
          </p:nvPicPr>
          <p:blipFill>
            <a:blip r:embed="rId4"/>
            <a:stretch>
              <a:fillRect/>
            </a:stretch>
          </p:blipFill>
          <p:spPr>
            <a:xfrm>
              <a:off x="4772397" y="2720107"/>
              <a:ext cx="3447468" cy="4626864"/>
            </a:xfrm>
            <a:prstGeom prst="rect">
              <a:avLst/>
            </a:prstGeom>
          </p:spPr>
        </p:pic>
        <p:pic>
          <p:nvPicPr>
            <p:cNvPr id="4" name="Picture 3">
              <a:extLst>
                <a:ext uri="{FF2B5EF4-FFF2-40B4-BE49-F238E27FC236}">
                  <a16:creationId xmlns:a16="http://schemas.microsoft.com/office/drawing/2014/main" id="{97EC6F2C-3A3F-483D-A99B-0814DB9EA47F}"/>
                </a:ext>
              </a:extLst>
            </p:cNvPr>
            <p:cNvPicPr>
              <a:picLocks noChangeAspect="1"/>
            </p:cNvPicPr>
            <p:nvPr/>
          </p:nvPicPr>
          <p:blipFill>
            <a:blip r:embed="rId5"/>
            <a:stretch>
              <a:fillRect/>
            </a:stretch>
          </p:blipFill>
          <p:spPr>
            <a:xfrm>
              <a:off x="8867821" y="3158629"/>
              <a:ext cx="4541088" cy="3969741"/>
            </a:xfrm>
            <a:prstGeom prst="rect">
              <a:avLst/>
            </a:prstGeom>
          </p:spPr>
        </p:pic>
        <p:pic>
          <p:nvPicPr>
            <p:cNvPr id="5" name="Picture 4">
              <a:extLst>
                <a:ext uri="{FF2B5EF4-FFF2-40B4-BE49-F238E27FC236}">
                  <a16:creationId xmlns:a16="http://schemas.microsoft.com/office/drawing/2014/main" id="{5211BC4E-DE0A-4E6A-AF49-BB0EA1CC4EAA}"/>
                </a:ext>
              </a:extLst>
            </p:cNvPr>
            <p:cNvPicPr>
              <a:picLocks noChangeAspect="1"/>
            </p:cNvPicPr>
            <p:nvPr/>
          </p:nvPicPr>
          <p:blipFill rotWithShape="1">
            <a:blip r:embed="rId6"/>
            <a:srcRect l="19882" t="9710" r="14863" b="12173"/>
            <a:stretch/>
          </p:blipFill>
          <p:spPr>
            <a:xfrm>
              <a:off x="13947781" y="3158627"/>
              <a:ext cx="3316090" cy="3969742"/>
            </a:xfrm>
            <a:prstGeom prst="rect">
              <a:avLst/>
            </a:prstGeom>
          </p:spPr>
        </p:pic>
        <p:pic>
          <p:nvPicPr>
            <p:cNvPr id="6" name="Picture 5">
              <a:extLst>
                <a:ext uri="{FF2B5EF4-FFF2-40B4-BE49-F238E27FC236}">
                  <a16:creationId xmlns:a16="http://schemas.microsoft.com/office/drawing/2014/main" id="{A008C6D2-60EB-4F10-98DD-AA97FBAF088A}"/>
                </a:ext>
              </a:extLst>
            </p:cNvPr>
            <p:cNvPicPr>
              <a:picLocks noChangeAspect="1"/>
            </p:cNvPicPr>
            <p:nvPr/>
          </p:nvPicPr>
          <p:blipFill rotWithShape="1">
            <a:blip r:embed="rId7"/>
            <a:srcRect l="29715" t="24969" r="27566" b="18220"/>
            <a:stretch/>
          </p:blipFill>
          <p:spPr>
            <a:xfrm rot="778321">
              <a:off x="15729907" y="4759310"/>
              <a:ext cx="1528329" cy="2032455"/>
            </a:xfrm>
            <a:prstGeom prst="rect">
              <a:avLst/>
            </a:prstGeom>
          </p:spPr>
        </p:pic>
        <p:sp>
          <p:nvSpPr>
            <p:cNvPr id="7" name="Arrow: Right 6">
              <a:extLst>
                <a:ext uri="{FF2B5EF4-FFF2-40B4-BE49-F238E27FC236}">
                  <a16:creationId xmlns:a16="http://schemas.microsoft.com/office/drawing/2014/main" id="{8646236E-E7BE-4F9E-AC5F-2E5673EF638B}"/>
                </a:ext>
              </a:extLst>
            </p:cNvPr>
            <p:cNvSpPr/>
            <p:nvPr/>
          </p:nvSpPr>
          <p:spPr>
            <a:xfrm>
              <a:off x="1024129" y="6823261"/>
              <a:ext cx="16623791" cy="1376732"/>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68566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如何浏览</a:t>
            </a:r>
            <a:r>
              <a:rPr lang="en-US" sz="7200" dirty="0">
                <a:solidFill>
                  <a:srgbClr val="034092"/>
                </a:solidFill>
                <a:ea typeface="Lora"/>
                <a:cs typeface="Lora"/>
                <a:sym typeface="Lora"/>
              </a:rPr>
              <a:t>Health Gateway</a:t>
            </a:r>
            <a:r>
              <a:rPr lang="zh-TW" altLang="en-US" sz="7200" dirty="0">
                <a:solidFill>
                  <a:srgbClr val="034092"/>
                </a:solidFill>
                <a:ea typeface="Lora"/>
                <a:cs typeface="Lora"/>
                <a:sym typeface="Lora"/>
              </a:rPr>
              <a:t> </a:t>
            </a:r>
            <a:r>
              <a:rPr lang="zh-TW" altLang="en-US" sz="7200" dirty="0">
                <a:solidFill>
                  <a:srgbClr val="034092"/>
                </a:solidFill>
                <a:latin typeface="DFKai-SB" panose="03000509000000000000" pitchFamily="49" charset="-120"/>
                <a:ea typeface="DFKai-SB" panose="03000509000000000000" pitchFamily="49" charset="-120"/>
                <a:cs typeface="Lora"/>
                <a:sym typeface="Lora"/>
              </a:rPr>
              <a:t>电子健康纪录？</a:t>
            </a:r>
            <a:endParaRPr lang="en-US" sz="7200"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74" name="Google Shape;174;p19"/>
          <p:cNvSpPr txBox="1"/>
          <p:nvPr/>
        </p:nvSpPr>
        <p:spPr>
          <a:xfrm>
            <a:off x="1182749" y="2686555"/>
            <a:ext cx="15688375" cy="5657687"/>
          </a:xfrm>
          <a:prstGeom prst="rect">
            <a:avLst/>
          </a:prstGeom>
          <a:noFill/>
          <a:ln>
            <a:noFill/>
          </a:ln>
        </p:spPr>
        <p:txBody>
          <a:bodyPr spcFirstLastPara="1" wrap="square" lIns="0" tIns="0" rIns="0" bIns="0" anchor="t" anchorCtr="0">
            <a:noAutofit/>
          </a:bodyPr>
          <a:lstStyle/>
          <a:p>
            <a:pPr marL="628714" lvl="0" indent="-571500">
              <a:lnSpc>
                <a:spcPct val="150000"/>
              </a:lnSpc>
              <a:buClr>
                <a:schemeClr val="dk2"/>
              </a:buClr>
              <a:buSzPct val="110000"/>
              <a:buFont typeface="Arial" panose="020B0604020202020204" pitchFamily="34" charset="0"/>
              <a:buChar char="•"/>
            </a:pPr>
            <a:endParaRPr lang="en-US" sz="3600" dirty="0">
              <a:solidFill>
                <a:schemeClr val="tx1"/>
              </a:solidFill>
              <a:ea typeface="Lora"/>
              <a:cs typeface="Lora"/>
              <a:sym typeface="Lora"/>
            </a:endParaRPr>
          </a:p>
        </p:txBody>
      </p:sp>
      <p:sp>
        <p:nvSpPr>
          <p:cNvPr id="5" name="Google Shape;174;p19">
            <a:extLst>
              <a:ext uri="{FF2B5EF4-FFF2-40B4-BE49-F238E27FC236}">
                <a16:creationId xmlns:a16="http://schemas.microsoft.com/office/drawing/2014/main" id="{5A0003AD-F2EF-4369-98A0-176EFAC591C6}"/>
              </a:ext>
            </a:extLst>
          </p:cNvPr>
          <p:cNvSpPr txBox="1"/>
          <p:nvPr/>
        </p:nvSpPr>
        <p:spPr>
          <a:xfrm>
            <a:off x="938097" y="2733342"/>
            <a:ext cx="15688375" cy="5657687"/>
          </a:xfrm>
          <a:prstGeom prst="rect">
            <a:avLst/>
          </a:prstGeom>
          <a:noFill/>
          <a:ln>
            <a:noFill/>
          </a:ln>
        </p:spPr>
        <p:txBody>
          <a:bodyPr spcFirstLastPara="1" wrap="square" lIns="0" tIns="0" rIns="0" bIns="0" anchor="t" anchorCtr="0">
            <a:noAutofit/>
          </a:bodyPr>
          <a:lstStyle/>
          <a:p>
            <a:pPr marL="628714" lvl="0" indent="-571500">
              <a:lnSpc>
                <a:spcPct val="150000"/>
              </a:lnSpc>
              <a:buClr>
                <a:schemeClr val="dk2"/>
              </a:buClr>
              <a:buSzPct val="110000"/>
              <a:buFont typeface="Arial" panose="020B0604020202020204" pitchFamily="34" charset="0"/>
              <a:buChar char="•"/>
            </a:pPr>
            <a:r>
              <a:rPr lang="zh-CN" altLang="en-US" sz="4400" dirty="0">
                <a:solidFill>
                  <a:schemeClr val="tx1"/>
                </a:solidFill>
                <a:latin typeface="DFKai-SB" panose="03000509000000000000" pitchFamily="49" charset="-120"/>
                <a:ea typeface="DFKai-SB" panose="03000509000000000000" pitchFamily="49" charset="-120"/>
                <a:cs typeface="Lora"/>
                <a:sym typeface="Lora"/>
              </a:rPr>
              <a:t>您可以使用电子健康记录应用程序或浏览其网站</a:t>
            </a:r>
            <a:r>
              <a:rPr lang="zh-TW" altLang="en-US" sz="4400" dirty="0">
                <a:solidFill>
                  <a:schemeClr val="tx1"/>
                </a:solidFill>
                <a:latin typeface="DFKai-SB" panose="03000509000000000000" pitchFamily="49" charset="-120"/>
                <a:ea typeface="DFKai-SB" panose="03000509000000000000" pitchFamily="49" charset="-120"/>
                <a:cs typeface="Lora"/>
                <a:sym typeface="Lora"/>
              </a:rPr>
              <a:t>：</a:t>
            </a:r>
            <a:r>
              <a:rPr lang="en-US" sz="4400" dirty="0">
                <a:solidFill>
                  <a:schemeClr val="tx1"/>
                </a:solidFill>
                <a:ea typeface="Lora"/>
                <a:cs typeface="Lora"/>
                <a:sym typeface="Lora"/>
                <a:hlinkClick r:id="rId3"/>
              </a:rPr>
              <a:t>https://www.healthgateway.gov.bc.ca/</a:t>
            </a:r>
            <a:r>
              <a:rPr lang="en-US" sz="4400" dirty="0">
                <a:solidFill>
                  <a:schemeClr val="tx1"/>
                </a:solidFill>
                <a:ea typeface="Lora"/>
                <a:cs typeface="Lora"/>
                <a:sym typeface="Lora"/>
              </a:rPr>
              <a:t> </a:t>
            </a:r>
          </a:p>
          <a:p>
            <a:pPr marL="57214" lvl="0">
              <a:lnSpc>
                <a:spcPct val="150000"/>
              </a:lnSpc>
              <a:buClr>
                <a:schemeClr val="dk2"/>
              </a:buClr>
              <a:buSzPct val="110000"/>
            </a:pPr>
            <a:endParaRPr lang="en-US" sz="4400" dirty="0">
              <a:solidFill>
                <a:schemeClr val="tx1"/>
              </a:solidFill>
              <a:ea typeface="Lora"/>
              <a:cs typeface="Lora"/>
              <a:sym typeface="Lora"/>
            </a:endParaRPr>
          </a:p>
          <a:p>
            <a:pPr marL="628714" lvl="0" indent="-571500">
              <a:lnSpc>
                <a:spcPct val="150000"/>
              </a:lnSpc>
              <a:buClr>
                <a:schemeClr val="dk2"/>
              </a:buClr>
              <a:buSzPct val="110000"/>
              <a:buFont typeface="Arial" panose="020B0604020202020204" pitchFamily="34" charset="0"/>
              <a:buChar char="•"/>
            </a:pPr>
            <a:endParaRPr lang="en-US" sz="4400" dirty="0">
              <a:solidFill>
                <a:schemeClr val="tx1"/>
              </a:solidFill>
              <a:ea typeface="Lora"/>
              <a:cs typeface="Lora"/>
              <a:sym typeface="Lora"/>
            </a:endParaRPr>
          </a:p>
          <a:p>
            <a:pPr marL="628714" lvl="0" indent="-571500">
              <a:lnSpc>
                <a:spcPct val="150000"/>
              </a:lnSpc>
              <a:buClr>
                <a:schemeClr val="dk2"/>
              </a:buClr>
              <a:buSzPct val="110000"/>
              <a:buFont typeface="Arial" panose="020B0604020202020204" pitchFamily="34" charset="0"/>
              <a:buChar char="•"/>
            </a:pPr>
            <a:endParaRPr lang="en-US" sz="4400" dirty="0">
              <a:solidFill>
                <a:schemeClr val="tx1"/>
              </a:solidFill>
              <a:ea typeface="Lora"/>
              <a:cs typeface="Lora"/>
              <a:sym typeface="Lora"/>
            </a:endParaRPr>
          </a:p>
        </p:txBody>
      </p:sp>
      <p:pic>
        <p:nvPicPr>
          <p:cNvPr id="1028" name="Picture 4" descr="Access your health records with Health Gateway - Province of British  Columbia">
            <a:extLst>
              <a:ext uri="{FF2B5EF4-FFF2-40B4-BE49-F238E27FC236}">
                <a16:creationId xmlns:a16="http://schemas.microsoft.com/office/drawing/2014/main" id="{A887C478-96C8-490F-9DEE-0B6C7440D5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37206" y="5515398"/>
            <a:ext cx="5890155" cy="366498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92073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3" name="Picture 2">
            <a:extLst>
              <a:ext uri="{FF2B5EF4-FFF2-40B4-BE49-F238E27FC236}">
                <a16:creationId xmlns:a16="http://schemas.microsoft.com/office/drawing/2014/main" id="{6600E9BF-FC1E-473D-90AC-9922745D25C8}"/>
              </a:ext>
            </a:extLst>
          </p:cNvPr>
          <p:cNvPicPr>
            <a:picLocks noChangeAspect="1"/>
          </p:cNvPicPr>
          <p:nvPr/>
        </p:nvPicPr>
        <p:blipFill rotWithShape="1">
          <a:blip r:embed="rId3"/>
          <a:srcRect l="2" t="1" r="141" b="45658"/>
          <a:stretch/>
        </p:blipFill>
        <p:spPr>
          <a:xfrm>
            <a:off x="315839" y="3119029"/>
            <a:ext cx="17586399" cy="3643722"/>
          </a:xfrm>
          <a:prstGeom prst="rect">
            <a:avLst/>
          </a:prstGeom>
          <a:ln w="38100">
            <a:solidFill>
              <a:schemeClr val="tx1"/>
            </a:solidFill>
          </a:ln>
        </p:spPr>
      </p:pic>
      <p:sp>
        <p:nvSpPr>
          <p:cNvPr id="10" name="Oval 9">
            <a:extLst>
              <a:ext uri="{FF2B5EF4-FFF2-40B4-BE49-F238E27FC236}">
                <a16:creationId xmlns:a16="http://schemas.microsoft.com/office/drawing/2014/main" id="{47C2E6EE-BA6A-41C5-B482-A6E0AC855290}"/>
              </a:ext>
            </a:extLst>
          </p:cNvPr>
          <p:cNvSpPr/>
          <p:nvPr/>
        </p:nvSpPr>
        <p:spPr>
          <a:xfrm>
            <a:off x="11715750" y="3857929"/>
            <a:ext cx="3829050" cy="1285572"/>
          </a:xfrm>
          <a:prstGeom prst="ellipse">
            <a:avLst/>
          </a:prstGeom>
          <a:noFill/>
          <a:ln w="76200">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5" name="Rectangle: Rounded Corners 4">
            <a:extLst>
              <a:ext uri="{FF2B5EF4-FFF2-40B4-BE49-F238E27FC236}">
                <a16:creationId xmlns:a16="http://schemas.microsoft.com/office/drawing/2014/main" id="{BB2218A9-4771-46A5-A221-3EC3BD16AC30}"/>
              </a:ext>
            </a:extLst>
          </p:cNvPr>
          <p:cNvSpPr/>
          <p:nvPr/>
        </p:nvSpPr>
        <p:spPr>
          <a:xfrm>
            <a:off x="3657600" y="4002829"/>
            <a:ext cx="7190987" cy="617309"/>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55FA1441-D051-4E08-AE40-EA4548A24F51}"/>
              </a:ext>
            </a:extLst>
          </p:cNvPr>
          <p:cNvSpPr/>
          <p:nvPr/>
        </p:nvSpPr>
        <p:spPr>
          <a:xfrm>
            <a:off x="2951355" y="3563907"/>
            <a:ext cx="13130621" cy="180042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rPr>
              <a:t>https://www.healthgateway.gov.bc.ca/</a:t>
            </a:r>
          </a:p>
        </p:txBody>
      </p:sp>
      <p:sp>
        <p:nvSpPr>
          <p:cNvPr id="7" name="Google Shape;166;p19">
            <a:extLst>
              <a:ext uri="{FF2B5EF4-FFF2-40B4-BE49-F238E27FC236}">
                <a16:creationId xmlns:a16="http://schemas.microsoft.com/office/drawing/2014/main" id="{A2988D61-4039-43B8-9FA8-AE61811DB9F5}"/>
              </a:ext>
            </a:extLst>
          </p:cNvPr>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浏览</a:t>
            </a:r>
            <a:r>
              <a:rPr lang="en-US" sz="7200" dirty="0">
                <a:solidFill>
                  <a:srgbClr val="034092"/>
                </a:solidFill>
                <a:ea typeface="Lora"/>
                <a:cs typeface="Lora"/>
                <a:sym typeface="Lora"/>
              </a:rPr>
              <a:t>Health Gateway</a:t>
            </a:r>
            <a:r>
              <a:rPr lang="zh-TW" altLang="en-US" sz="7200" dirty="0">
                <a:solidFill>
                  <a:srgbClr val="034092"/>
                </a:solidFill>
                <a:ea typeface="Lora"/>
                <a:cs typeface="Lora"/>
                <a:sym typeface="Lora"/>
              </a:rPr>
              <a:t> </a:t>
            </a:r>
            <a:r>
              <a:rPr lang="zh-TW" altLang="en-US" sz="7200" dirty="0">
                <a:solidFill>
                  <a:srgbClr val="034092"/>
                </a:solidFill>
                <a:latin typeface="DFKai-SB" panose="03000509000000000000" pitchFamily="49" charset="-120"/>
                <a:ea typeface="DFKai-SB" panose="03000509000000000000" pitchFamily="49" charset="-120"/>
                <a:cs typeface="Lora"/>
                <a:sym typeface="Lora"/>
              </a:rPr>
              <a:t>电子健康纪录</a:t>
            </a:r>
            <a:endParaRPr sz="7200" i="0" u="none" strike="noStrike" cap="none" dirty="0">
              <a:solidFill>
                <a:srgbClr val="034092"/>
              </a:solidFill>
              <a:latin typeface="+mj-lt"/>
              <a:ea typeface="Lora"/>
              <a:cs typeface="Lora"/>
              <a:sym typeface="Lora"/>
            </a:endParaRPr>
          </a:p>
        </p:txBody>
      </p:sp>
    </p:spTree>
    <p:extLst>
      <p:ext uri="{BB962C8B-B14F-4D97-AF65-F5344CB8AC3E}">
        <p14:creationId xmlns:p14="http://schemas.microsoft.com/office/powerpoint/2010/main" val="183150466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lvl="0">
              <a:lnSpc>
                <a:spcPct val="110030"/>
              </a:lnSpc>
            </a:pPr>
            <a:r>
              <a:rPr lang="zh-TW" altLang="en-US" sz="6600" dirty="0">
                <a:solidFill>
                  <a:srgbClr val="034092"/>
                </a:solidFill>
                <a:latin typeface="DFKai-SB" panose="03000509000000000000" pitchFamily="49" charset="-120"/>
                <a:ea typeface="DFKai-SB" panose="03000509000000000000" pitchFamily="49" charset="-120"/>
                <a:cs typeface="Lora"/>
                <a:sym typeface="Lora"/>
              </a:rPr>
              <a:t>浏览</a:t>
            </a:r>
            <a:r>
              <a:rPr lang="en-US" sz="6600" dirty="0">
                <a:solidFill>
                  <a:srgbClr val="034092"/>
                </a:solidFill>
                <a:ea typeface="Lora"/>
                <a:cs typeface="Lora"/>
                <a:sym typeface="Lora"/>
              </a:rPr>
              <a:t>Health Gateway</a:t>
            </a:r>
            <a:r>
              <a:rPr lang="en-US" altLang="zh-TW" sz="6600" dirty="0">
                <a:solidFill>
                  <a:srgbClr val="034092"/>
                </a:solidFill>
                <a:ea typeface="Lora"/>
                <a:cs typeface="Lora"/>
                <a:sym typeface="Lora"/>
              </a:rPr>
              <a:t> </a:t>
            </a:r>
            <a:r>
              <a:rPr lang="zh-TW" altLang="en-US" sz="6600" dirty="0">
                <a:solidFill>
                  <a:srgbClr val="034092"/>
                </a:solidFill>
                <a:latin typeface="DFKai-SB" panose="03000509000000000000" pitchFamily="49" charset="-120"/>
                <a:ea typeface="DFKai-SB" panose="03000509000000000000" pitchFamily="49" charset="-120"/>
                <a:cs typeface="Lora"/>
                <a:sym typeface="Lora"/>
              </a:rPr>
              <a:t>电子健康纪录：登入</a:t>
            </a:r>
            <a:endParaRPr lang="zh-TW" altLang="en-US" sz="6600" i="0" u="none" strike="noStrike" cap="none" dirty="0">
              <a:solidFill>
                <a:srgbClr val="034092"/>
              </a:solidFill>
              <a:latin typeface="+mj-lt"/>
              <a:ea typeface="Lora"/>
              <a:cs typeface="Lora"/>
              <a:sym typeface="Lora"/>
            </a:endParaRPr>
          </a:p>
        </p:txBody>
      </p:sp>
      <p:sp>
        <p:nvSpPr>
          <p:cNvPr id="174" name="Google Shape;174;p19"/>
          <p:cNvSpPr txBox="1"/>
          <p:nvPr/>
        </p:nvSpPr>
        <p:spPr>
          <a:xfrm>
            <a:off x="1182749" y="2534653"/>
            <a:ext cx="16125537" cy="6942962"/>
          </a:xfrm>
          <a:prstGeom prst="rect">
            <a:avLst/>
          </a:prstGeom>
          <a:noFill/>
          <a:ln>
            <a:noFill/>
          </a:ln>
        </p:spPr>
        <p:txBody>
          <a:bodyPr spcFirstLastPara="1" wrap="square" lIns="0" tIns="0" rIns="0" bIns="0" anchor="t" anchorCtr="0">
            <a:noAutofit/>
          </a:bodyPr>
          <a:lstStyle/>
          <a:p>
            <a:pPr marL="57214" lvl="0">
              <a:lnSpc>
                <a:spcPct val="150000"/>
              </a:lnSpc>
              <a:buClr>
                <a:schemeClr val="dk2"/>
              </a:buClr>
              <a:buSzPct val="110000"/>
            </a:pPr>
            <a:r>
              <a:rPr lang="zh-TW" altLang="en-US" sz="4000" dirty="0">
                <a:solidFill>
                  <a:schemeClr val="tx1"/>
                </a:solidFill>
                <a:latin typeface="DFKai-SB" panose="03000509000000000000" pitchFamily="49" charset="-120"/>
                <a:ea typeface="DFKai-SB" panose="03000509000000000000" pitchFamily="49" charset="-120"/>
                <a:cs typeface="Lora"/>
                <a:sym typeface="Lora"/>
              </a:rPr>
              <a:t>您需要跟随几个步骤来登录</a:t>
            </a:r>
            <a:r>
              <a:rPr lang="en-US" sz="4000" dirty="0">
                <a:solidFill>
                  <a:schemeClr val="tx1"/>
                </a:solidFill>
                <a:ea typeface="Lora"/>
                <a:cs typeface="Lora"/>
                <a:sym typeface="Lora"/>
              </a:rPr>
              <a:t>Health</a:t>
            </a:r>
            <a:r>
              <a:rPr lang="zh-TW" altLang="en-US" sz="4000" dirty="0">
                <a:solidFill>
                  <a:schemeClr val="tx1"/>
                </a:solidFill>
                <a:ea typeface="Lora"/>
                <a:cs typeface="Lora"/>
                <a:sym typeface="Lora"/>
              </a:rPr>
              <a:t> </a:t>
            </a:r>
            <a:r>
              <a:rPr lang="en-US" altLang="zh-TW" sz="4000" dirty="0">
                <a:solidFill>
                  <a:schemeClr val="tx1"/>
                </a:solidFill>
                <a:ea typeface="Lora"/>
                <a:cs typeface="Lora"/>
                <a:sym typeface="Lora"/>
              </a:rPr>
              <a:t>Gateway</a:t>
            </a:r>
            <a:r>
              <a:rPr lang="zh-TW" altLang="en-US" sz="4000" dirty="0">
                <a:solidFill>
                  <a:schemeClr val="tx1"/>
                </a:solidFill>
                <a:ea typeface="Lora"/>
                <a:cs typeface="Lora"/>
                <a:sym typeface="Lora"/>
              </a:rPr>
              <a:t> </a:t>
            </a:r>
            <a:r>
              <a:rPr lang="zh-TW" altLang="en-US" sz="4000" dirty="0">
                <a:solidFill>
                  <a:schemeClr val="tx1"/>
                </a:solidFill>
                <a:latin typeface="DFKai-SB" panose="03000509000000000000" pitchFamily="49" charset="-120"/>
                <a:ea typeface="DFKai-SB" panose="03000509000000000000" pitchFamily="49" charset="-120"/>
                <a:cs typeface="Lora"/>
                <a:sym typeface="Lora"/>
              </a:rPr>
              <a:t>电子健康纪录。 这些步骤确保只有您才能登录您的帐号。</a:t>
            </a:r>
            <a:br>
              <a:rPr lang="en-US" sz="4000" dirty="0">
                <a:solidFill>
                  <a:schemeClr val="tx1"/>
                </a:solidFill>
                <a:ea typeface="Lora"/>
                <a:cs typeface="Lora"/>
                <a:sym typeface="Lora"/>
              </a:rPr>
            </a:br>
            <a:endParaRPr lang="en-US" sz="4000" dirty="0">
              <a:solidFill>
                <a:schemeClr val="tx1"/>
              </a:solidFill>
              <a:ea typeface="Lora"/>
              <a:cs typeface="Lora"/>
              <a:sym typeface="Lora"/>
            </a:endParaRPr>
          </a:p>
          <a:p>
            <a:pPr marL="57214" lvl="0">
              <a:lnSpc>
                <a:spcPct val="150000"/>
              </a:lnSpc>
              <a:buClr>
                <a:schemeClr val="dk2"/>
              </a:buClr>
              <a:buSzPct val="110000"/>
            </a:pPr>
            <a:r>
              <a:rPr lang="zh-TW" altLang="en-US" sz="4000" dirty="0">
                <a:solidFill>
                  <a:schemeClr val="tx1"/>
                </a:solidFill>
                <a:latin typeface="DFKai-SB" panose="03000509000000000000" pitchFamily="49" charset="-120"/>
                <a:ea typeface="DFKai-SB" panose="03000509000000000000" pitchFamily="49" charset="-120"/>
                <a:cs typeface="Lora"/>
                <a:sym typeface="Lora"/>
              </a:rPr>
              <a:t>以下有两种方法来验证您的身份：</a:t>
            </a:r>
            <a:endParaRPr lang="en-CA" altLang="zh-TW" sz="40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50000"/>
              </a:lnSpc>
              <a:buClr>
                <a:schemeClr val="dk2"/>
              </a:buClr>
              <a:buSzPct val="110000"/>
              <a:buFont typeface="Arial" panose="020B0604020202020204" pitchFamily="34" charset="0"/>
              <a:buChar char="•"/>
            </a:pPr>
            <a:r>
              <a:rPr lang="zh-TW" altLang="en-US" sz="4000" dirty="0">
                <a:solidFill>
                  <a:schemeClr val="tx1"/>
                </a:solidFill>
                <a:latin typeface="DFKai-SB" panose="03000509000000000000" pitchFamily="49" charset="-120"/>
                <a:ea typeface="DFKai-SB" panose="03000509000000000000" pitchFamily="49" charset="-120"/>
                <a:cs typeface="Lora"/>
                <a:sym typeface="Lora"/>
              </a:rPr>
              <a:t>使用手机的</a:t>
            </a:r>
            <a:r>
              <a:rPr lang="en-US" sz="4000" dirty="0">
                <a:solidFill>
                  <a:schemeClr val="tx1"/>
                </a:solidFill>
                <a:ea typeface="Lora"/>
                <a:cs typeface="Lora"/>
                <a:sym typeface="Lora"/>
              </a:rPr>
              <a:t>B.C. Services Card </a:t>
            </a:r>
            <a:r>
              <a:rPr lang="zh-TW" altLang="en-US" sz="4000" dirty="0">
                <a:solidFill>
                  <a:schemeClr val="tx1"/>
                </a:solidFill>
                <a:latin typeface="DFKai-SB" panose="03000509000000000000" pitchFamily="49" charset="-120"/>
                <a:ea typeface="DFKai-SB" panose="03000509000000000000" pitchFamily="49" charset="-120"/>
                <a:cs typeface="Lora"/>
                <a:sym typeface="Lora"/>
              </a:rPr>
              <a:t>应用程序 </a:t>
            </a:r>
            <a:endParaRPr lang="en-CA" altLang="zh-TW" sz="40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50000"/>
              </a:lnSpc>
              <a:buClr>
                <a:schemeClr val="dk2"/>
              </a:buClr>
              <a:buSzPct val="110000"/>
              <a:buFont typeface="Arial" panose="020B0604020202020204" pitchFamily="34" charset="0"/>
              <a:buChar char="•"/>
            </a:pPr>
            <a:r>
              <a:rPr lang="zh-TW" altLang="en-US" sz="4000" dirty="0">
                <a:solidFill>
                  <a:schemeClr val="tx1"/>
                </a:solidFill>
                <a:latin typeface="DFKai-SB" panose="03000509000000000000" pitchFamily="49" charset="-120"/>
                <a:ea typeface="DFKai-SB" panose="03000509000000000000" pitchFamily="49" charset="-120"/>
                <a:cs typeface="Lora"/>
                <a:sym typeface="Lora"/>
              </a:rPr>
              <a:t>输入用户名称，密码，以及</a:t>
            </a:r>
            <a:r>
              <a:rPr lang="en-US" sz="4000" dirty="0">
                <a:solidFill>
                  <a:schemeClr val="tx1"/>
                </a:solidFill>
                <a:ea typeface="Lora"/>
                <a:cs typeface="Lora"/>
                <a:sym typeface="Lora"/>
              </a:rPr>
              <a:t>B.C. Token</a:t>
            </a:r>
            <a:r>
              <a:rPr lang="zh-TW" altLang="en-US" sz="4000" dirty="0">
                <a:solidFill>
                  <a:schemeClr val="tx1"/>
                </a:solidFill>
                <a:latin typeface="DFKai-SB" panose="03000509000000000000" pitchFamily="49" charset="-120"/>
                <a:ea typeface="DFKai-SB" panose="03000509000000000000" pitchFamily="49" charset="-120"/>
                <a:cs typeface="Lora"/>
                <a:sym typeface="Lora"/>
              </a:rPr>
              <a:t>显示的代号</a:t>
            </a:r>
            <a:endParaRPr lang="en-CA" altLang="zh-TW" sz="4000" dirty="0">
              <a:solidFill>
                <a:schemeClr val="tx1"/>
              </a:solidFill>
              <a:latin typeface="DFKai-SB" panose="03000509000000000000" pitchFamily="49" charset="-120"/>
              <a:ea typeface="DFKai-SB" panose="03000509000000000000" pitchFamily="49" charset="-120"/>
              <a:cs typeface="Lora"/>
              <a:sym typeface="Lora"/>
            </a:endParaRPr>
          </a:p>
          <a:p>
            <a:pPr marL="57214" lvl="0">
              <a:lnSpc>
                <a:spcPct val="150000"/>
              </a:lnSpc>
              <a:buClr>
                <a:schemeClr val="dk2"/>
              </a:buClr>
              <a:buSzPct val="110000"/>
            </a:pPr>
            <a:r>
              <a:rPr lang="en-US" sz="4000" dirty="0">
                <a:solidFill>
                  <a:schemeClr val="tx1"/>
                </a:solidFill>
                <a:ea typeface="Lora"/>
                <a:cs typeface="Lora"/>
                <a:sym typeface="Lora"/>
              </a:rPr>
              <a:t>	(</a:t>
            </a:r>
            <a:r>
              <a:rPr lang="zh-TW" altLang="en-US" sz="4000" dirty="0">
                <a:solidFill>
                  <a:schemeClr val="tx1"/>
                </a:solidFill>
                <a:latin typeface="DFKai-SB" panose="03000509000000000000" pitchFamily="49" charset="-120"/>
                <a:ea typeface="DFKai-SB" panose="03000509000000000000" pitchFamily="49" charset="-120"/>
                <a:cs typeface="Lora"/>
                <a:sym typeface="Lora"/>
              </a:rPr>
              <a:t>有关更多信息</a:t>
            </a:r>
            <a:r>
              <a:rPr lang="en-US" sz="4000" dirty="0">
                <a:solidFill>
                  <a:schemeClr val="tx1"/>
                </a:solidFill>
                <a:latin typeface="DFKai-SB" panose="03000509000000000000" pitchFamily="49" charset="-120"/>
                <a:ea typeface="DFKai-SB" panose="03000509000000000000" pitchFamily="49" charset="-120"/>
                <a:cs typeface="Lora"/>
                <a:sym typeface="Lora"/>
              </a:rPr>
              <a:t>:</a:t>
            </a:r>
            <a:r>
              <a:rPr lang="en-US" sz="4000" dirty="0">
                <a:solidFill>
                  <a:schemeClr val="tx1"/>
                </a:solidFill>
                <a:ea typeface="Lora"/>
                <a:cs typeface="Lora"/>
                <a:sym typeface="Lora"/>
              </a:rPr>
              <a:t> </a:t>
            </a:r>
            <a:r>
              <a:rPr lang="en-US" sz="4000" dirty="0">
                <a:solidFill>
                  <a:schemeClr val="tx1"/>
                </a:solidFill>
                <a:ea typeface="Lora"/>
                <a:cs typeface="Lora"/>
                <a:sym typeface="Lora"/>
                <a:hlinkClick r:id="rId3"/>
              </a:rPr>
              <a:t>https://id.gov.bc.ca/account/setup-instruction/</a:t>
            </a:r>
            <a:r>
              <a:rPr lang="en-US" sz="4000" dirty="0">
                <a:solidFill>
                  <a:schemeClr val="tx1"/>
                </a:solidFill>
                <a:ea typeface="Lora"/>
                <a:cs typeface="Lora"/>
                <a:sym typeface="Lora"/>
              </a:rPr>
              <a:t>)</a:t>
            </a:r>
          </a:p>
        </p:txBody>
      </p:sp>
    </p:spTree>
    <p:extLst>
      <p:ext uri="{BB962C8B-B14F-4D97-AF65-F5344CB8AC3E}">
        <p14:creationId xmlns:p14="http://schemas.microsoft.com/office/powerpoint/2010/main" val="32059530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pic>
        <p:nvPicPr>
          <p:cNvPr id="4" name="Picture 3">
            <a:extLst>
              <a:ext uri="{FF2B5EF4-FFF2-40B4-BE49-F238E27FC236}">
                <a16:creationId xmlns:a16="http://schemas.microsoft.com/office/drawing/2014/main" id="{089593DD-A7B2-49D6-88E2-2FC5F9DAB8CF}"/>
              </a:ext>
            </a:extLst>
          </p:cNvPr>
          <p:cNvPicPr>
            <a:picLocks noChangeAspect="1"/>
          </p:cNvPicPr>
          <p:nvPr/>
        </p:nvPicPr>
        <p:blipFill>
          <a:blip r:embed="rId3"/>
          <a:stretch>
            <a:fillRect/>
          </a:stretch>
        </p:blipFill>
        <p:spPr>
          <a:xfrm>
            <a:off x="2619470" y="2315182"/>
            <a:ext cx="13049060" cy="7617242"/>
          </a:xfrm>
          <a:prstGeom prst="rect">
            <a:avLst/>
          </a:prstGeom>
          <a:ln w="38100">
            <a:solidFill>
              <a:schemeClr val="tx1"/>
            </a:solidFill>
          </a:ln>
        </p:spPr>
      </p:pic>
      <p:sp>
        <p:nvSpPr>
          <p:cNvPr id="3" name="Google Shape;166;p19">
            <a:extLst>
              <a:ext uri="{FF2B5EF4-FFF2-40B4-BE49-F238E27FC236}">
                <a16:creationId xmlns:a16="http://schemas.microsoft.com/office/drawing/2014/main" id="{76768AF4-C3D4-4F65-9473-E744A9BFCA07}"/>
              </a:ext>
            </a:extLst>
          </p:cNvPr>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lvl="0">
              <a:lnSpc>
                <a:spcPct val="110030"/>
              </a:lnSpc>
            </a:pPr>
            <a:r>
              <a:rPr lang="en-US" sz="6600" dirty="0">
                <a:solidFill>
                  <a:srgbClr val="034092"/>
                </a:solidFill>
                <a:ea typeface="Lora"/>
                <a:cs typeface="Lora"/>
                <a:sym typeface="Lora"/>
              </a:rPr>
              <a:t>Health Gateway</a:t>
            </a:r>
            <a:r>
              <a:rPr lang="en-US" altLang="zh-TW" sz="6600" dirty="0">
                <a:solidFill>
                  <a:srgbClr val="034092"/>
                </a:solidFill>
                <a:ea typeface="Lora"/>
                <a:cs typeface="Lora"/>
                <a:sym typeface="Lora"/>
              </a:rPr>
              <a:t> </a:t>
            </a:r>
            <a:r>
              <a:rPr lang="zh-TW" altLang="en-US" sz="6600" dirty="0">
                <a:solidFill>
                  <a:srgbClr val="034092"/>
                </a:solidFill>
                <a:latin typeface="DFKai-SB" panose="03000509000000000000" pitchFamily="49" charset="-120"/>
                <a:ea typeface="DFKai-SB" panose="03000509000000000000" pitchFamily="49" charset="-120"/>
                <a:cs typeface="Lora"/>
                <a:sym typeface="Lora"/>
              </a:rPr>
              <a:t>电子健康纪录：使用平台</a:t>
            </a:r>
            <a:endParaRPr sz="6600" i="0" u="none" strike="noStrike" cap="none" dirty="0">
              <a:solidFill>
                <a:srgbClr val="034092"/>
              </a:solidFill>
              <a:latin typeface="+mj-lt"/>
              <a:ea typeface="Lora"/>
              <a:cs typeface="Lora"/>
              <a:sym typeface="Lora"/>
            </a:endParaRPr>
          </a:p>
        </p:txBody>
      </p:sp>
    </p:spTree>
    <p:extLst>
      <p:ext uri="{BB962C8B-B14F-4D97-AF65-F5344CB8AC3E}">
        <p14:creationId xmlns:p14="http://schemas.microsoft.com/office/powerpoint/2010/main" val="684477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lvl="0">
              <a:lnSpc>
                <a:spcPct val="110030"/>
              </a:lnSpc>
            </a:pPr>
            <a:r>
              <a:rPr lang="en-US" sz="6600" dirty="0">
                <a:solidFill>
                  <a:srgbClr val="034092"/>
                </a:solidFill>
                <a:ea typeface="Lora"/>
                <a:cs typeface="Lora"/>
                <a:sym typeface="Lora"/>
              </a:rPr>
              <a:t>Health Gateway</a:t>
            </a:r>
            <a:r>
              <a:rPr lang="en-US" altLang="zh-TW" sz="6600" dirty="0">
                <a:solidFill>
                  <a:srgbClr val="034092"/>
                </a:solidFill>
                <a:ea typeface="Lora"/>
                <a:cs typeface="Lora"/>
                <a:sym typeface="Lora"/>
              </a:rPr>
              <a:t> </a:t>
            </a:r>
            <a:r>
              <a:rPr lang="zh-TW" altLang="en-US" sz="6600" dirty="0">
                <a:solidFill>
                  <a:srgbClr val="034092"/>
                </a:solidFill>
                <a:latin typeface="DFKai-SB" panose="03000509000000000000" pitchFamily="49" charset="-120"/>
                <a:ea typeface="DFKai-SB" panose="03000509000000000000" pitchFamily="49" charset="-120"/>
                <a:cs typeface="Lora"/>
                <a:sym typeface="Lora"/>
              </a:rPr>
              <a:t>电子健康纪录：使用平台</a:t>
            </a:r>
            <a:endParaRPr lang="zh-TW" altLang="en-US" sz="6600" i="0" u="none" strike="noStrike" cap="none" dirty="0">
              <a:solidFill>
                <a:srgbClr val="034092"/>
              </a:solidFill>
              <a:latin typeface="+mj-lt"/>
              <a:ea typeface="Lora"/>
              <a:cs typeface="Lora"/>
              <a:sym typeface="Lora"/>
            </a:endParaRPr>
          </a:p>
        </p:txBody>
      </p:sp>
      <p:sp>
        <p:nvSpPr>
          <p:cNvPr id="174" name="Google Shape;174;p19"/>
          <p:cNvSpPr txBox="1"/>
          <p:nvPr/>
        </p:nvSpPr>
        <p:spPr>
          <a:xfrm>
            <a:off x="1182749" y="2406853"/>
            <a:ext cx="15688375" cy="1814638"/>
          </a:xfrm>
          <a:prstGeom prst="rect">
            <a:avLst/>
          </a:prstGeom>
          <a:noFill/>
          <a:ln>
            <a:noFill/>
          </a:ln>
        </p:spPr>
        <p:txBody>
          <a:bodyPr spcFirstLastPara="1" wrap="square" lIns="0" tIns="0" rIns="0" bIns="0" anchor="t" anchorCtr="0">
            <a:noAutofit/>
          </a:bodyPr>
          <a:lstStyle/>
          <a:p>
            <a:pPr marL="628714" lvl="0" indent="-571500">
              <a:lnSpc>
                <a:spcPct val="150000"/>
              </a:lnSpc>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您可以点击“</a:t>
            </a:r>
            <a:r>
              <a:rPr lang="en-US" altLang="zh-TW" sz="4400" dirty="0">
                <a:solidFill>
                  <a:schemeClr val="tx1"/>
                </a:solidFill>
                <a:latin typeface="+mj-lt"/>
                <a:ea typeface="DFKai-SB" panose="03000509000000000000" pitchFamily="49" charset="-120"/>
                <a:cs typeface="Lora"/>
                <a:sym typeface="Lora"/>
              </a:rPr>
              <a:t>Timeline</a:t>
            </a:r>
            <a:r>
              <a:rPr lang="zh-TW" altLang="en-US" sz="4400" dirty="0">
                <a:solidFill>
                  <a:schemeClr val="tx1"/>
                </a:solidFill>
                <a:latin typeface="+mj-lt"/>
                <a:ea typeface="DFKai-SB" panose="03000509000000000000" pitchFamily="49" charset="-120"/>
                <a:cs typeface="Lora"/>
                <a:sym typeface="Lora"/>
              </a:rPr>
              <a:t>”</a:t>
            </a:r>
            <a:r>
              <a:rPr lang="zh-TW" altLang="en-US" sz="4400" dirty="0">
                <a:solidFill>
                  <a:schemeClr val="tx1"/>
                </a:solidFill>
                <a:latin typeface="DFKai-SB" panose="03000509000000000000" pitchFamily="49" charset="-120"/>
                <a:ea typeface="DFKai-SB" panose="03000509000000000000" pitchFamily="49" charset="-120"/>
                <a:cs typeface="Lora"/>
                <a:sym typeface="Lora"/>
              </a:rPr>
              <a:t> 来筛选您想找的纪录</a:t>
            </a:r>
            <a:endParaRPr lang="en-US" sz="4400" dirty="0">
              <a:solidFill>
                <a:schemeClr val="tx1"/>
              </a:solidFill>
              <a:latin typeface="DFKai-SB" panose="03000509000000000000" pitchFamily="49" charset="-120"/>
              <a:ea typeface="DFKai-SB" panose="03000509000000000000" pitchFamily="49" charset="-120"/>
              <a:cs typeface="Lora"/>
              <a:sym typeface="Lora"/>
            </a:endParaRPr>
          </a:p>
        </p:txBody>
      </p:sp>
      <p:pic>
        <p:nvPicPr>
          <p:cNvPr id="9" name="Picture 8">
            <a:extLst>
              <a:ext uri="{FF2B5EF4-FFF2-40B4-BE49-F238E27FC236}">
                <a16:creationId xmlns:a16="http://schemas.microsoft.com/office/drawing/2014/main" id="{35767320-6817-41C9-ADF8-752A234AA3C3}"/>
              </a:ext>
            </a:extLst>
          </p:cNvPr>
          <p:cNvPicPr>
            <a:picLocks noChangeAspect="1"/>
          </p:cNvPicPr>
          <p:nvPr/>
        </p:nvPicPr>
        <p:blipFill rotWithShape="1">
          <a:blip r:embed="rId3"/>
          <a:srcRect t="1591" r="919" b="863"/>
          <a:stretch/>
        </p:blipFill>
        <p:spPr>
          <a:xfrm>
            <a:off x="10813034" y="3781225"/>
            <a:ext cx="5152235" cy="5623318"/>
          </a:xfrm>
          <a:prstGeom prst="rect">
            <a:avLst/>
          </a:prstGeom>
          <a:ln w="38100">
            <a:solidFill>
              <a:schemeClr val="tx1"/>
            </a:solidFill>
          </a:ln>
        </p:spPr>
      </p:pic>
      <p:grpSp>
        <p:nvGrpSpPr>
          <p:cNvPr id="7" name="Group 6">
            <a:extLst>
              <a:ext uri="{FF2B5EF4-FFF2-40B4-BE49-F238E27FC236}">
                <a16:creationId xmlns:a16="http://schemas.microsoft.com/office/drawing/2014/main" id="{65409AAD-9405-4A5D-83A0-FB1E82AF4CC0}"/>
              </a:ext>
            </a:extLst>
          </p:cNvPr>
          <p:cNvGrpSpPr/>
          <p:nvPr/>
        </p:nvGrpSpPr>
        <p:grpSpPr>
          <a:xfrm>
            <a:off x="1072528" y="4776142"/>
            <a:ext cx="8831459" cy="3052334"/>
            <a:chOff x="1291770" y="4221490"/>
            <a:chExt cx="8831459" cy="3052334"/>
          </a:xfrm>
        </p:grpSpPr>
        <p:grpSp>
          <p:nvGrpSpPr>
            <p:cNvPr id="2" name="Group 1">
              <a:extLst>
                <a:ext uri="{FF2B5EF4-FFF2-40B4-BE49-F238E27FC236}">
                  <a16:creationId xmlns:a16="http://schemas.microsoft.com/office/drawing/2014/main" id="{2758DA2B-E06F-43D2-A06A-9649F9334258}"/>
                </a:ext>
              </a:extLst>
            </p:cNvPr>
            <p:cNvGrpSpPr/>
            <p:nvPr/>
          </p:nvGrpSpPr>
          <p:grpSpPr>
            <a:xfrm>
              <a:off x="1397874" y="4370832"/>
              <a:ext cx="8531251" cy="2733040"/>
              <a:chOff x="1716534" y="4370832"/>
              <a:chExt cx="8531251" cy="2733040"/>
            </a:xfrm>
          </p:grpSpPr>
          <p:pic>
            <p:nvPicPr>
              <p:cNvPr id="4" name="Picture 3">
                <a:extLst>
                  <a:ext uri="{FF2B5EF4-FFF2-40B4-BE49-F238E27FC236}">
                    <a16:creationId xmlns:a16="http://schemas.microsoft.com/office/drawing/2014/main" id="{34A8E427-BDC5-456C-83A4-D68858FB2222}"/>
                  </a:ext>
                </a:extLst>
              </p:cNvPr>
              <p:cNvPicPr>
                <a:picLocks noChangeAspect="1"/>
              </p:cNvPicPr>
              <p:nvPr/>
            </p:nvPicPr>
            <p:blipFill rotWithShape="1">
              <a:blip r:embed="rId4"/>
              <a:srcRect t="7036" r="1209" b="16899"/>
              <a:stretch/>
            </p:blipFill>
            <p:spPr>
              <a:xfrm>
                <a:off x="1818884" y="4370832"/>
                <a:ext cx="8428901" cy="2733040"/>
              </a:xfrm>
              <a:prstGeom prst="rect">
                <a:avLst/>
              </a:prstGeom>
            </p:spPr>
          </p:pic>
          <p:sp>
            <p:nvSpPr>
              <p:cNvPr id="6" name="Oval 5">
                <a:extLst>
                  <a:ext uri="{FF2B5EF4-FFF2-40B4-BE49-F238E27FC236}">
                    <a16:creationId xmlns:a16="http://schemas.microsoft.com/office/drawing/2014/main" id="{31233421-72C4-454D-9D83-5F6523E20777}"/>
                  </a:ext>
                </a:extLst>
              </p:cNvPr>
              <p:cNvSpPr/>
              <p:nvPr/>
            </p:nvSpPr>
            <p:spPr>
              <a:xfrm>
                <a:off x="1716534" y="5201556"/>
                <a:ext cx="4043354" cy="836676"/>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 name="Rectangle 4">
              <a:extLst>
                <a:ext uri="{FF2B5EF4-FFF2-40B4-BE49-F238E27FC236}">
                  <a16:creationId xmlns:a16="http://schemas.microsoft.com/office/drawing/2014/main" id="{929FD794-AB9D-434D-80CA-F25D2957EE77}"/>
                </a:ext>
              </a:extLst>
            </p:cNvPr>
            <p:cNvSpPr/>
            <p:nvPr/>
          </p:nvSpPr>
          <p:spPr>
            <a:xfrm>
              <a:off x="1291770" y="4221490"/>
              <a:ext cx="8831459" cy="305233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671824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lvl="0">
              <a:lnSpc>
                <a:spcPct val="110030"/>
              </a:lnSpc>
            </a:pPr>
            <a:r>
              <a:rPr lang="en-US" sz="6600" dirty="0">
                <a:solidFill>
                  <a:srgbClr val="034092"/>
                </a:solidFill>
                <a:ea typeface="Lora"/>
                <a:cs typeface="Lora"/>
                <a:sym typeface="Lora"/>
              </a:rPr>
              <a:t>Health Gateway</a:t>
            </a:r>
            <a:r>
              <a:rPr lang="en-US" altLang="zh-TW" sz="6600" dirty="0">
                <a:solidFill>
                  <a:srgbClr val="034092"/>
                </a:solidFill>
                <a:ea typeface="Lora"/>
                <a:cs typeface="Lora"/>
                <a:sym typeface="Lora"/>
              </a:rPr>
              <a:t> </a:t>
            </a:r>
            <a:r>
              <a:rPr lang="zh-TW" altLang="en-US" sz="6600" dirty="0">
                <a:solidFill>
                  <a:srgbClr val="034092"/>
                </a:solidFill>
                <a:latin typeface="DFKai-SB" panose="03000509000000000000" pitchFamily="49" charset="-120"/>
                <a:ea typeface="DFKai-SB" panose="03000509000000000000" pitchFamily="49" charset="-120"/>
                <a:cs typeface="Lora"/>
                <a:sym typeface="Lora"/>
              </a:rPr>
              <a:t>电子健康纪录：使用平台</a:t>
            </a:r>
            <a:endParaRPr lang="zh-TW" altLang="en-US" sz="6600" i="0" u="none" strike="noStrike" cap="none" dirty="0">
              <a:solidFill>
                <a:srgbClr val="034092"/>
              </a:solidFill>
              <a:latin typeface="+mj-lt"/>
              <a:ea typeface="Lora"/>
              <a:cs typeface="Lora"/>
              <a:sym typeface="Lora"/>
            </a:endParaRPr>
          </a:p>
        </p:txBody>
      </p:sp>
      <p:sp>
        <p:nvSpPr>
          <p:cNvPr id="174" name="Google Shape;174;p19"/>
          <p:cNvSpPr txBox="1"/>
          <p:nvPr/>
        </p:nvSpPr>
        <p:spPr>
          <a:xfrm>
            <a:off x="1182749" y="2424160"/>
            <a:ext cx="15637397" cy="3281695"/>
          </a:xfrm>
          <a:prstGeom prst="rect">
            <a:avLst/>
          </a:prstGeom>
          <a:noFill/>
          <a:ln>
            <a:noFill/>
          </a:ln>
        </p:spPr>
        <p:txBody>
          <a:bodyPr spcFirstLastPara="1" wrap="square" lIns="0" tIns="0" rIns="0" bIns="0" anchor="t" anchorCtr="0">
            <a:noAutofit/>
          </a:bodyPr>
          <a:lstStyle/>
          <a:p>
            <a:pPr marL="628714" lvl="0" indent="-571500">
              <a:lnSpc>
                <a:spcPct val="150000"/>
              </a:lnSpc>
              <a:buClr>
                <a:schemeClr val="dk2"/>
              </a:buClr>
              <a:buSzPct val="110000"/>
              <a:buFont typeface="Arial" panose="020B0604020202020204" pitchFamily="34" charset="0"/>
              <a:buChar char="•"/>
            </a:pPr>
            <a:r>
              <a:rPr lang="zh-TW" altLang="en-US" sz="3800" dirty="0">
                <a:solidFill>
                  <a:schemeClr val="tx1"/>
                </a:solidFill>
                <a:latin typeface="DFKai-SB" panose="03000509000000000000" pitchFamily="49" charset="-120"/>
                <a:ea typeface="DFKai-SB" panose="03000509000000000000" pitchFamily="49" charset="-120"/>
                <a:cs typeface="Lora"/>
                <a:sym typeface="Lora"/>
              </a:rPr>
              <a:t>您可以为您的时间线及健康纪录添加注释。 这能帮助您追踪需要用作管理健康的信息。
只有您能看见您添加的注释（您的医疗保健提供者并不会看到你的注释）</a:t>
            </a:r>
            <a:endParaRPr lang="en-US" sz="3800" dirty="0">
              <a:solidFill>
                <a:schemeClr val="tx1"/>
              </a:solidFill>
              <a:latin typeface="DFKai-SB" panose="03000509000000000000" pitchFamily="49" charset="-120"/>
              <a:ea typeface="DFKai-SB" panose="03000509000000000000" pitchFamily="49" charset="-120"/>
              <a:cs typeface="Lora"/>
              <a:sym typeface="Lora"/>
            </a:endParaRPr>
          </a:p>
        </p:txBody>
      </p:sp>
      <p:pic>
        <p:nvPicPr>
          <p:cNvPr id="2" name="Picture 1">
            <a:extLst>
              <a:ext uri="{FF2B5EF4-FFF2-40B4-BE49-F238E27FC236}">
                <a16:creationId xmlns:a16="http://schemas.microsoft.com/office/drawing/2014/main" id="{281DFCF2-6BE2-4B2C-91C3-89354EAE8786}"/>
              </a:ext>
            </a:extLst>
          </p:cNvPr>
          <p:cNvPicPr>
            <a:picLocks noChangeAspect="1"/>
          </p:cNvPicPr>
          <p:nvPr/>
        </p:nvPicPr>
        <p:blipFill rotWithShape="1">
          <a:blip r:embed="rId3"/>
          <a:srcRect l="525" t="1809" r="1062" b="1662"/>
          <a:stretch/>
        </p:blipFill>
        <p:spPr>
          <a:xfrm>
            <a:off x="8481060" y="5951221"/>
            <a:ext cx="9060180" cy="3398520"/>
          </a:xfrm>
          <a:prstGeom prst="rect">
            <a:avLst/>
          </a:prstGeom>
          <a:ln w="38100">
            <a:solidFill>
              <a:schemeClr val="tx1"/>
            </a:solidFill>
          </a:ln>
        </p:spPr>
      </p:pic>
      <p:sp>
        <p:nvSpPr>
          <p:cNvPr id="15" name="Rectangle 14">
            <a:extLst>
              <a:ext uri="{FF2B5EF4-FFF2-40B4-BE49-F238E27FC236}">
                <a16:creationId xmlns:a16="http://schemas.microsoft.com/office/drawing/2014/main" id="{0A114408-32C0-4068-A068-87E0E9487A75}"/>
              </a:ext>
            </a:extLst>
          </p:cNvPr>
          <p:cNvSpPr/>
          <p:nvPr/>
        </p:nvSpPr>
        <p:spPr>
          <a:xfrm>
            <a:off x="807244" y="6186488"/>
            <a:ext cx="7237112" cy="2754918"/>
          </a:xfrm>
          <a:prstGeom prst="rect">
            <a:avLst/>
          </a:prstGeom>
          <a:ln w="38100"/>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pic>
        <p:nvPicPr>
          <p:cNvPr id="3" name="Picture 2">
            <a:extLst>
              <a:ext uri="{FF2B5EF4-FFF2-40B4-BE49-F238E27FC236}">
                <a16:creationId xmlns:a16="http://schemas.microsoft.com/office/drawing/2014/main" id="{73EA5558-F185-4751-A082-F78E2D7AAC61}"/>
              </a:ext>
            </a:extLst>
          </p:cNvPr>
          <p:cNvPicPr>
            <a:picLocks noChangeAspect="1"/>
          </p:cNvPicPr>
          <p:nvPr/>
        </p:nvPicPr>
        <p:blipFill rotWithShape="1">
          <a:blip r:embed="rId4"/>
          <a:srcRect r="62715" b="3016"/>
          <a:stretch/>
        </p:blipFill>
        <p:spPr>
          <a:xfrm>
            <a:off x="997016" y="6354394"/>
            <a:ext cx="6435090" cy="2466463"/>
          </a:xfrm>
          <a:prstGeom prst="rect">
            <a:avLst/>
          </a:prstGeom>
        </p:spPr>
      </p:pic>
      <p:pic>
        <p:nvPicPr>
          <p:cNvPr id="10" name="Picture 9">
            <a:extLst>
              <a:ext uri="{FF2B5EF4-FFF2-40B4-BE49-F238E27FC236}">
                <a16:creationId xmlns:a16="http://schemas.microsoft.com/office/drawing/2014/main" id="{5564D542-180E-4577-BE90-F884B214719C}"/>
              </a:ext>
            </a:extLst>
          </p:cNvPr>
          <p:cNvPicPr>
            <a:picLocks noChangeAspect="1"/>
          </p:cNvPicPr>
          <p:nvPr/>
        </p:nvPicPr>
        <p:blipFill rotWithShape="1">
          <a:blip r:embed="rId4"/>
          <a:srcRect l="86980" t="20647" r="-489" b="37250"/>
          <a:stretch/>
        </p:blipFill>
        <p:spPr>
          <a:xfrm>
            <a:off x="5463095" y="7750106"/>
            <a:ext cx="2331465" cy="1070752"/>
          </a:xfrm>
          <a:prstGeom prst="rect">
            <a:avLst/>
          </a:prstGeom>
        </p:spPr>
      </p:pic>
      <p:sp>
        <p:nvSpPr>
          <p:cNvPr id="14" name="Oval 13">
            <a:extLst>
              <a:ext uri="{FF2B5EF4-FFF2-40B4-BE49-F238E27FC236}">
                <a16:creationId xmlns:a16="http://schemas.microsoft.com/office/drawing/2014/main" id="{52F8CC2E-A7A9-4A0A-B6EA-56E4D6A55A9F}"/>
              </a:ext>
            </a:extLst>
          </p:cNvPr>
          <p:cNvSpPr/>
          <p:nvPr/>
        </p:nvSpPr>
        <p:spPr>
          <a:xfrm>
            <a:off x="5681322" y="7918651"/>
            <a:ext cx="1993203" cy="771079"/>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sp>
        <p:nvSpPr>
          <p:cNvPr id="23" name="Oval 22">
            <a:extLst>
              <a:ext uri="{FF2B5EF4-FFF2-40B4-BE49-F238E27FC236}">
                <a16:creationId xmlns:a16="http://schemas.microsoft.com/office/drawing/2014/main" id="{5461A2C3-D165-41D2-982D-48258B756282}"/>
              </a:ext>
            </a:extLst>
          </p:cNvPr>
          <p:cNvSpPr/>
          <p:nvPr/>
        </p:nvSpPr>
        <p:spPr>
          <a:xfrm>
            <a:off x="882194" y="7224121"/>
            <a:ext cx="3513364" cy="72700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8531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lvl="0">
              <a:lnSpc>
                <a:spcPct val="110030"/>
              </a:lnSpc>
            </a:pPr>
            <a:r>
              <a:rPr lang="en-US" sz="6600" dirty="0">
                <a:solidFill>
                  <a:srgbClr val="034092"/>
                </a:solidFill>
                <a:ea typeface="Lora"/>
                <a:cs typeface="Lora"/>
                <a:sym typeface="Lora"/>
              </a:rPr>
              <a:t>Health Gateway</a:t>
            </a:r>
            <a:r>
              <a:rPr lang="en-US" altLang="zh-TW" sz="6600" dirty="0">
                <a:solidFill>
                  <a:srgbClr val="034092"/>
                </a:solidFill>
                <a:ea typeface="Lora"/>
                <a:cs typeface="Lora"/>
                <a:sym typeface="Lora"/>
              </a:rPr>
              <a:t> </a:t>
            </a:r>
            <a:r>
              <a:rPr lang="zh-TW" altLang="en-US" sz="6600" dirty="0">
                <a:solidFill>
                  <a:srgbClr val="034092"/>
                </a:solidFill>
                <a:latin typeface="DFKai-SB" panose="03000509000000000000" pitchFamily="49" charset="-120"/>
                <a:ea typeface="DFKai-SB" panose="03000509000000000000" pitchFamily="49" charset="-120"/>
                <a:cs typeface="Lora"/>
                <a:sym typeface="Lora"/>
              </a:rPr>
              <a:t>电子健康纪录：使用平台</a:t>
            </a:r>
            <a:endParaRPr lang="zh-TW" altLang="en-US" sz="6600" i="0" u="none" strike="noStrike" cap="none" dirty="0">
              <a:solidFill>
                <a:srgbClr val="034092"/>
              </a:solidFill>
              <a:latin typeface="+mj-lt"/>
              <a:ea typeface="Lora"/>
              <a:cs typeface="Lora"/>
              <a:sym typeface="Lora"/>
            </a:endParaRPr>
          </a:p>
        </p:txBody>
      </p:sp>
      <p:sp>
        <p:nvSpPr>
          <p:cNvPr id="174" name="Google Shape;174;p19"/>
          <p:cNvSpPr txBox="1"/>
          <p:nvPr/>
        </p:nvSpPr>
        <p:spPr>
          <a:xfrm>
            <a:off x="1182749" y="2314656"/>
            <a:ext cx="15922502" cy="2828844"/>
          </a:xfrm>
          <a:prstGeom prst="rect">
            <a:avLst/>
          </a:prstGeom>
          <a:noFill/>
          <a:ln>
            <a:noFill/>
          </a:ln>
        </p:spPr>
        <p:txBody>
          <a:bodyPr spcFirstLastPara="1" wrap="square" lIns="0" tIns="0" rIns="0" bIns="0" anchor="t" anchorCtr="0">
            <a:noAutofit/>
          </a:bodyPr>
          <a:lstStyle/>
          <a:p>
            <a:pPr marL="628714" lvl="0" indent="-571500">
              <a:lnSpc>
                <a:spcPct val="150000"/>
              </a:lnSpc>
              <a:buClr>
                <a:schemeClr val="dk2"/>
              </a:buClr>
              <a:buSzPct val="110000"/>
              <a:buFont typeface="Arial" panose="020B0604020202020204" pitchFamily="34" charset="0"/>
              <a:buChar char="•"/>
            </a:pPr>
            <a:r>
              <a:rPr lang="zh-TW" altLang="en-US" sz="4000" dirty="0">
                <a:solidFill>
                  <a:schemeClr val="tx1"/>
                </a:solidFill>
                <a:latin typeface="DFKai-SB" panose="03000509000000000000" pitchFamily="49" charset="-120"/>
                <a:ea typeface="DFKai-SB" panose="03000509000000000000" pitchFamily="49" charset="-120"/>
                <a:cs typeface="Lora"/>
                <a:sym typeface="Lora"/>
              </a:rPr>
              <a:t>您可以下载健康记录的副本到您的设备作打印用途。 这令您可以于</a:t>
            </a:r>
            <a:r>
              <a:rPr lang="en-US" altLang="zh-TW" sz="4000" dirty="0">
                <a:solidFill>
                  <a:schemeClr val="tx1"/>
                </a:solidFill>
                <a:latin typeface="+mj-lt"/>
                <a:ea typeface="DFKai-SB" panose="03000509000000000000" pitchFamily="49" charset="-120"/>
                <a:cs typeface="Lora"/>
                <a:sym typeface="Lora"/>
              </a:rPr>
              <a:t>Health</a:t>
            </a:r>
            <a:r>
              <a:rPr lang="zh-TW" altLang="en-US" sz="4000" dirty="0">
                <a:solidFill>
                  <a:schemeClr val="tx1"/>
                </a:solidFill>
                <a:latin typeface="+mj-lt"/>
                <a:ea typeface="DFKai-SB" panose="03000509000000000000" pitchFamily="49" charset="-120"/>
                <a:cs typeface="Lora"/>
                <a:sym typeface="Lora"/>
              </a:rPr>
              <a:t> </a:t>
            </a:r>
            <a:r>
              <a:rPr lang="en-US" altLang="zh-TW" sz="4000" dirty="0">
                <a:solidFill>
                  <a:schemeClr val="tx1"/>
                </a:solidFill>
                <a:latin typeface="+mj-lt"/>
                <a:ea typeface="DFKai-SB" panose="03000509000000000000" pitchFamily="49" charset="-120"/>
                <a:cs typeface="Lora"/>
                <a:sym typeface="Lora"/>
              </a:rPr>
              <a:t>Gateway</a:t>
            </a:r>
            <a:r>
              <a:rPr lang="zh-TW" altLang="en-US" sz="4000" dirty="0">
                <a:solidFill>
                  <a:schemeClr val="tx1"/>
                </a:solidFill>
                <a:latin typeface="+mj-lt"/>
                <a:ea typeface="DFKai-SB" panose="03000509000000000000" pitchFamily="49" charset="-120"/>
                <a:cs typeface="Lora"/>
                <a:sym typeface="Lora"/>
              </a:rPr>
              <a:t> </a:t>
            </a:r>
            <a:r>
              <a:rPr lang="zh-TW" altLang="en-US" sz="4000" dirty="0">
                <a:solidFill>
                  <a:schemeClr val="tx1"/>
                </a:solidFill>
                <a:latin typeface="DFKai-SB" panose="03000509000000000000" pitchFamily="49" charset="-120"/>
                <a:ea typeface="DFKai-SB" panose="03000509000000000000" pitchFamily="49" charset="-120"/>
                <a:cs typeface="Lora"/>
                <a:sym typeface="Lora"/>
              </a:rPr>
              <a:t>电子健康记录外的地方储存您的健康信息。</a:t>
            </a:r>
            <a:endParaRPr lang="en-US" sz="4000" dirty="0">
              <a:solidFill>
                <a:schemeClr val="tx1"/>
              </a:solidFill>
              <a:latin typeface="DFKai-SB" panose="03000509000000000000" pitchFamily="49" charset="-120"/>
              <a:ea typeface="DFKai-SB" panose="03000509000000000000" pitchFamily="49" charset="-120"/>
              <a:cs typeface="Lora"/>
              <a:sym typeface="Lora"/>
            </a:endParaRPr>
          </a:p>
        </p:txBody>
      </p:sp>
      <p:grpSp>
        <p:nvGrpSpPr>
          <p:cNvPr id="5" name="Group 4">
            <a:extLst>
              <a:ext uri="{FF2B5EF4-FFF2-40B4-BE49-F238E27FC236}">
                <a16:creationId xmlns:a16="http://schemas.microsoft.com/office/drawing/2014/main" id="{407D11DE-E323-4133-A6E2-BB3FEFBEF040}"/>
              </a:ext>
            </a:extLst>
          </p:cNvPr>
          <p:cNvGrpSpPr/>
          <p:nvPr/>
        </p:nvGrpSpPr>
        <p:grpSpPr>
          <a:xfrm>
            <a:off x="918656" y="5448282"/>
            <a:ext cx="16186595" cy="3619692"/>
            <a:chOff x="918656" y="5448282"/>
            <a:chExt cx="16186595" cy="3619692"/>
          </a:xfrm>
        </p:grpSpPr>
        <p:grpSp>
          <p:nvGrpSpPr>
            <p:cNvPr id="4" name="Group 3">
              <a:extLst>
                <a:ext uri="{FF2B5EF4-FFF2-40B4-BE49-F238E27FC236}">
                  <a16:creationId xmlns:a16="http://schemas.microsoft.com/office/drawing/2014/main" id="{0828718B-D9D5-49AC-8E70-D4F922239FD1}"/>
                </a:ext>
              </a:extLst>
            </p:cNvPr>
            <p:cNvGrpSpPr/>
            <p:nvPr/>
          </p:nvGrpSpPr>
          <p:grpSpPr>
            <a:xfrm>
              <a:off x="918656" y="5448282"/>
              <a:ext cx="16186595" cy="3531126"/>
              <a:chOff x="918656" y="5448282"/>
              <a:chExt cx="16186595" cy="3531126"/>
            </a:xfrm>
          </p:grpSpPr>
          <p:pic>
            <p:nvPicPr>
              <p:cNvPr id="2" name="Picture 1">
                <a:extLst>
                  <a:ext uri="{FF2B5EF4-FFF2-40B4-BE49-F238E27FC236}">
                    <a16:creationId xmlns:a16="http://schemas.microsoft.com/office/drawing/2014/main" id="{FE88F0E7-BCCB-45BD-BD4D-1D37308CE52A}"/>
                  </a:ext>
                </a:extLst>
              </p:cNvPr>
              <p:cNvPicPr>
                <a:picLocks noChangeAspect="1"/>
              </p:cNvPicPr>
              <p:nvPr/>
            </p:nvPicPr>
            <p:blipFill rotWithShape="1">
              <a:blip r:embed="rId3"/>
              <a:srcRect l="-1" t="12849" r="-622" b="4462"/>
              <a:stretch/>
            </p:blipFill>
            <p:spPr>
              <a:xfrm>
                <a:off x="918656" y="5448282"/>
                <a:ext cx="16186595" cy="3531126"/>
              </a:xfrm>
              <a:prstGeom prst="rect">
                <a:avLst/>
              </a:prstGeom>
              <a:ln w="38100">
                <a:solidFill>
                  <a:schemeClr val="tx1"/>
                </a:solidFill>
              </a:ln>
            </p:spPr>
          </p:pic>
          <p:sp>
            <p:nvSpPr>
              <p:cNvPr id="10" name="Oval 9">
                <a:extLst>
                  <a:ext uri="{FF2B5EF4-FFF2-40B4-BE49-F238E27FC236}">
                    <a16:creationId xmlns:a16="http://schemas.microsoft.com/office/drawing/2014/main" id="{CF218413-D150-41A0-842E-DCF393E8F572}"/>
                  </a:ext>
                </a:extLst>
              </p:cNvPr>
              <p:cNvSpPr/>
              <p:nvPr/>
            </p:nvSpPr>
            <p:spPr>
              <a:xfrm>
                <a:off x="15169744" y="6965499"/>
                <a:ext cx="1788220" cy="8069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grpSp>
        <p:sp>
          <p:nvSpPr>
            <p:cNvPr id="11" name="Oval 10">
              <a:extLst>
                <a:ext uri="{FF2B5EF4-FFF2-40B4-BE49-F238E27FC236}">
                  <a16:creationId xmlns:a16="http://schemas.microsoft.com/office/drawing/2014/main" id="{DB17D9CC-0687-4A4E-955C-97FD18F01D0E}"/>
                </a:ext>
              </a:extLst>
            </p:cNvPr>
            <p:cNvSpPr/>
            <p:nvPr/>
          </p:nvSpPr>
          <p:spPr>
            <a:xfrm>
              <a:off x="918656" y="8276600"/>
              <a:ext cx="3113017" cy="791374"/>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panose="020B0604020202020204"/>
                <a:buNone/>
                <a:tabLst/>
                <a:defRPr/>
              </a:pPr>
              <a:endParaRPr kumimoji="0" lang="en-US" sz="1400" b="0" i="0" u="none" strike="noStrike" kern="0" cap="none" spc="0" normalizeH="0" baseline="0" noProof="0">
                <a:ln>
                  <a:noFill/>
                </a:ln>
                <a:solidFill>
                  <a:prstClr val="white"/>
                </a:solidFill>
                <a:effectLst/>
                <a:uLnTx/>
                <a:uFillTx/>
                <a:latin typeface="Calibri" panose="020F0502020204030204"/>
                <a:ea typeface="+mn-ea"/>
                <a:cs typeface="+mn-cs"/>
                <a:sym typeface="Arial" panose="020B0604020202020204"/>
              </a:endParaRPr>
            </a:p>
          </p:txBody>
        </p:sp>
      </p:grpSp>
    </p:spTree>
    <p:extLst>
      <p:ext uri="{BB962C8B-B14F-4D97-AF65-F5344CB8AC3E}">
        <p14:creationId xmlns:p14="http://schemas.microsoft.com/office/powerpoint/2010/main" val="2827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19" name="Google Shape;271;p24">
            <a:extLst>
              <a:ext uri="{FF2B5EF4-FFF2-40B4-BE49-F238E27FC236}">
                <a16:creationId xmlns:a16="http://schemas.microsoft.com/office/drawing/2014/main" id="{AECE8840-5A15-D045-8B40-8749789D359D}"/>
              </a:ext>
            </a:extLst>
          </p:cNvPr>
          <p:cNvSpPr txBox="1"/>
          <p:nvPr/>
        </p:nvSpPr>
        <p:spPr>
          <a:xfrm>
            <a:off x="1506030" y="1061206"/>
            <a:ext cx="16210470" cy="1877937"/>
          </a:xfrm>
          <a:prstGeom prst="rect">
            <a:avLst/>
          </a:prstGeom>
          <a:noFill/>
          <a:ln>
            <a:noFill/>
          </a:ln>
        </p:spPr>
        <p:txBody>
          <a:bodyPr spcFirstLastPara="1" wrap="square" lIns="0" tIns="0" rIns="0" bIns="0" anchor="t" anchorCtr="0">
            <a:noAutofit/>
          </a:bodyPr>
          <a:lstStyle/>
          <a:p>
            <a:pPr lvl="0">
              <a:lnSpc>
                <a:spcPct val="140011"/>
              </a:lnSpc>
            </a:pPr>
            <a:r>
              <a:rPr lang="zh-TW" altLang="en-US" sz="7000" dirty="0">
                <a:solidFill>
                  <a:schemeClr val="bg1"/>
                </a:solidFill>
                <a:latin typeface="DFKai-SB" panose="03000509000000000000" pitchFamily="49" charset="-120"/>
                <a:ea typeface="DFKai-SB" panose="03000509000000000000" pitchFamily="49" charset="-120"/>
                <a:cs typeface="Lora"/>
                <a:sym typeface="Lora"/>
              </a:rPr>
              <a:t>什么是个人健康信息？</a:t>
            </a:r>
          </a:p>
        </p:txBody>
      </p:sp>
      <p:pic>
        <p:nvPicPr>
          <p:cNvPr id="2" name="Picture 1">
            <a:extLst>
              <a:ext uri="{FF2B5EF4-FFF2-40B4-BE49-F238E27FC236}">
                <a16:creationId xmlns:a16="http://schemas.microsoft.com/office/drawing/2014/main" id="{E2ED0EDB-20D6-4CFA-9757-CDE249B1AC3A}"/>
              </a:ext>
            </a:extLst>
          </p:cNvPr>
          <p:cNvPicPr>
            <a:picLocks noChangeAspect="1"/>
          </p:cNvPicPr>
          <p:nvPr/>
        </p:nvPicPr>
        <p:blipFill>
          <a:blip r:embed="rId3"/>
          <a:stretch>
            <a:fillRect/>
          </a:stretch>
        </p:blipFill>
        <p:spPr>
          <a:xfrm>
            <a:off x="7162038" y="2808548"/>
            <a:ext cx="7614666" cy="6706381"/>
          </a:xfrm>
          <a:prstGeom prst="rect">
            <a:avLst/>
          </a:prstGeom>
        </p:spPr>
      </p:pic>
    </p:spTree>
    <p:extLst>
      <p:ext uri="{BB962C8B-B14F-4D97-AF65-F5344CB8AC3E}">
        <p14:creationId xmlns:p14="http://schemas.microsoft.com/office/powerpoint/2010/main" val="3706182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5"/>
            <a:ext cx="16832877" cy="1257947"/>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备注</a:t>
            </a:r>
            <a:endParaRPr sz="7200" i="0" u="none" strike="noStrike" cap="none" dirty="0">
              <a:solidFill>
                <a:srgbClr val="034092"/>
              </a:solidFill>
              <a:latin typeface="DFKai-SB" panose="03000509000000000000" pitchFamily="49" charset="-120"/>
              <a:ea typeface="DFKai-SB" panose="03000509000000000000" pitchFamily="49" charset="-120"/>
              <a:cs typeface="Lora"/>
              <a:sym typeface="Lora"/>
            </a:endParaRPr>
          </a:p>
        </p:txBody>
      </p:sp>
      <p:sp>
        <p:nvSpPr>
          <p:cNvPr id="174" name="Google Shape;174;p19"/>
          <p:cNvSpPr txBox="1"/>
          <p:nvPr/>
        </p:nvSpPr>
        <p:spPr>
          <a:xfrm>
            <a:off x="1299812" y="2613136"/>
            <a:ext cx="15688375" cy="5657687"/>
          </a:xfrm>
          <a:prstGeom prst="rect">
            <a:avLst/>
          </a:prstGeom>
          <a:noFill/>
          <a:ln>
            <a:noFill/>
          </a:ln>
        </p:spPr>
        <p:txBody>
          <a:bodyPr spcFirstLastPara="1" wrap="square" lIns="0" tIns="0" rIns="0" bIns="0" anchor="t" anchorCtr="0">
            <a:noAutofit/>
          </a:bodyPr>
          <a:lstStyle/>
          <a:p>
            <a:pPr marL="628714" lvl="0" indent="-571500">
              <a:lnSpc>
                <a:spcPct val="130000"/>
              </a:lnSpc>
              <a:spcAft>
                <a:spcPts val="1800"/>
              </a:spcAft>
              <a:buClr>
                <a:schemeClr val="dk2"/>
              </a:buClr>
              <a:buSzPct val="110000"/>
              <a:buFont typeface="Arial" panose="020B0604020202020204" pitchFamily="34" charset="0"/>
              <a:buChar char="•"/>
            </a:pPr>
            <a:r>
              <a:rPr lang="en-US" altLang="zh-TW" sz="4400" dirty="0">
                <a:solidFill>
                  <a:schemeClr val="tx1"/>
                </a:solidFill>
                <a:latin typeface="+mj-lt"/>
                <a:ea typeface="DFKai-SB" panose="03000509000000000000" pitchFamily="49" charset="-120"/>
                <a:cs typeface="Lora"/>
                <a:sym typeface="Lora"/>
              </a:rPr>
              <a:t>Health</a:t>
            </a:r>
            <a:r>
              <a:rPr lang="zh-TW" altLang="en-US" sz="4400" dirty="0">
                <a:solidFill>
                  <a:schemeClr val="tx1"/>
                </a:solidFill>
                <a:latin typeface="+mj-lt"/>
                <a:ea typeface="DFKai-SB" panose="03000509000000000000" pitchFamily="49" charset="-120"/>
                <a:cs typeface="Lora"/>
                <a:sym typeface="Lora"/>
              </a:rPr>
              <a:t> </a:t>
            </a:r>
            <a:r>
              <a:rPr lang="en-US" altLang="zh-TW" sz="4400" dirty="0">
                <a:solidFill>
                  <a:schemeClr val="tx1"/>
                </a:solidFill>
                <a:latin typeface="+mj-lt"/>
                <a:ea typeface="DFKai-SB" panose="03000509000000000000" pitchFamily="49" charset="-120"/>
                <a:cs typeface="Lora"/>
                <a:sym typeface="Lora"/>
              </a:rPr>
              <a:t>Gateway</a:t>
            </a:r>
            <a:r>
              <a:rPr lang="zh-TW" altLang="en-US" sz="4400" dirty="0">
                <a:solidFill>
                  <a:schemeClr val="tx1"/>
                </a:solidFill>
                <a:latin typeface="+mj-lt"/>
                <a:ea typeface="DFKai-SB" panose="03000509000000000000" pitchFamily="49" charset="-120"/>
                <a:cs typeface="Lora"/>
                <a:sym typeface="Lora"/>
              </a:rPr>
              <a:t> </a:t>
            </a:r>
            <a:r>
              <a:rPr lang="zh-TW" altLang="en-US" sz="4400" dirty="0">
                <a:solidFill>
                  <a:schemeClr val="tx1"/>
                </a:solidFill>
                <a:latin typeface="DFKai-SB" panose="03000509000000000000" pitchFamily="49" charset="-120"/>
                <a:ea typeface="DFKai-SB" panose="03000509000000000000" pitchFamily="49" charset="-120"/>
                <a:cs typeface="Lora"/>
                <a:sym typeface="Lora"/>
              </a:rPr>
              <a:t>电子健康记录是一个健康管理平台，这代表您不能删除，编辑或新增任何医疗纪录。</a:t>
            </a:r>
            <a:endParaRPr lang="en-CA" altLang="zh-TW" sz="4400" dirty="0">
              <a:solidFill>
                <a:schemeClr val="tx1"/>
              </a:solidFill>
              <a:latin typeface="DFKai-SB" panose="03000509000000000000" pitchFamily="49" charset="-120"/>
              <a:ea typeface="DFKai-SB" panose="03000509000000000000" pitchFamily="49" charset="-120"/>
              <a:cs typeface="Lora"/>
              <a:sym typeface="Lora"/>
            </a:endParaRPr>
          </a:p>
          <a:p>
            <a:pPr marL="628714" lvl="0" indent="-571500">
              <a:lnSpc>
                <a:spcPct val="130000"/>
              </a:lnSpc>
              <a:spcAft>
                <a:spcPts val="1800"/>
              </a:spcAft>
              <a:buClr>
                <a:schemeClr val="dk2"/>
              </a:buClr>
              <a:buSzPct val="110000"/>
              <a:buFont typeface="Arial" panose="020B0604020202020204" pitchFamily="34" charset="0"/>
              <a:buChar char="•"/>
            </a:pPr>
            <a:r>
              <a:rPr lang="en-US" altLang="zh-TW" sz="4400" dirty="0">
                <a:solidFill>
                  <a:schemeClr val="tx1"/>
                </a:solidFill>
                <a:latin typeface="+mj-lt"/>
                <a:ea typeface="DFKai-SB" panose="03000509000000000000" pitchFamily="49" charset="-120"/>
                <a:cs typeface="Lora"/>
                <a:sym typeface="Lora"/>
              </a:rPr>
              <a:t>Health</a:t>
            </a:r>
            <a:r>
              <a:rPr lang="zh-TW" altLang="en-US" sz="4400" dirty="0">
                <a:solidFill>
                  <a:schemeClr val="tx1"/>
                </a:solidFill>
                <a:latin typeface="+mj-lt"/>
                <a:ea typeface="DFKai-SB" panose="03000509000000000000" pitchFamily="49" charset="-120"/>
                <a:cs typeface="Lora"/>
                <a:sym typeface="Lora"/>
              </a:rPr>
              <a:t> </a:t>
            </a:r>
            <a:r>
              <a:rPr lang="en-US" altLang="zh-TW" sz="4400" dirty="0">
                <a:solidFill>
                  <a:schemeClr val="tx1"/>
                </a:solidFill>
                <a:latin typeface="+mj-lt"/>
                <a:ea typeface="DFKai-SB" panose="03000509000000000000" pitchFamily="49" charset="-120"/>
                <a:cs typeface="Lora"/>
                <a:sym typeface="Lora"/>
              </a:rPr>
              <a:t>Gateway</a:t>
            </a:r>
            <a:r>
              <a:rPr lang="zh-TW" altLang="en-US" sz="4400" dirty="0">
                <a:solidFill>
                  <a:schemeClr val="tx1"/>
                </a:solidFill>
                <a:latin typeface="+mj-lt"/>
                <a:ea typeface="DFKai-SB" panose="03000509000000000000" pitchFamily="49" charset="-120"/>
                <a:cs typeface="Lora"/>
                <a:sym typeface="Lora"/>
              </a:rPr>
              <a:t> </a:t>
            </a:r>
            <a:r>
              <a:rPr lang="zh-TW" altLang="en-US" sz="4400" dirty="0">
                <a:solidFill>
                  <a:schemeClr val="tx1"/>
                </a:solidFill>
                <a:latin typeface="DFKai-SB" panose="03000509000000000000" pitchFamily="49" charset="-120"/>
                <a:ea typeface="DFKai-SB" panose="03000509000000000000" pitchFamily="49" charset="-120"/>
                <a:cs typeface="Lora"/>
                <a:sym typeface="Lora"/>
              </a:rPr>
              <a:t>电子健康纪录依然在拓展中。 这代表您未必能在此刻寻找到所有您的网上健康纪录。</a:t>
            </a:r>
            <a:endParaRPr lang="en-US" sz="4400" dirty="0">
              <a:ea typeface="Lora"/>
              <a:cs typeface="Lora"/>
              <a:sym typeface="Lora"/>
            </a:endParaRPr>
          </a:p>
        </p:txBody>
      </p:sp>
    </p:spTree>
    <p:extLst>
      <p:ext uri="{BB962C8B-B14F-4D97-AF65-F5344CB8AC3E}">
        <p14:creationId xmlns:p14="http://schemas.microsoft.com/office/powerpoint/2010/main" val="36617169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5E94DC"/>
        </a:solidFill>
        <a:effectLst/>
      </p:bgPr>
    </p:bg>
    <p:spTree>
      <p:nvGrpSpPr>
        <p:cNvPr id="1" name="Shape 278"/>
        <p:cNvGrpSpPr/>
        <p:nvPr/>
      </p:nvGrpSpPr>
      <p:grpSpPr>
        <a:xfrm>
          <a:off x="0" y="0"/>
          <a:ext cx="0" cy="0"/>
          <a:chOff x="0" y="0"/>
          <a:chExt cx="0" cy="0"/>
        </a:xfrm>
      </p:grpSpPr>
      <p:sp>
        <p:nvSpPr>
          <p:cNvPr id="8" name="Google Shape;271;p24">
            <a:extLst>
              <a:ext uri="{FF2B5EF4-FFF2-40B4-BE49-F238E27FC236}">
                <a16:creationId xmlns:a16="http://schemas.microsoft.com/office/drawing/2014/main" id="{0AA7852E-D848-4918-812D-1668C79B2D9A}"/>
              </a:ext>
            </a:extLst>
          </p:cNvPr>
          <p:cNvSpPr txBox="1"/>
          <p:nvPr/>
        </p:nvSpPr>
        <p:spPr>
          <a:xfrm>
            <a:off x="1469613" y="999338"/>
            <a:ext cx="13664697" cy="1537385"/>
          </a:xfrm>
          <a:prstGeom prst="rect">
            <a:avLst/>
          </a:prstGeom>
          <a:noFill/>
          <a:ln>
            <a:noFill/>
          </a:ln>
        </p:spPr>
        <p:txBody>
          <a:bodyPr spcFirstLastPara="1" wrap="square" lIns="0" tIns="0" rIns="0" bIns="0" anchor="t" anchorCtr="0">
            <a:noAutofit/>
          </a:bodyPr>
          <a:lstStyle/>
          <a:p>
            <a:pPr lvl="0">
              <a:lnSpc>
                <a:spcPct val="140011"/>
              </a:lnSpc>
            </a:pPr>
            <a:r>
              <a:rPr lang="zh-CN" altLang="en-US" sz="7200" b="1" dirty="0">
                <a:solidFill>
                  <a:srgbClr val="FFFFFF"/>
                </a:solidFill>
                <a:latin typeface="DFKai-SB" panose="03000509000000000000" pitchFamily="49" charset="-120"/>
                <a:ea typeface="DFKai-SB" panose="03000509000000000000" pitchFamily="49" charset="-120"/>
                <a:sym typeface="Lora"/>
              </a:rPr>
              <a:t>总结</a:t>
            </a:r>
          </a:p>
        </p:txBody>
      </p:sp>
      <p:pic>
        <p:nvPicPr>
          <p:cNvPr id="2" name="Picture 1">
            <a:extLst>
              <a:ext uri="{FF2B5EF4-FFF2-40B4-BE49-F238E27FC236}">
                <a16:creationId xmlns:a16="http://schemas.microsoft.com/office/drawing/2014/main" id="{A193AF2C-EBCC-4EFE-B9F2-164C3A9A7FBC}"/>
              </a:ext>
            </a:extLst>
          </p:cNvPr>
          <p:cNvPicPr>
            <a:picLocks noChangeAspect="1"/>
          </p:cNvPicPr>
          <p:nvPr/>
        </p:nvPicPr>
        <p:blipFill>
          <a:blip r:embed="rId3"/>
          <a:stretch>
            <a:fillRect/>
          </a:stretch>
        </p:blipFill>
        <p:spPr>
          <a:xfrm>
            <a:off x="6101334" y="3889248"/>
            <a:ext cx="5829300" cy="3276600"/>
          </a:xfrm>
          <a:prstGeom prst="rect">
            <a:avLst/>
          </a:prstGeom>
        </p:spPr>
      </p:pic>
    </p:spTree>
    <p:extLst>
      <p:ext uri="{BB962C8B-B14F-4D97-AF65-F5344CB8AC3E}">
        <p14:creationId xmlns:p14="http://schemas.microsoft.com/office/powerpoint/2010/main" val="18401537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lvl="0">
              <a:lnSpc>
                <a:spcPct val="110000"/>
              </a:lnSpc>
            </a:pPr>
            <a:r>
              <a:rPr lang="zh-CN" altLang="en-US" sz="7200" dirty="0">
                <a:solidFill>
                  <a:srgbClr val="034092"/>
                </a:solidFill>
                <a:latin typeface="DFKai-SB" panose="03000509000000000000" pitchFamily="49" charset="-120"/>
                <a:ea typeface="DFKai-SB" panose="03000509000000000000" pitchFamily="49" charset="-120"/>
                <a:cs typeface="Lora"/>
                <a:sym typeface="Lora"/>
              </a:rPr>
              <a:t>总结</a:t>
            </a:r>
            <a:endParaRPr sz="7200" dirty="0">
              <a:latin typeface="+mj-lt"/>
            </a:endParaRPr>
          </a:p>
        </p:txBody>
      </p:sp>
      <p:sp>
        <p:nvSpPr>
          <p:cNvPr id="6" name="TextBox 5">
            <a:extLst>
              <a:ext uri="{FF2B5EF4-FFF2-40B4-BE49-F238E27FC236}">
                <a16:creationId xmlns:a16="http://schemas.microsoft.com/office/drawing/2014/main" id="{D966DA01-49B6-42AD-BD20-CB0AB704C156}"/>
              </a:ext>
            </a:extLst>
          </p:cNvPr>
          <p:cNvSpPr txBox="1"/>
          <p:nvPr/>
        </p:nvSpPr>
        <p:spPr>
          <a:xfrm>
            <a:off x="982674" y="7805838"/>
            <a:ext cx="4663440" cy="1200329"/>
          </a:xfrm>
          <a:prstGeom prst="rect">
            <a:avLst/>
          </a:prstGeom>
          <a:noFill/>
        </p:spPr>
        <p:txBody>
          <a:bodyPr wrap="square" rtlCol="0">
            <a:spAutoFit/>
          </a:bodyPr>
          <a:lstStyle/>
          <a:p>
            <a:pPr algn="ctr"/>
            <a:r>
              <a:rPr lang="zh-TW" altLang="en-US" sz="3600" dirty="0">
                <a:latin typeface="DFKai-SB" panose="03000509000000000000" pitchFamily="49" charset="-120"/>
                <a:ea typeface="DFKai-SB" panose="03000509000000000000" pitchFamily="49" charset="-120"/>
              </a:rPr>
              <a:t>如何保护您的网上个人健康信息</a:t>
            </a:r>
          </a:p>
        </p:txBody>
      </p:sp>
      <p:sp>
        <p:nvSpPr>
          <p:cNvPr id="8" name="TextBox 7">
            <a:extLst>
              <a:ext uri="{FF2B5EF4-FFF2-40B4-BE49-F238E27FC236}">
                <a16:creationId xmlns:a16="http://schemas.microsoft.com/office/drawing/2014/main" id="{14C2FFFD-2441-4E9E-A8EC-F751F98B611D}"/>
              </a:ext>
            </a:extLst>
          </p:cNvPr>
          <p:cNvSpPr txBox="1"/>
          <p:nvPr/>
        </p:nvSpPr>
        <p:spPr>
          <a:xfrm>
            <a:off x="9637307" y="7528839"/>
            <a:ext cx="4443984" cy="1754326"/>
          </a:xfrm>
          <a:prstGeom prst="rect">
            <a:avLst/>
          </a:prstGeom>
          <a:noFill/>
        </p:spPr>
        <p:txBody>
          <a:bodyPr wrap="square" rtlCol="0">
            <a:spAutoFit/>
          </a:bodyPr>
          <a:lstStyle/>
          <a:p>
            <a:pPr algn="ctr"/>
            <a:r>
              <a:rPr lang="zh-TW" altLang="en-US" sz="3600" dirty="0">
                <a:latin typeface="DFKai-SB" panose="03000509000000000000" pitchFamily="49" charset="-120"/>
                <a:ea typeface="DFKai-SB" panose="03000509000000000000" pitchFamily="49" charset="-120"/>
              </a:rPr>
              <a:t>什么是</a:t>
            </a:r>
            <a:r>
              <a:rPr lang="en-CA" altLang="zh-TW" sz="3600" dirty="0">
                <a:latin typeface="Calibri" panose="020F0502020204030204" pitchFamily="34" charset="0"/>
                <a:ea typeface="DFKai-SB" panose="03000509000000000000" pitchFamily="49" charset="-120"/>
                <a:cs typeface="Calibri" panose="020F0502020204030204" pitchFamily="34" charset="0"/>
              </a:rPr>
              <a:t>Health Gateway</a:t>
            </a:r>
            <a:r>
              <a:rPr lang="zh-TW" altLang="en-US" sz="3600" dirty="0">
                <a:latin typeface="DFKai-SB" panose="03000509000000000000" pitchFamily="49" charset="-120"/>
                <a:ea typeface="DFKai-SB" panose="03000509000000000000" pitchFamily="49" charset="-120"/>
              </a:rPr>
              <a:t>电子健康纪录及其部分功能</a:t>
            </a:r>
            <a:endParaRPr lang="en-US" sz="3600" dirty="0"/>
          </a:p>
        </p:txBody>
      </p:sp>
      <p:sp>
        <p:nvSpPr>
          <p:cNvPr id="4" name="TextBox 3">
            <a:extLst>
              <a:ext uri="{FF2B5EF4-FFF2-40B4-BE49-F238E27FC236}">
                <a16:creationId xmlns:a16="http://schemas.microsoft.com/office/drawing/2014/main" id="{661DA1E2-AC46-4B9F-840B-14526AF59A8A}"/>
              </a:ext>
            </a:extLst>
          </p:cNvPr>
          <p:cNvSpPr txBox="1"/>
          <p:nvPr/>
        </p:nvSpPr>
        <p:spPr>
          <a:xfrm>
            <a:off x="694944" y="2306002"/>
            <a:ext cx="5340096" cy="1200329"/>
          </a:xfrm>
          <a:prstGeom prst="rect">
            <a:avLst/>
          </a:prstGeom>
          <a:noFill/>
        </p:spPr>
        <p:txBody>
          <a:bodyPr wrap="square" rtlCol="0">
            <a:spAutoFit/>
          </a:bodyPr>
          <a:lstStyle/>
          <a:p>
            <a:pPr algn="ctr"/>
            <a:r>
              <a:rPr lang="zh-TW" altLang="en-US" sz="3600" dirty="0">
                <a:solidFill>
                  <a:schemeClr val="tx1"/>
                </a:solidFill>
                <a:latin typeface="DFKai-SB" panose="03000509000000000000" pitchFamily="49" charset="-120"/>
                <a:ea typeface="DFKai-SB" panose="03000509000000000000" pitchFamily="49" charset="-120"/>
              </a:rPr>
              <a:t>个人健康信息是用于</a:t>
            </a:r>
            <a:br>
              <a:rPr lang="zh-TW" altLang="en-US" sz="3600" dirty="0">
                <a:solidFill>
                  <a:schemeClr val="tx1"/>
                </a:solidFill>
                <a:latin typeface="DFKai-SB" panose="03000509000000000000" pitchFamily="49" charset="-120"/>
                <a:ea typeface="DFKai-SB" panose="03000509000000000000" pitchFamily="49" charset="-120"/>
              </a:rPr>
            </a:br>
            <a:r>
              <a:rPr lang="zh-TW" altLang="en-US" sz="3600" dirty="0">
                <a:solidFill>
                  <a:schemeClr val="tx1"/>
                </a:solidFill>
                <a:latin typeface="DFKai-SB" panose="03000509000000000000" pitchFamily="49" charset="-120"/>
                <a:ea typeface="DFKai-SB" panose="03000509000000000000" pitchFamily="49" charset="-120"/>
              </a:rPr>
              <a:t>管理健康的敏感信息</a:t>
            </a:r>
          </a:p>
        </p:txBody>
      </p:sp>
      <p:pic>
        <p:nvPicPr>
          <p:cNvPr id="14" name="Picture 13">
            <a:extLst>
              <a:ext uri="{FF2B5EF4-FFF2-40B4-BE49-F238E27FC236}">
                <a16:creationId xmlns:a16="http://schemas.microsoft.com/office/drawing/2014/main" id="{E4BD368F-8783-4C86-93C2-CAC39C91DCCD}"/>
              </a:ext>
            </a:extLst>
          </p:cNvPr>
          <p:cNvPicPr>
            <a:picLocks noChangeAspect="1"/>
          </p:cNvPicPr>
          <p:nvPr/>
        </p:nvPicPr>
        <p:blipFill rotWithShape="1">
          <a:blip r:embed="rId3"/>
          <a:srcRect l="9629" t="8455" r="8191" b="1052"/>
          <a:stretch/>
        </p:blipFill>
        <p:spPr>
          <a:xfrm>
            <a:off x="1692189" y="4033939"/>
            <a:ext cx="3345607" cy="2106855"/>
          </a:xfrm>
          <a:prstGeom prst="rect">
            <a:avLst/>
          </a:prstGeom>
        </p:spPr>
      </p:pic>
      <p:sp>
        <p:nvSpPr>
          <p:cNvPr id="5" name="TextBox 4">
            <a:extLst>
              <a:ext uri="{FF2B5EF4-FFF2-40B4-BE49-F238E27FC236}">
                <a16:creationId xmlns:a16="http://schemas.microsoft.com/office/drawing/2014/main" id="{F5F4A74C-FC4C-41CF-898E-4A77E348F63D}"/>
              </a:ext>
            </a:extLst>
          </p:cNvPr>
          <p:cNvSpPr txBox="1"/>
          <p:nvPr/>
        </p:nvSpPr>
        <p:spPr>
          <a:xfrm>
            <a:off x="6976872" y="2306002"/>
            <a:ext cx="4334256" cy="1200329"/>
          </a:xfrm>
          <a:prstGeom prst="rect">
            <a:avLst/>
          </a:prstGeom>
          <a:noFill/>
        </p:spPr>
        <p:txBody>
          <a:bodyPr wrap="square" rtlCol="0">
            <a:spAutoFit/>
          </a:bodyPr>
          <a:lstStyle/>
          <a:p>
            <a:pPr algn="ctr"/>
            <a:r>
              <a:rPr lang="zh-TW" altLang="en-US" sz="3600" dirty="0">
                <a:latin typeface="DFKai-SB" panose="03000509000000000000" pitchFamily="49" charset="-120"/>
                <a:ea typeface="DFKai-SB" panose="03000509000000000000" pitchFamily="49" charset="-120"/>
              </a:rPr>
              <a:t>上网查看个人健康</a:t>
            </a:r>
            <a:br>
              <a:rPr lang="zh-TW" altLang="en-US" sz="3600" dirty="0">
                <a:latin typeface="DFKai-SB" panose="03000509000000000000" pitchFamily="49" charset="-120"/>
                <a:ea typeface="DFKai-SB" panose="03000509000000000000" pitchFamily="49" charset="-120"/>
              </a:rPr>
            </a:br>
            <a:r>
              <a:rPr lang="zh-TW" altLang="en-US" sz="3600" dirty="0">
                <a:latin typeface="DFKai-SB" panose="03000509000000000000" pitchFamily="49" charset="-120"/>
                <a:ea typeface="DFKai-SB" panose="03000509000000000000" pitchFamily="49" charset="-120"/>
              </a:rPr>
              <a:t>信息的方法</a:t>
            </a:r>
          </a:p>
        </p:txBody>
      </p:sp>
      <p:pic>
        <p:nvPicPr>
          <p:cNvPr id="16" name="Picture 15">
            <a:extLst>
              <a:ext uri="{FF2B5EF4-FFF2-40B4-BE49-F238E27FC236}">
                <a16:creationId xmlns:a16="http://schemas.microsoft.com/office/drawing/2014/main" id="{E1825ED1-DD53-4C17-8411-E1FD942E0B73}"/>
              </a:ext>
            </a:extLst>
          </p:cNvPr>
          <p:cNvPicPr>
            <a:picLocks noChangeAspect="1"/>
          </p:cNvPicPr>
          <p:nvPr/>
        </p:nvPicPr>
        <p:blipFill>
          <a:blip r:embed="rId4"/>
          <a:stretch>
            <a:fillRect/>
          </a:stretch>
        </p:blipFill>
        <p:spPr>
          <a:xfrm>
            <a:off x="7699313" y="4096514"/>
            <a:ext cx="2889375" cy="2044280"/>
          </a:xfrm>
          <a:prstGeom prst="rect">
            <a:avLst/>
          </a:prstGeom>
        </p:spPr>
      </p:pic>
      <p:pic>
        <p:nvPicPr>
          <p:cNvPr id="17" name="Picture 16">
            <a:extLst>
              <a:ext uri="{FF2B5EF4-FFF2-40B4-BE49-F238E27FC236}">
                <a16:creationId xmlns:a16="http://schemas.microsoft.com/office/drawing/2014/main" id="{C6DAC4C0-FE24-48D6-9202-B5CB842FAD5C}"/>
              </a:ext>
            </a:extLst>
          </p:cNvPr>
          <p:cNvPicPr>
            <a:picLocks noChangeAspect="1"/>
          </p:cNvPicPr>
          <p:nvPr/>
        </p:nvPicPr>
        <p:blipFill>
          <a:blip r:embed="rId5"/>
          <a:stretch>
            <a:fillRect/>
          </a:stretch>
        </p:blipFill>
        <p:spPr>
          <a:xfrm>
            <a:off x="5493714" y="7609461"/>
            <a:ext cx="2943621" cy="1962414"/>
          </a:xfrm>
          <a:prstGeom prst="rect">
            <a:avLst/>
          </a:prstGeom>
        </p:spPr>
      </p:pic>
      <p:sp>
        <p:nvSpPr>
          <p:cNvPr id="12" name="TextBox 11">
            <a:extLst>
              <a:ext uri="{FF2B5EF4-FFF2-40B4-BE49-F238E27FC236}">
                <a16:creationId xmlns:a16="http://schemas.microsoft.com/office/drawing/2014/main" id="{4B847E57-4493-478E-A4D6-AE0F85CF89C2}"/>
              </a:ext>
            </a:extLst>
          </p:cNvPr>
          <p:cNvSpPr txBox="1"/>
          <p:nvPr/>
        </p:nvSpPr>
        <p:spPr>
          <a:xfrm>
            <a:off x="12434318" y="2306002"/>
            <a:ext cx="4663440" cy="1200329"/>
          </a:xfrm>
          <a:prstGeom prst="rect">
            <a:avLst/>
          </a:prstGeom>
          <a:noFill/>
        </p:spPr>
        <p:txBody>
          <a:bodyPr wrap="square" rtlCol="0">
            <a:spAutoFit/>
          </a:bodyPr>
          <a:lstStyle/>
          <a:p>
            <a:pPr algn="ctr"/>
            <a:r>
              <a:rPr lang="zh-TW" altLang="en-US" sz="3600" dirty="0">
                <a:latin typeface="DFKai-SB" panose="03000509000000000000" pitchFamily="49" charset="-120"/>
                <a:ea typeface="DFKai-SB" panose="03000509000000000000" pitchFamily="49" charset="-120"/>
              </a:rPr>
              <a:t>上网查看检测结果时要留意的事情</a:t>
            </a:r>
          </a:p>
        </p:txBody>
      </p:sp>
      <p:pic>
        <p:nvPicPr>
          <p:cNvPr id="18" name="Picture 17">
            <a:extLst>
              <a:ext uri="{FF2B5EF4-FFF2-40B4-BE49-F238E27FC236}">
                <a16:creationId xmlns:a16="http://schemas.microsoft.com/office/drawing/2014/main" id="{6010C5C7-4B05-495E-81AD-4C9A99F2E9E5}"/>
              </a:ext>
            </a:extLst>
          </p:cNvPr>
          <p:cNvPicPr>
            <a:picLocks noChangeAspect="1"/>
          </p:cNvPicPr>
          <p:nvPr/>
        </p:nvPicPr>
        <p:blipFill>
          <a:blip r:embed="rId6"/>
          <a:stretch>
            <a:fillRect/>
          </a:stretch>
        </p:blipFill>
        <p:spPr>
          <a:xfrm>
            <a:off x="13262313" y="4096514"/>
            <a:ext cx="3007450" cy="2044280"/>
          </a:xfrm>
          <a:prstGeom prst="rect">
            <a:avLst/>
          </a:prstGeom>
        </p:spPr>
      </p:pic>
      <p:pic>
        <p:nvPicPr>
          <p:cNvPr id="20" name="Picture 19">
            <a:extLst>
              <a:ext uri="{FF2B5EF4-FFF2-40B4-BE49-F238E27FC236}">
                <a16:creationId xmlns:a16="http://schemas.microsoft.com/office/drawing/2014/main" id="{7FB2E75E-2E7F-4C71-97B3-C7251355C95E}"/>
              </a:ext>
            </a:extLst>
          </p:cNvPr>
          <p:cNvPicPr>
            <a:picLocks noChangeAspect="1"/>
          </p:cNvPicPr>
          <p:nvPr/>
        </p:nvPicPr>
        <p:blipFill>
          <a:blip r:embed="rId7"/>
          <a:stretch>
            <a:fillRect/>
          </a:stretch>
        </p:blipFill>
        <p:spPr>
          <a:xfrm>
            <a:off x="13849348" y="6784202"/>
            <a:ext cx="2915715" cy="3502798"/>
          </a:xfrm>
          <a:prstGeom prst="rect">
            <a:avLst/>
          </a:prstGeom>
        </p:spPr>
      </p:pic>
    </p:spTree>
    <p:extLst>
      <p:ext uri="{BB962C8B-B14F-4D97-AF65-F5344CB8AC3E}">
        <p14:creationId xmlns:p14="http://schemas.microsoft.com/office/powerpoint/2010/main" val="180091369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6" name="Google Shape;386;p31"/>
          <p:cNvSpPr txBox="1"/>
          <p:nvPr/>
        </p:nvSpPr>
        <p:spPr>
          <a:xfrm>
            <a:off x="982673" y="3162519"/>
            <a:ext cx="13809959" cy="3931455"/>
          </a:xfrm>
          <a:prstGeom prst="rect">
            <a:avLst/>
          </a:prstGeom>
          <a:noFill/>
          <a:ln>
            <a:noFill/>
          </a:ln>
        </p:spPr>
        <p:txBody>
          <a:bodyPr spcFirstLastPara="1" wrap="square" lIns="0" tIns="0" rIns="0" bIns="0" anchor="t" anchorCtr="0">
            <a:noAutofit/>
          </a:bodyPr>
          <a:lstStyle/>
          <a:p>
            <a:pPr marL="488950" lvl="0" indent="-457200">
              <a:buClr>
                <a:schemeClr val="dk2"/>
              </a:buClr>
              <a:buSzPct val="110000"/>
              <a:buFont typeface="Arial" panose="020B0604020202020204" pitchFamily="34" charset="0"/>
              <a:buChar char="•"/>
            </a:pPr>
            <a:r>
              <a:rPr lang="en-US" sz="4000" dirty="0">
                <a:solidFill>
                  <a:schemeClr val="tx1"/>
                </a:solidFill>
                <a:latin typeface="+mj-lt"/>
              </a:rPr>
              <a:t>Health Gateway</a:t>
            </a:r>
            <a:r>
              <a:rPr lang="zh-TW" altLang="en-US" sz="4000" dirty="0">
                <a:solidFill>
                  <a:schemeClr val="tx1"/>
                </a:solidFill>
                <a:latin typeface="+mj-lt"/>
              </a:rPr>
              <a:t> </a:t>
            </a:r>
            <a:r>
              <a:rPr lang="zh-TW" altLang="en-US" sz="4000" dirty="0">
                <a:solidFill>
                  <a:schemeClr val="tx1"/>
                </a:solidFill>
                <a:latin typeface="DFKai-SB" panose="03000509000000000000" pitchFamily="49" charset="-120"/>
                <a:ea typeface="DFKai-SB" panose="03000509000000000000" pitchFamily="49" charset="-120"/>
              </a:rPr>
              <a:t>电子健康纪录指引</a:t>
            </a:r>
            <a:r>
              <a:rPr lang="en-US" sz="4000" dirty="0">
                <a:solidFill>
                  <a:schemeClr val="tx1"/>
                </a:solidFill>
                <a:latin typeface="DFKai-SB" panose="03000509000000000000" pitchFamily="49" charset="-120"/>
                <a:ea typeface="DFKai-SB" panose="03000509000000000000" pitchFamily="49" charset="-120"/>
              </a:rPr>
              <a:t>:</a:t>
            </a:r>
            <a:br>
              <a:rPr lang="en-US" sz="3600" dirty="0">
                <a:solidFill>
                  <a:schemeClr val="tx1"/>
                </a:solidFill>
                <a:latin typeface="DFKai-SB" panose="03000509000000000000" pitchFamily="49" charset="-120"/>
                <a:ea typeface="DFKai-SB" panose="03000509000000000000" pitchFamily="49" charset="-120"/>
              </a:rPr>
            </a:br>
            <a:br>
              <a:rPr lang="en-US" sz="3600" dirty="0">
                <a:solidFill>
                  <a:schemeClr val="tx1"/>
                </a:solidFill>
                <a:highlight>
                  <a:srgbClr val="FFFF00"/>
                </a:highlight>
                <a:latin typeface="+mj-lt"/>
              </a:rPr>
            </a:br>
            <a:r>
              <a:rPr lang="en-US" sz="3600" dirty="0">
                <a:solidFill>
                  <a:schemeClr val="tx1"/>
                </a:solidFill>
                <a:latin typeface="+mj-lt"/>
                <a:hlinkClick r:id="rId3"/>
              </a:rPr>
              <a:t>https://www2.gov.bc.ca/gov/content/health/managing-your-health/health-gateway/guide</a:t>
            </a:r>
            <a:endParaRPr lang="en-US" sz="3600" dirty="0">
              <a:solidFill>
                <a:schemeClr val="tx1"/>
              </a:solidFill>
              <a:latin typeface="+mj-lt"/>
            </a:endParaRPr>
          </a:p>
          <a:p>
            <a:pPr marL="488950" lvl="0" indent="-457200">
              <a:buClr>
                <a:schemeClr val="dk2"/>
              </a:buClr>
              <a:buSzPct val="110000"/>
              <a:buFont typeface="Arial" panose="020B0604020202020204" pitchFamily="34" charset="0"/>
              <a:buChar char="•"/>
            </a:pPr>
            <a:endParaRPr lang="en-US" sz="3600"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lang="en-US" sz="3600" b="1"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lang="en-US" sz="3600" b="1" dirty="0">
              <a:solidFill>
                <a:schemeClr val="tx1"/>
              </a:solidFill>
              <a:highlight>
                <a:srgbClr val="FFFF00"/>
              </a:highlight>
              <a:latin typeface="+mj-lt"/>
            </a:endParaRPr>
          </a:p>
          <a:p>
            <a:pPr marL="488950" marR="0" lvl="0" indent="-457200" algn="l" rtl="0">
              <a:spcBef>
                <a:spcPts val="0"/>
              </a:spcBef>
              <a:spcAft>
                <a:spcPts val="0"/>
              </a:spcAft>
              <a:buClr>
                <a:schemeClr val="dk2"/>
              </a:buClr>
              <a:buSzPct val="110000"/>
              <a:buFont typeface="Arial" panose="020B0604020202020204" pitchFamily="34" charset="0"/>
              <a:buChar char="•"/>
            </a:pPr>
            <a:endParaRPr sz="3600" b="1" dirty="0">
              <a:solidFill>
                <a:schemeClr val="tx1"/>
              </a:solidFill>
              <a:latin typeface="+mj-lt"/>
            </a:endParaRPr>
          </a:p>
        </p:txBody>
      </p:sp>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lvl="0">
              <a:lnSpc>
                <a:spcPct val="11000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问题？</a:t>
            </a:r>
            <a:endParaRPr sz="7200" dirty="0">
              <a:latin typeface="DFKai-SB" panose="03000509000000000000" pitchFamily="49" charset="-120"/>
              <a:ea typeface="DFKai-SB" panose="03000509000000000000" pitchFamily="49" charset="-120"/>
            </a:endParaRPr>
          </a:p>
        </p:txBody>
      </p:sp>
    </p:spTree>
    <p:extLst>
      <p:ext uri="{BB962C8B-B14F-4D97-AF65-F5344CB8AC3E}">
        <p14:creationId xmlns:p14="http://schemas.microsoft.com/office/powerpoint/2010/main" val="74471653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86" name="Google Shape;386;p31"/>
          <p:cNvSpPr txBox="1"/>
          <p:nvPr/>
        </p:nvSpPr>
        <p:spPr>
          <a:xfrm>
            <a:off x="982673" y="2324319"/>
            <a:ext cx="16065463" cy="3931455"/>
          </a:xfrm>
          <a:prstGeom prst="rect">
            <a:avLst/>
          </a:prstGeom>
          <a:noFill/>
          <a:ln>
            <a:noFill/>
          </a:ln>
        </p:spPr>
        <p:txBody>
          <a:bodyPr spcFirstLastPara="1" wrap="square" lIns="0" tIns="0" rIns="0" bIns="0" anchor="t" anchorCtr="0">
            <a:noAutofit/>
          </a:bodyPr>
          <a:lstStyle/>
          <a:p>
            <a:pPr marL="488950" lvl="0" indent="-457200">
              <a:lnSpc>
                <a:spcPct val="150000"/>
              </a:lnSpc>
              <a:buClr>
                <a:schemeClr val="dk2"/>
              </a:buClr>
              <a:buSzPct val="110000"/>
              <a:buFont typeface="Arial" panose="020B0604020202020204" pitchFamily="34" charset="0"/>
              <a:buChar char="•"/>
            </a:pPr>
            <a:r>
              <a:rPr lang="en-US" sz="3600" dirty="0"/>
              <a:t>Screen captures were provided by iCON on slides 18, 30-31, 41-42, 44-47.</a:t>
            </a:r>
            <a:endParaRPr lang="en-US" sz="3600" dirty="0">
              <a:solidFill>
                <a:schemeClr val="tx1"/>
              </a:solidFill>
              <a:latin typeface="+mj-lt"/>
            </a:endParaRPr>
          </a:p>
          <a:p>
            <a:pPr marL="488950" indent="-457200">
              <a:lnSpc>
                <a:spcPct val="150000"/>
              </a:lnSpc>
              <a:buClr>
                <a:schemeClr val="dk2"/>
              </a:buClr>
              <a:buSzPct val="110000"/>
              <a:buFont typeface="Arial" panose="020B0604020202020204" pitchFamily="34" charset="0"/>
              <a:buChar char="•"/>
            </a:pPr>
            <a:r>
              <a:rPr lang="en-US" sz="3600" dirty="0">
                <a:solidFill>
                  <a:schemeClr val="tx1"/>
                </a:solidFill>
              </a:rPr>
              <a:t>Unless cited, the images used in this presentation were from publicly available open sources. </a:t>
            </a:r>
            <a:endParaRPr lang="en-US" sz="3600" b="1" dirty="0">
              <a:solidFill>
                <a:schemeClr val="tx1"/>
              </a:solidFill>
              <a:highlight>
                <a:srgbClr val="FFFF00"/>
              </a:highlight>
            </a:endParaRPr>
          </a:p>
        </p:txBody>
      </p:sp>
      <p:sp>
        <p:nvSpPr>
          <p:cNvPr id="11" name="Google Shape;378;p31">
            <a:extLst>
              <a:ext uri="{FF2B5EF4-FFF2-40B4-BE49-F238E27FC236}">
                <a16:creationId xmlns:a16="http://schemas.microsoft.com/office/drawing/2014/main" id="{B1F80261-2759-408A-8EC2-3A5BD9CC4EB3}"/>
              </a:ext>
            </a:extLst>
          </p:cNvPr>
          <p:cNvSpPr txBox="1"/>
          <p:nvPr/>
        </p:nvSpPr>
        <p:spPr>
          <a:xfrm>
            <a:off x="982674" y="766106"/>
            <a:ext cx="7432800" cy="1022100"/>
          </a:xfrm>
          <a:prstGeom prst="rect">
            <a:avLst/>
          </a:prstGeom>
          <a:noFill/>
          <a:ln>
            <a:noFill/>
          </a:ln>
        </p:spPr>
        <p:txBody>
          <a:bodyPr spcFirstLastPara="1" wrap="square" lIns="0" tIns="0" rIns="0" bIns="0" anchor="t" anchorCtr="0">
            <a:noAutofit/>
          </a:bodyPr>
          <a:lstStyle/>
          <a:p>
            <a:pPr lvl="0">
              <a:lnSpc>
                <a:spcPct val="110000"/>
              </a:lnSpc>
            </a:pPr>
            <a:r>
              <a:rPr lang="zh-CN" altLang="en-US" sz="7200" dirty="0">
                <a:solidFill>
                  <a:srgbClr val="034092"/>
                </a:solidFill>
                <a:latin typeface="DFKai-SB" panose="03000509000000000000" pitchFamily="49" charset="-120"/>
                <a:ea typeface="DFKai-SB" panose="03000509000000000000" pitchFamily="49" charset="-120"/>
                <a:cs typeface="Lora"/>
                <a:sym typeface="Lora"/>
              </a:rPr>
              <a:t>图片来源</a:t>
            </a:r>
            <a:endParaRPr lang="en-US" altLang="zh-CN" sz="7200" dirty="0">
              <a:solidFill>
                <a:srgbClr val="034092"/>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34282151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64D1216-3611-40D3-B3B5-9E35F38A0CE1}"/>
              </a:ext>
            </a:extLst>
          </p:cNvPr>
          <p:cNvPicPr>
            <a:picLocks noChangeAspect="1"/>
          </p:cNvPicPr>
          <p:nvPr/>
        </p:nvPicPr>
        <p:blipFill>
          <a:blip r:embed="rId2"/>
          <a:stretch>
            <a:fillRect/>
          </a:stretch>
        </p:blipFill>
        <p:spPr>
          <a:xfrm>
            <a:off x="1672687" y="1118761"/>
            <a:ext cx="4515422" cy="1579838"/>
          </a:xfrm>
          <a:prstGeom prst="rect">
            <a:avLst/>
          </a:prstGeom>
        </p:spPr>
      </p:pic>
      <p:sp>
        <p:nvSpPr>
          <p:cNvPr id="3" name="TextBox 2">
            <a:extLst>
              <a:ext uri="{FF2B5EF4-FFF2-40B4-BE49-F238E27FC236}">
                <a16:creationId xmlns:a16="http://schemas.microsoft.com/office/drawing/2014/main" id="{D5D15499-19F2-4559-8547-F79ABFDA380A}"/>
              </a:ext>
            </a:extLst>
          </p:cNvPr>
          <p:cNvSpPr txBox="1"/>
          <p:nvPr/>
        </p:nvSpPr>
        <p:spPr>
          <a:xfrm>
            <a:off x="1672685" y="3628322"/>
            <a:ext cx="14942634" cy="4247317"/>
          </a:xfrm>
          <a:prstGeom prst="rect">
            <a:avLst/>
          </a:prstGeom>
          <a:noFill/>
        </p:spPr>
        <p:txBody>
          <a:bodyPr wrap="square" rtlCol="0">
            <a:spAutoFit/>
          </a:bodyPr>
          <a:lstStyle/>
          <a:p>
            <a:pPr algn="just" defTabSz="1371636"/>
            <a:r>
              <a:rPr lang="en-US" sz="3000" dirty="0">
                <a:solidFill>
                  <a:prstClr val="black"/>
                </a:solidFill>
                <a:latin typeface="Arial" panose="020B0604020202020204" pitchFamily="34" charset="0"/>
                <a:cs typeface="Arial" panose="020B0604020202020204" pitchFamily="34" charset="0"/>
              </a:rPr>
              <a:t>© 2023 The University of British Columbia.  </a:t>
            </a:r>
          </a:p>
          <a:p>
            <a:pPr algn="just" defTabSz="1371636"/>
            <a:endParaRPr lang="en-US" sz="3000" dirty="0">
              <a:solidFill>
                <a:prstClr val="black"/>
              </a:solidFill>
              <a:latin typeface="Arial" panose="020B0604020202020204" pitchFamily="34" charset="0"/>
              <a:cs typeface="Arial" panose="020B0604020202020204" pitchFamily="34" charset="0"/>
            </a:endParaRPr>
          </a:p>
          <a:p>
            <a:pPr defTabSz="1371636"/>
            <a:r>
              <a:rPr lang="en-US" sz="3000" dirty="0">
                <a:solidFill>
                  <a:prstClr val="black"/>
                </a:solidFill>
                <a:latin typeface="Arial" panose="020B0604020202020204" pitchFamily="34" charset="0"/>
                <a:cs typeface="Arial" panose="020B0604020202020204" pitchFamily="34" charset="0"/>
              </a:rPr>
              <a:t>The work is licensed under Creative Commons Attribution-Non-Commercial-No Derivatives 4.0 International License </a:t>
            </a:r>
          </a:p>
          <a:p>
            <a:pPr defTabSz="1371636"/>
            <a:r>
              <a:rPr lang="en-US" sz="3000" dirty="0">
                <a:solidFill>
                  <a:prstClr val="black"/>
                </a:solidFill>
                <a:latin typeface="Arial" panose="020B0604020202020204" pitchFamily="34" charset="0"/>
                <a:cs typeface="Arial" panose="020B0604020202020204" pitchFamily="34" charset="0"/>
              </a:rPr>
              <a:t>(</a:t>
            </a:r>
            <a:r>
              <a:rPr lang="en-US" sz="3000" u="sng" dirty="0">
                <a:solidFill>
                  <a:prstClr val="black"/>
                </a:solidFill>
                <a:latin typeface="Arial" panose="020B0604020202020204" pitchFamily="34" charset="0"/>
                <a:cs typeface="Arial" panose="020B0604020202020204" pitchFamily="34" charset="0"/>
                <a:hlinkClick r:id="rId3"/>
              </a:rPr>
              <a:t>http://creativecommons.org/licenses/by-nc-nd/4.0/</a:t>
            </a:r>
            <a:r>
              <a:rPr lang="en-US" sz="3000" dirty="0">
                <a:solidFill>
                  <a:prstClr val="black"/>
                </a:solidFill>
                <a:latin typeface="Arial" panose="020B0604020202020204" pitchFamily="34" charset="0"/>
                <a:cs typeface="Arial" panose="020B0604020202020204" pitchFamily="34" charset="0"/>
              </a:rPr>
              <a:t>). </a:t>
            </a:r>
          </a:p>
          <a:p>
            <a:pPr defTabSz="1371636"/>
            <a:endParaRPr lang="en-US" sz="3000" dirty="0">
              <a:solidFill>
                <a:prstClr val="black"/>
              </a:solidFill>
              <a:latin typeface="Arial" panose="020B0604020202020204" pitchFamily="34" charset="0"/>
              <a:cs typeface="Arial" panose="020B0604020202020204" pitchFamily="34" charset="0"/>
            </a:endParaRPr>
          </a:p>
          <a:p>
            <a:pPr defTabSz="1371636"/>
            <a:r>
              <a:rPr lang="en-US" sz="3000" dirty="0">
                <a:solidFill>
                  <a:prstClr val="black"/>
                </a:solidFill>
                <a:latin typeface="Arial" panose="020B0604020202020204" pitchFamily="34" charset="0"/>
                <a:cs typeface="Arial" panose="020B0604020202020204" pitchFamily="34" charset="0"/>
              </a:rPr>
              <a:t>It was created by UBC Digital Emergency Medicine. For permissions to use this work for commercial purposes please contact The University of British Columbia’s University-Industry Liaison Office.</a:t>
            </a:r>
          </a:p>
        </p:txBody>
      </p:sp>
    </p:spTree>
    <p:extLst>
      <p:ext uri="{BB962C8B-B14F-4D97-AF65-F5344CB8AC3E}">
        <p14:creationId xmlns:p14="http://schemas.microsoft.com/office/powerpoint/2010/main" val="234272459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FBDB9F-52D0-4EA0-8BCA-F2D343A48E45}"/>
              </a:ext>
            </a:extLst>
          </p:cNvPr>
          <p:cNvSpPr txBox="1"/>
          <p:nvPr/>
        </p:nvSpPr>
        <p:spPr>
          <a:xfrm>
            <a:off x="1449659" y="639081"/>
            <a:ext cx="6340197" cy="1569660"/>
          </a:xfrm>
          <a:prstGeom prst="rect">
            <a:avLst/>
          </a:prstGeom>
          <a:noFill/>
        </p:spPr>
        <p:txBody>
          <a:bodyPr wrap="none" rtlCol="0">
            <a:spAutoFit/>
          </a:bodyPr>
          <a:lstStyle/>
          <a:p>
            <a:r>
              <a:rPr lang="zh-TW" altLang="en-US" sz="9600" dirty="0">
                <a:solidFill>
                  <a:srgbClr val="003366"/>
                </a:solidFill>
                <a:latin typeface="DFKai-SB" panose="03000509000000000000" pitchFamily="49" charset="-120"/>
                <a:ea typeface="DFKai-SB" panose="03000509000000000000" pitchFamily="49" charset="-120"/>
                <a:cs typeface="Arial" panose="020B0604020202020204" pitchFamily="34" charset="0"/>
              </a:rPr>
              <a:t>再次感谢：</a:t>
            </a:r>
          </a:p>
        </p:txBody>
      </p:sp>
      <p:sp>
        <p:nvSpPr>
          <p:cNvPr id="9" name="TextBox 8">
            <a:extLst>
              <a:ext uri="{FF2B5EF4-FFF2-40B4-BE49-F238E27FC236}">
                <a16:creationId xmlns:a16="http://schemas.microsoft.com/office/drawing/2014/main" id="{A00FF4F4-9798-4C85-A892-F4675104B611}"/>
              </a:ext>
            </a:extLst>
          </p:cNvPr>
          <p:cNvSpPr txBox="1"/>
          <p:nvPr/>
        </p:nvSpPr>
        <p:spPr>
          <a:xfrm>
            <a:off x="0" y="9733002"/>
            <a:ext cx="18288000" cy="415498"/>
          </a:xfrm>
          <a:prstGeom prst="rect">
            <a:avLst/>
          </a:prstGeom>
          <a:solidFill>
            <a:srgbClr val="002060"/>
          </a:solidFill>
        </p:spPr>
        <p:txBody>
          <a:bodyPr wrap="square" rtlCol="0">
            <a:spAutoFit/>
          </a:bodyPr>
          <a:lstStyle/>
          <a:p>
            <a:pPr algn="ctr"/>
            <a:r>
              <a:rPr lang="en-US" sz="2100" b="1">
                <a:solidFill>
                  <a:schemeClr val="bg1"/>
                </a:solidFill>
              </a:rPr>
              <a:t>Thank you to the BC Ministry of Health Patients as Partners Initiative for their support.</a:t>
            </a:r>
          </a:p>
        </p:txBody>
      </p:sp>
      <p:grpSp>
        <p:nvGrpSpPr>
          <p:cNvPr id="14" name="Group 13">
            <a:extLst>
              <a:ext uri="{FF2B5EF4-FFF2-40B4-BE49-F238E27FC236}">
                <a16:creationId xmlns:a16="http://schemas.microsoft.com/office/drawing/2014/main" id="{892BB7CD-5E44-43E2-945D-A921ED27A66E}"/>
              </a:ext>
            </a:extLst>
          </p:cNvPr>
          <p:cNvGrpSpPr/>
          <p:nvPr/>
        </p:nvGrpSpPr>
        <p:grpSpPr>
          <a:xfrm>
            <a:off x="2138502" y="3965276"/>
            <a:ext cx="13992468" cy="1825553"/>
            <a:chOff x="1139800" y="5469144"/>
            <a:chExt cx="9328312" cy="1217035"/>
          </a:xfrm>
        </p:grpSpPr>
        <p:pic>
          <p:nvPicPr>
            <p:cNvPr id="15" name="Picture 14">
              <a:extLst>
                <a:ext uri="{FF2B5EF4-FFF2-40B4-BE49-F238E27FC236}">
                  <a16:creationId xmlns:a16="http://schemas.microsoft.com/office/drawing/2014/main" id="{B9A1814C-DCFA-4168-8394-77AE2910B7C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828200" y="5469144"/>
              <a:ext cx="2573981" cy="1217035"/>
            </a:xfrm>
            <a:prstGeom prst="rect">
              <a:avLst/>
            </a:prstGeom>
          </p:spPr>
        </p:pic>
        <p:pic>
          <p:nvPicPr>
            <p:cNvPr id="16" name="Picture 15">
              <a:extLst>
                <a:ext uri="{FF2B5EF4-FFF2-40B4-BE49-F238E27FC236}">
                  <a16:creationId xmlns:a16="http://schemas.microsoft.com/office/drawing/2014/main" id="{D82F45BB-6657-4E7B-A62B-BAA4D8B6FBF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39800" y="5729761"/>
              <a:ext cx="1241703" cy="687800"/>
            </a:xfrm>
            <a:prstGeom prst="rect">
              <a:avLst/>
            </a:prstGeom>
          </p:spPr>
        </p:pic>
        <p:pic>
          <p:nvPicPr>
            <p:cNvPr id="17" name="Picture 16">
              <a:extLst>
                <a:ext uri="{FF2B5EF4-FFF2-40B4-BE49-F238E27FC236}">
                  <a16:creationId xmlns:a16="http://schemas.microsoft.com/office/drawing/2014/main" id="{2CD2C1D6-9DC6-4144-9CA8-E7A933526F4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582657" y="5530731"/>
              <a:ext cx="4885455" cy="1131608"/>
            </a:xfrm>
            <a:prstGeom prst="rect">
              <a:avLst/>
            </a:prstGeom>
          </p:spPr>
        </p:pic>
      </p:grpSp>
    </p:spTree>
    <p:extLst>
      <p:ext uri="{BB962C8B-B14F-4D97-AF65-F5344CB8AC3E}">
        <p14:creationId xmlns:p14="http://schemas.microsoft.com/office/powerpoint/2010/main" val="1436467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什么是个人健康信息？</a:t>
            </a:r>
          </a:p>
        </p:txBody>
      </p:sp>
      <p:sp>
        <p:nvSpPr>
          <p:cNvPr id="174" name="Google Shape;174;p19"/>
          <p:cNvSpPr txBox="1"/>
          <p:nvPr/>
        </p:nvSpPr>
        <p:spPr>
          <a:xfrm>
            <a:off x="1182749" y="2762792"/>
            <a:ext cx="15688375" cy="5657687"/>
          </a:xfrm>
          <a:prstGeom prst="rect">
            <a:avLst/>
          </a:prstGeom>
          <a:noFill/>
          <a:ln>
            <a:noFill/>
          </a:ln>
        </p:spPr>
        <p:txBody>
          <a:bodyPr spcFirstLastPara="1" wrap="square" lIns="0" tIns="0" rIns="0" bIns="0" anchor="t" anchorCtr="0">
            <a:noAutofit/>
          </a:bodyPr>
          <a:lstStyle/>
          <a:p>
            <a:pPr marL="628714" indent="-571500">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个人健康信息是任何可用于识别您的身份，并能链接有关您个人医疗记录的敏感信息</a:t>
            </a:r>
            <a:endParaRPr lang="en-US" altLang="zh-TW" sz="4400" dirty="0">
              <a:solidFill>
                <a:schemeClr val="tx1"/>
              </a:solidFill>
              <a:latin typeface="DFKai-SB" panose="03000509000000000000" pitchFamily="49" charset="-120"/>
              <a:ea typeface="DFKai-SB" panose="03000509000000000000" pitchFamily="49" charset="-120"/>
              <a:cs typeface="Lora"/>
              <a:sym typeface="Lora"/>
            </a:endParaRPr>
          </a:p>
        </p:txBody>
      </p:sp>
    </p:spTree>
    <p:extLst>
      <p:ext uri="{BB962C8B-B14F-4D97-AF65-F5344CB8AC3E}">
        <p14:creationId xmlns:p14="http://schemas.microsoft.com/office/powerpoint/2010/main" val="19379906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1057236"/>
            <a:ext cx="15443721" cy="924000"/>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什么是个人健康信息？</a:t>
            </a:r>
          </a:p>
        </p:txBody>
      </p:sp>
      <p:pic>
        <p:nvPicPr>
          <p:cNvPr id="1028" name="Picture 4" descr="Black line Syringe icon isolated on white background. Syringe for vaccine, vaccination, injection, flu shot. Medical equipment. Vector Black line Syringe icon isolated on white background. Syringe for vaccine, vaccination, injection, flu shot. Medical equipment. Vector vaccination stock illustrations">
            <a:extLst>
              <a:ext uri="{FF2B5EF4-FFF2-40B4-BE49-F238E27FC236}">
                <a16:creationId xmlns:a16="http://schemas.microsoft.com/office/drawing/2014/main" id="{2C74FBB2-3D91-4926-BF5D-7B6CDEDD00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9149" y="6259229"/>
            <a:ext cx="2866017" cy="286601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E894CFD3-25B7-4ED2-A8C2-6B18D68BD744}"/>
              </a:ext>
            </a:extLst>
          </p:cNvPr>
          <p:cNvSpPr txBox="1"/>
          <p:nvPr/>
        </p:nvSpPr>
        <p:spPr>
          <a:xfrm>
            <a:off x="1977241" y="9045704"/>
            <a:ext cx="3709833" cy="584775"/>
          </a:xfrm>
          <a:prstGeom prst="rect">
            <a:avLst/>
          </a:prstGeom>
          <a:noFill/>
        </p:spPr>
        <p:txBody>
          <a:bodyPr wrap="square" rtlCol="0">
            <a:spAutoFit/>
          </a:bodyPr>
          <a:lstStyle/>
          <a:p>
            <a:pPr algn="ctr"/>
            <a:r>
              <a:rPr lang="zh-TW" altLang="en-US" sz="3200">
                <a:latin typeface="DFKai-SB" panose="03000509000000000000" pitchFamily="49" charset="-120"/>
                <a:ea typeface="DFKai-SB" panose="03000509000000000000" pitchFamily="49" charset="-120"/>
              </a:rPr>
              <a:t>疫苗接种纪录</a:t>
            </a:r>
            <a:endParaRPr lang="en-US" sz="3200" dirty="0"/>
          </a:p>
        </p:txBody>
      </p:sp>
      <p:sp>
        <p:nvSpPr>
          <p:cNvPr id="5" name="TextBox 4">
            <a:extLst>
              <a:ext uri="{FF2B5EF4-FFF2-40B4-BE49-F238E27FC236}">
                <a16:creationId xmlns:a16="http://schemas.microsoft.com/office/drawing/2014/main" id="{D6DF40DD-9707-46AD-8035-C4DCA888605C}"/>
              </a:ext>
            </a:extLst>
          </p:cNvPr>
          <p:cNvSpPr txBox="1"/>
          <p:nvPr/>
        </p:nvSpPr>
        <p:spPr>
          <a:xfrm>
            <a:off x="12142380" y="5422226"/>
            <a:ext cx="4729162" cy="584775"/>
          </a:xfrm>
          <a:prstGeom prst="rect">
            <a:avLst/>
          </a:prstGeom>
          <a:noFill/>
        </p:spPr>
        <p:txBody>
          <a:bodyPr wrap="square" rtlCol="0">
            <a:spAutoFit/>
          </a:bodyPr>
          <a:lstStyle/>
          <a:p>
            <a:pPr algn="ctr"/>
            <a:r>
              <a:rPr lang="zh-CN" altLang="en-US" sz="3200" dirty="0">
                <a:latin typeface="DFKai-SB" panose="03000509000000000000" pitchFamily="49" charset="-120"/>
                <a:ea typeface="DFKai-SB" panose="03000509000000000000" pitchFamily="49" charset="-120"/>
              </a:rPr>
              <a:t>检验结果</a:t>
            </a:r>
            <a:endParaRPr lang="en-US" sz="3200" dirty="0"/>
          </a:p>
        </p:txBody>
      </p:sp>
      <p:pic>
        <p:nvPicPr>
          <p:cNvPr id="1034" name="Picture 10" descr="Medical Files Icon Flat Graphic Design Medical Files Icon. This 100% royalty free vector illustration features the main icon pictured in black inside a white square. The alternative color options in blue, green, yellow and red are on the right of the icon and are arranged in a vertical column. medical history stock illustrations">
            <a:extLst>
              <a:ext uri="{FF2B5EF4-FFF2-40B4-BE49-F238E27FC236}">
                <a16:creationId xmlns:a16="http://schemas.microsoft.com/office/drawing/2014/main" id="{5C29ED9E-BAE6-4F48-8772-B1F9F282645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4226" t="4799" r="27015" b="7435"/>
          <a:stretch/>
        </p:blipFill>
        <p:spPr bwMode="auto">
          <a:xfrm>
            <a:off x="2477303" y="2592530"/>
            <a:ext cx="2709708" cy="272974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358FB24-DFED-4407-8A47-A464FC6D60D7}"/>
              </a:ext>
            </a:extLst>
          </p:cNvPr>
          <p:cNvSpPr txBox="1"/>
          <p:nvPr/>
        </p:nvSpPr>
        <p:spPr>
          <a:xfrm>
            <a:off x="2317682" y="5365772"/>
            <a:ext cx="3028950" cy="584775"/>
          </a:xfrm>
          <a:prstGeom prst="rect">
            <a:avLst/>
          </a:prstGeom>
          <a:noFill/>
        </p:spPr>
        <p:txBody>
          <a:bodyPr wrap="square" rtlCol="0">
            <a:spAutoFit/>
          </a:bodyPr>
          <a:lstStyle/>
          <a:p>
            <a:pPr algn="ctr"/>
            <a:r>
              <a:rPr lang="zh-CN" altLang="en-US" sz="3200" dirty="0">
                <a:latin typeface="DFKai-SB" panose="03000509000000000000" pitchFamily="49" charset="-120"/>
                <a:ea typeface="DFKai-SB" panose="03000509000000000000" pitchFamily="49" charset="-120"/>
              </a:rPr>
              <a:t>病历</a:t>
            </a:r>
          </a:p>
        </p:txBody>
      </p:sp>
      <p:pic>
        <p:nvPicPr>
          <p:cNvPr id="1036" name="Picture 12" descr="Blood test tube container and medical lab analysis form list with results and approved check mark vector illustration. Flat clinical exam checklist blank document. Medicine care service concept Blood test tube container and medical lab analysis form list with results and approved check mark vector illustration. Clinical exam checklist blank document. Medicine care service concept blood test results  stock illustrations">
            <a:extLst>
              <a:ext uri="{FF2B5EF4-FFF2-40B4-BE49-F238E27FC236}">
                <a16:creationId xmlns:a16="http://schemas.microsoft.com/office/drawing/2014/main" id="{D9342D0A-2A1C-4E99-B53A-8E18F23307B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4354" t="8673" r="16911" b="6224"/>
          <a:stretch/>
        </p:blipFill>
        <p:spPr bwMode="auto">
          <a:xfrm>
            <a:off x="13009321" y="2381093"/>
            <a:ext cx="2995281" cy="2969275"/>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2D6E3C8D-ABF7-4F6A-9F89-14B055A8C507}"/>
              </a:ext>
            </a:extLst>
          </p:cNvPr>
          <p:cNvGrpSpPr/>
          <p:nvPr/>
        </p:nvGrpSpPr>
        <p:grpSpPr>
          <a:xfrm>
            <a:off x="7372350" y="2762792"/>
            <a:ext cx="3543300" cy="6935175"/>
            <a:chOff x="7227140" y="2762792"/>
            <a:chExt cx="3543300" cy="6935175"/>
          </a:xfrm>
        </p:grpSpPr>
        <p:pic>
          <p:nvPicPr>
            <p:cNvPr id="1030" name="Picture 6" descr="Pharmaceutical Drugs Icon Pharmaceutical drugs and medicine tablets in bottle, vector illustration in flat style medication bottles stock illustrations">
              <a:extLst>
                <a:ext uri="{FF2B5EF4-FFF2-40B4-BE49-F238E27FC236}">
                  <a16:creationId xmlns:a16="http://schemas.microsoft.com/office/drawing/2014/main" id="{B90FE719-39E0-4EC7-9251-42EE06C00A9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78128" y="2762792"/>
              <a:ext cx="2641325" cy="264132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0B1F767-3F04-4267-9272-E631475DA635}"/>
                </a:ext>
              </a:extLst>
            </p:cNvPr>
            <p:cNvSpPr txBox="1"/>
            <p:nvPr/>
          </p:nvSpPr>
          <p:spPr>
            <a:xfrm>
              <a:off x="7227140" y="5370564"/>
              <a:ext cx="3543300" cy="584775"/>
            </a:xfrm>
            <a:prstGeom prst="rect">
              <a:avLst/>
            </a:prstGeom>
            <a:noFill/>
          </p:spPr>
          <p:txBody>
            <a:bodyPr wrap="square" rtlCol="0">
              <a:spAutoFit/>
            </a:bodyPr>
            <a:lstStyle/>
            <a:p>
              <a:pPr algn="ctr"/>
              <a:r>
                <a:rPr lang="zh-CN" altLang="en-US" sz="3200" dirty="0">
                  <a:latin typeface="DFKai-SB" panose="03000509000000000000" pitchFamily="49" charset="-120"/>
                  <a:ea typeface="DFKai-SB" panose="03000509000000000000" pitchFamily="49" charset="-120"/>
                </a:rPr>
                <a:t>药物</a:t>
              </a:r>
            </a:p>
          </p:txBody>
        </p:sp>
        <p:pic>
          <p:nvPicPr>
            <p:cNvPr id="1038" name="Picture 14" descr="Medical And Healthcare Stethoscope Icon In Flat Design Style Flat Design Healthcare or Medicine Icon stethoscope stock illustrations">
              <a:extLst>
                <a:ext uri="{FF2B5EF4-FFF2-40B4-BE49-F238E27FC236}">
                  <a16:creationId xmlns:a16="http://schemas.microsoft.com/office/drawing/2014/main" id="{D341E085-7146-4BA3-8C61-8EA44CB47597}"/>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6421" t="16667" r="17892" b="12256"/>
            <a:stretch/>
          </p:blipFill>
          <p:spPr bwMode="auto">
            <a:xfrm>
              <a:off x="7643936" y="6259229"/>
              <a:ext cx="2709709" cy="293214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08621271-5420-49DD-A118-1FCA1B6B59D6}"/>
                </a:ext>
              </a:extLst>
            </p:cNvPr>
            <p:cNvSpPr txBox="1"/>
            <p:nvPr/>
          </p:nvSpPr>
          <p:spPr>
            <a:xfrm>
              <a:off x="7298578" y="9113192"/>
              <a:ext cx="3400425" cy="584775"/>
            </a:xfrm>
            <a:prstGeom prst="rect">
              <a:avLst/>
            </a:prstGeom>
            <a:noFill/>
          </p:spPr>
          <p:txBody>
            <a:bodyPr wrap="square" rtlCol="0">
              <a:spAutoFit/>
            </a:bodyPr>
            <a:lstStyle/>
            <a:p>
              <a:pPr algn="ctr"/>
              <a:r>
                <a:rPr lang="zh-CN" altLang="en-US" sz="3200" dirty="0">
                  <a:latin typeface="DFKai-SB" panose="03000509000000000000" pitchFamily="49" charset="-120"/>
                  <a:ea typeface="DFKai-SB" panose="03000509000000000000" pitchFamily="49" charset="-120"/>
                </a:rPr>
                <a:t>保健服务</a:t>
              </a:r>
              <a:endParaRPr lang="en-US" sz="3200" dirty="0"/>
            </a:p>
          </p:txBody>
        </p:sp>
      </p:grpSp>
      <p:pic>
        <p:nvPicPr>
          <p:cNvPr id="1040" name="Picture 16" descr="Qualification, license, ID card, avatar face icon vector illustration image material Qualification, license, ID card, avatar face icon vector illustration image material personal information stock illustrations">
            <a:extLst>
              <a:ext uri="{FF2B5EF4-FFF2-40B4-BE49-F238E27FC236}">
                <a16:creationId xmlns:a16="http://schemas.microsoft.com/office/drawing/2014/main" id="{DFFB9B0D-7523-4AA7-B388-DCF244C9DF0D}"/>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917" t="9239" r="64949" b="50889"/>
          <a:stretch/>
        </p:blipFill>
        <p:spPr bwMode="auto">
          <a:xfrm>
            <a:off x="13047193" y="6775257"/>
            <a:ext cx="2919536" cy="1931453"/>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37B387C-FF61-4733-8AA1-532E30C60488}"/>
              </a:ext>
            </a:extLst>
          </p:cNvPr>
          <p:cNvSpPr txBox="1"/>
          <p:nvPr/>
        </p:nvSpPr>
        <p:spPr>
          <a:xfrm>
            <a:off x="12860791" y="9096127"/>
            <a:ext cx="3292341" cy="584775"/>
          </a:xfrm>
          <a:prstGeom prst="rect">
            <a:avLst/>
          </a:prstGeom>
          <a:noFill/>
        </p:spPr>
        <p:txBody>
          <a:bodyPr wrap="square" rtlCol="0">
            <a:spAutoFit/>
          </a:bodyPr>
          <a:lstStyle/>
          <a:p>
            <a:pPr algn="ctr"/>
            <a:r>
              <a:rPr lang="zh-CN" altLang="en-US" sz="3200" dirty="0">
                <a:latin typeface="DFKai-SB" panose="03000509000000000000" pitchFamily="49" charset="-120"/>
                <a:ea typeface="DFKai-SB" panose="03000509000000000000" pitchFamily="49" charset="-120"/>
              </a:rPr>
              <a:t>识别个人资料</a:t>
            </a:r>
            <a:endParaRPr lang="en-US" sz="3200" dirty="0"/>
          </a:p>
        </p:txBody>
      </p:sp>
    </p:spTree>
    <p:extLst>
      <p:ext uri="{BB962C8B-B14F-4D97-AF65-F5344CB8AC3E}">
        <p14:creationId xmlns:p14="http://schemas.microsoft.com/office/powerpoint/2010/main" val="418614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12449" y="987348"/>
            <a:ext cx="16224575" cy="2158187"/>
          </a:xfrm>
          <a:prstGeom prst="rect">
            <a:avLst/>
          </a:prstGeom>
          <a:noFill/>
          <a:ln>
            <a:noFill/>
          </a:ln>
        </p:spPr>
        <p:txBody>
          <a:bodyPr spcFirstLastPara="1" wrap="square" lIns="0" tIns="0" rIns="0" bIns="0" anchor="t" anchorCtr="0">
            <a:noAutofit/>
          </a:bodyPr>
          <a:lstStyle/>
          <a:p>
            <a:pPr lvl="0">
              <a:lnSpc>
                <a:spcPct val="110030"/>
              </a:lnSpc>
            </a:pPr>
            <a:r>
              <a:rPr lang="zh-TW" altLang="en-US" sz="7200" dirty="0">
                <a:solidFill>
                  <a:srgbClr val="034092"/>
                </a:solidFill>
                <a:latin typeface="DFKai-SB" panose="03000509000000000000" pitchFamily="49" charset="-120"/>
                <a:ea typeface="DFKai-SB" panose="03000509000000000000" pitchFamily="49" charset="-120"/>
                <a:cs typeface="Lora"/>
                <a:sym typeface="Lora"/>
              </a:rPr>
              <a:t>您的个人健康信息是如何被储存的？</a:t>
            </a:r>
          </a:p>
        </p:txBody>
      </p:sp>
      <p:sp>
        <p:nvSpPr>
          <p:cNvPr id="174" name="Google Shape;174;p19"/>
          <p:cNvSpPr txBox="1"/>
          <p:nvPr/>
        </p:nvSpPr>
        <p:spPr>
          <a:xfrm>
            <a:off x="1112449" y="2629959"/>
            <a:ext cx="16063101" cy="2513541"/>
          </a:xfrm>
          <a:prstGeom prst="rect">
            <a:avLst/>
          </a:prstGeom>
          <a:noFill/>
          <a:ln>
            <a:noFill/>
          </a:ln>
        </p:spPr>
        <p:txBody>
          <a:bodyPr spcFirstLastPara="1" wrap="square" lIns="0" tIns="0" rIns="0" bIns="0" anchor="t" anchorCtr="0">
            <a:noAutofit/>
          </a:bodyPr>
          <a:lstStyle/>
          <a:p>
            <a:pPr marL="628714" lvl="0" indent="-571500">
              <a:buClr>
                <a:schemeClr val="dk2"/>
              </a:buClr>
              <a:buSzPct val="110000"/>
              <a:buFont typeface="Arial" panose="020B0604020202020204" pitchFamily="34" charset="0"/>
              <a:buChar char="•"/>
            </a:pPr>
            <a:r>
              <a:rPr lang="zh-TW" altLang="en-US" sz="4400" dirty="0">
                <a:solidFill>
                  <a:schemeClr val="tx1"/>
                </a:solidFill>
                <a:latin typeface="DFKai-SB" panose="03000509000000000000" pitchFamily="49" charset="-120"/>
                <a:ea typeface="DFKai-SB" panose="03000509000000000000" pitchFamily="49" charset="-120"/>
                <a:cs typeface="Lora"/>
                <a:sym typeface="Lora"/>
              </a:rPr>
              <a:t>您的个人健康信息通常会被诊所、医院或其他医疗机构储存为健康纪录。 医疗机构会利用这些健康纪录来助您管理健康或了解您的病历</a:t>
            </a:r>
            <a:endParaRPr lang="en-US" altLang="zh-TW" sz="4400" dirty="0">
              <a:solidFill>
                <a:schemeClr val="tx1"/>
              </a:solidFill>
              <a:latin typeface="DFKai-SB" panose="03000509000000000000" pitchFamily="49" charset="-120"/>
              <a:ea typeface="DFKai-SB" panose="03000509000000000000" pitchFamily="49" charset="-120"/>
              <a:cs typeface="Lora"/>
              <a:sym typeface="Lora"/>
            </a:endParaRPr>
          </a:p>
        </p:txBody>
      </p:sp>
      <p:pic>
        <p:nvPicPr>
          <p:cNvPr id="5" name="Picture 6" descr="File transfer folder from computer pc to other computer pc on world map background File transfer folder from computer pc to other computer pc on world map background vector illustration paper files stock illustrations">
            <a:extLst>
              <a:ext uri="{FF2B5EF4-FFF2-40B4-BE49-F238E27FC236}">
                <a16:creationId xmlns:a16="http://schemas.microsoft.com/office/drawing/2014/main" id="{9467477B-132F-418B-9258-A4633121E9D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564" t="10845" r="3091" b="13932"/>
          <a:stretch/>
        </p:blipFill>
        <p:spPr bwMode="auto">
          <a:xfrm>
            <a:off x="8921294" y="5871624"/>
            <a:ext cx="5489649" cy="342802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Contract document icon in flat style. Report with folder vector illustration on isolated background. Paper sheet sign business concept. Contract document icon in flat style. Report with folder vector illustration on isolated background. Paper sheet sign business concept. paper files stock illustrations">
            <a:extLst>
              <a:ext uri="{FF2B5EF4-FFF2-40B4-BE49-F238E27FC236}">
                <a16:creationId xmlns:a16="http://schemas.microsoft.com/office/drawing/2014/main" id="{81CBC9AF-70F1-4CA8-8617-688AEA92E9A8}"/>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151" t="18286" r="8274" b="21216"/>
          <a:stretch/>
        </p:blipFill>
        <p:spPr bwMode="auto">
          <a:xfrm>
            <a:off x="3398829" y="5811799"/>
            <a:ext cx="4760595" cy="34878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073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6" name="Google Shape;166;p19"/>
          <p:cNvSpPr txBox="1"/>
          <p:nvPr/>
        </p:nvSpPr>
        <p:spPr>
          <a:xfrm>
            <a:off x="1182749" y="942936"/>
            <a:ext cx="15443721" cy="924000"/>
          </a:xfrm>
          <a:prstGeom prst="rect">
            <a:avLst/>
          </a:prstGeom>
          <a:noFill/>
          <a:ln>
            <a:noFill/>
          </a:ln>
        </p:spPr>
        <p:txBody>
          <a:bodyPr spcFirstLastPara="1" wrap="square" lIns="0" tIns="0" rIns="0" bIns="0" anchor="t" anchorCtr="0">
            <a:noAutofit/>
          </a:bodyPr>
          <a:lstStyle/>
          <a:p>
            <a:pPr marL="158750" lvl="0">
              <a:buSzPts val="1100"/>
              <a:defRPr/>
            </a:pPr>
            <a:r>
              <a:rPr lang="zh-TW" altLang="en-US" sz="7200" dirty="0">
                <a:solidFill>
                  <a:srgbClr val="034092"/>
                </a:solidFill>
                <a:latin typeface="DFKai-SB" panose="03000509000000000000" pitchFamily="49" charset="-120"/>
                <a:ea typeface="DFKai-SB" panose="03000509000000000000" pitchFamily="49" charset="-120"/>
                <a:cs typeface="Lora"/>
                <a:sym typeface="Lora"/>
              </a:rPr>
              <a:t>您曾经尝试过上网查看您的个人健康信息吗？</a:t>
            </a:r>
          </a:p>
        </p:txBody>
      </p:sp>
      <p:sp>
        <p:nvSpPr>
          <p:cNvPr id="174" name="Google Shape;174;p19"/>
          <p:cNvSpPr txBox="1"/>
          <p:nvPr/>
        </p:nvSpPr>
        <p:spPr>
          <a:xfrm>
            <a:off x="1299812" y="2988619"/>
            <a:ext cx="15688375" cy="5657687"/>
          </a:xfrm>
          <a:prstGeom prst="rect">
            <a:avLst/>
          </a:prstGeom>
          <a:noFill/>
          <a:ln>
            <a:noFill/>
          </a:ln>
        </p:spPr>
        <p:txBody>
          <a:bodyPr spcFirstLastPara="1" wrap="square" lIns="0" tIns="0" rIns="0" bIns="0" anchor="t" anchorCtr="0">
            <a:noAutofit/>
          </a:bodyPr>
          <a:lstStyle/>
          <a:p>
            <a:endParaRPr lang="en-US" sz="3600"/>
          </a:p>
        </p:txBody>
      </p:sp>
      <p:grpSp>
        <p:nvGrpSpPr>
          <p:cNvPr id="5" name="Group 4">
            <a:extLst>
              <a:ext uri="{FF2B5EF4-FFF2-40B4-BE49-F238E27FC236}">
                <a16:creationId xmlns:a16="http://schemas.microsoft.com/office/drawing/2014/main" id="{AA0965F3-72AC-4605-A7D4-AB246A4DB1AC}"/>
              </a:ext>
            </a:extLst>
          </p:cNvPr>
          <p:cNvGrpSpPr/>
          <p:nvPr/>
        </p:nvGrpSpPr>
        <p:grpSpPr>
          <a:xfrm>
            <a:off x="3723894" y="3340009"/>
            <a:ext cx="11308842" cy="6227254"/>
            <a:chOff x="3723894" y="3340009"/>
            <a:chExt cx="11308842" cy="6227254"/>
          </a:xfrm>
        </p:grpSpPr>
        <p:pic>
          <p:nvPicPr>
            <p:cNvPr id="1028" name="Picture 4" descr="home office workspace concept with desktop computer home office workspace concept, blank screen desktop computer on table with keyboard, mouse, cup, pencil holder, lamp and plant on desk, and post it note, calendar on wall, vector illustration design desktop computer on a table stock illustrations">
              <a:extLst>
                <a:ext uri="{FF2B5EF4-FFF2-40B4-BE49-F238E27FC236}">
                  <a16:creationId xmlns:a16="http://schemas.microsoft.com/office/drawing/2014/main" id="{6675EA32-30E0-4BAD-9995-EFBE8635A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3894" y="3340009"/>
              <a:ext cx="11308842" cy="62272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F44E253A-D7EE-41CB-A4D3-765C134BF48F}"/>
                </a:ext>
              </a:extLst>
            </p:cNvPr>
            <p:cNvPicPr>
              <a:picLocks noChangeAspect="1"/>
            </p:cNvPicPr>
            <p:nvPr/>
          </p:nvPicPr>
          <p:blipFill>
            <a:blip r:embed="rId4"/>
            <a:stretch>
              <a:fillRect/>
            </a:stretch>
          </p:blipFill>
          <p:spPr>
            <a:xfrm>
              <a:off x="7301619" y="4753540"/>
              <a:ext cx="3890637" cy="2200296"/>
            </a:xfrm>
            <a:prstGeom prst="rect">
              <a:avLst/>
            </a:prstGeom>
          </p:spPr>
        </p:pic>
        <p:sp>
          <p:nvSpPr>
            <p:cNvPr id="4" name="Rectangle 3">
              <a:extLst>
                <a:ext uri="{FF2B5EF4-FFF2-40B4-BE49-F238E27FC236}">
                  <a16:creationId xmlns:a16="http://schemas.microsoft.com/office/drawing/2014/main" id="{A307BFBB-4028-4704-BAAE-E7D3AE9AE435}"/>
                </a:ext>
              </a:extLst>
            </p:cNvPr>
            <p:cNvSpPr/>
            <p:nvPr/>
          </p:nvSpPr>
          <p:spPr>
            <a:xfrm>
              <a:off x="7301619" y="5271516"/>
              <a:ext cx="3890637" cy="379476"/>
            </a:xfrm>
            <a:prstGeom prst="rect">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3791128"/>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activity xmlns="8bab7477-277c-43ec-9960-43bc8d58eb7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134E462BAFCAD44AFE45B7180C0FE5A" ma:contentTypeVersion="13" ma:contentTypeDescription="Create a new document." ma:contentTypeScope="" ma:versionID="2e370d37c93b680fc17ec72e13dc3aeb">
  <xsd:schema xmlns:xsd="http://www.w3.org/2001/XMLSchema" xmlns:xs="http://www.w3.org/2001/XMLSchema" xmlns:p="http://schemas.microsoft.com/office/2006/metadata/properties" xmlns:ns3="8bab7477-277c-43ec-9960-43bc8d58eb75" xmlns:ns4="f542a448-c75a-4b75-99ce-88532eed9c10" targetNamespace="http://schemas.microsoft.com/office/2006/metadata/properties" ma:root="true" ma:fieldsID="4a4f5a14f3d2a7e426a3d43beecfb935" ns3:_="" ns4:_="">
    <xsd:import namespace="8bab7477-277c-43ec-9960-43bc8d58eb75"/>
    <xsd:import namespace="f542a448-c75a-4b75-99ce-88532eed9c10"/>
    <xsd:element name="properties">
      <xsd:complexType>
        <xsd:sequence>
          <xsd:element name="documentManagement">
            <xsd:complexType>
              <xsd:all>
                <xsd:element ref="ns3:MediaServiceMetadata" minOccurs="0"/>
                <xsd:element ref="ns3:MediaServiceFastMetadata" minOccurs="0"/>
                <xsd:element ref="ns3:_activity"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ObjectDetectorVersion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ab7477-277c-43ec-9960-43bc8d58eb7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_activity" ma:index="10" nillable="true" ma:displayName="_activity" ma:hidden="true" ma:internalName="_activity">
      <xsd:simpleType>
        <xsd:restriction base="dms:Note"/>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DateTaken" ma:index="20"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542a448-c75a-4b75-99ce-88532eed9c10"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SharingHintHash" ma:index="13"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E653FB3-CF4B-41BC-B999-09832B27B1FE}">
  <ds:schemaRefs>
    <ds:schemaRef ds:uri="http://schemas.openxmlformats.org/package/2006/metadata/core-properties"/>
    <ds:schemaRef ds:uri="http://schemas.microsoft.com/office/2006/documentManagement/types"/>
    <ds:schemaRef ds:uri="http://schemas.microsoft.com/office/2006/metadata/properties"/>
    <ds:schemaRef ds:uri="http://www.w3.org/XML/1998/namespace"/>
    <ds:schemaRef ds:uri="http://purl.org/dc/elements/1.1/"/>
    <ds:schemaRef ds:uri="http://schemas.microsoft.com/office/infopath/2007/PartnerControls"/>
    <ds:schemaRef ds:uri="http://purl.org/dc/dcmitype/"/>
    <ds:schemaRef ds:uri="f542a448-c75a-4b75-99ce-88532eed9c10"/>
    <ds:schemaRef ds:uri="8bab7477-277c-43ec-9960-43bc8d58eb75"/>
    <ds:schemaRef ds:uri="http://purl.org/dc/terms/"/>
  </ds:schemaRefs>
</ds:datastoreItem>
</file>

<file path=customXml/itemProps2.xml><?xml version="1.0" encoding="utf-8"?>
<ds:datastoreItem xmlns:ds="http://schemas.openxmlformats.org/officeDocument/2006/customXml" ds:itemID="{6FBA8F78-015C-48C7-B536-353E5C02C0B1}">
  <ds:schemaRefs>
    <ds:schemaRef ds:uri="http://schemas.microsoft.com/sharepoint/v3/contenttype/forms"/>
  </ds:schemaRefs>
</ds:datastoreItem>
</file>

<file path=customXml/itemProps3.xml><?xml version="1.0" encoding="utf-8"?>
<ds:datastoreItem xmlns:ds="http://schemas.openxmlformats.org/officeDocument/2006/customXml" ds:itemID="{D1CB1360-6614-4B27-9D08-1254421818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ab7477-277c-43ec-9960-43bc8d58eb75"/>
    <ds:schemaRef ds:uri="f542a448-c75a-4b75-99ce-88532eed9c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19870</TotalTime>
  <Words>3549</Words>
  <Application>Microsoft Macintosh PowerPoint</Application>
  <PresentationFormat>Custom</PresentationFormat>
  <Paragraphs>248</Paragraphs>
  <Slides>56</Slides>
  <Notes>53</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56</vt:i4>
      </vt:variant>
    </vt:vector>
  </HeadingPairs>
  <TitlesOfParts>
    <vt:vector size="64" baseType="lpstr">
      <vt:lpstr>DFKai-SB</vt:lpstr>
      <vt:lpstr>Arial</vt:lpstr>
      <vt:lpstr>Calibri</vt:lpstr>
      <vt:lpstr>Wingdings</vt:lpstr>
      <vt:lpstr>Lora</vt:lpstr>
      <vt:lpstr>Calibri Light</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Jamin, Anne-Marie</dc:creator>
  <cp:lastModifiedBy>jamie323@student.ubc.ca</cp:lastModifiedBy>
  <cp:revision>431</cp:revision>
  <dcterms:modified xsi:type="dcterms:W3CDTF">2024-06-03T06:58:55Z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0x010100B134E462BAFCAD44AFE45B7180C0FE5A</vt:lpwstr>
  </property>
</Properties>
</file>