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62"/>
  </p:notesMasterIdLst>
  <p:sldIdLst>
    <p:sldId id="502" r:id="rId6"/>
    <p:sldId id="514" r:id="rId7"/>
    <p:sldId id="261" r:id="rId8"/>
    <p:sldId id="661" r:id="rId9"/>
    <p:sldId id="616" r:id="rId10"/>
    <p:sldId id="631" r:id="rId11"/>
    <p:sldId id="621" r:id="rId12"/>
    <p:sldId id="581" r:id="rId13"/>
    <p:sldId id="543" r:id="rId14"/>
    <p:sldId id="497" r:id="rId15"/>
    <p:sldId id="549" r:id="rId16"/>
    <p:sldId id="622" r:id="rId17"/>
    <p:sldId id="664" r:id="rId18"/>
    <p:sldId id="265" r:id="rId19"/>
    <p:sldId id="600" r:id="rId20"/>
    <p:sldId id="551" r:id="rId21"/>
    <p:sldId id="263" r:id="rId22"/>
    <p:sldId id="659" r:id="rId23"/>
    <p:sldId id="544" r:id="rId24"/>
    <p:sldId id="628" r:id="rId25"/>
    <p:sldId id="546" r:id="rId26"/>
    <p:sldId id="501" r:id="rId27"/>
    <p:sldId id="555" r:id="rId28"/>
    <p:sldId id="639" r:id="rId29"/>
    <p:sldId id="620" r:id="rId30"/>
    <p:sldId id="668" r:id="rId31"/>
    <p:sldId id="562" r:id="rId32"/>
    <p:sldId id="627" r:id="rId33"/>
    <p:sldId id="608" r:id="rId34"/>
    <p:sldId id="563" r:id="rId35"/>
    <p:sldId id="564" r:id="rId36"/>
    <p:sldId id="665" r:id="rId37"/>
    <p:sldId id="670" r:id="rId38"/>
    <p:sldId id="666" r:id="rId39"/>
    <p:sldId id="599" r:id="rId40"/>
    <p:sldId id="667" r:id="rId41"/>
    <p:sldId id="674" r:id="rId42"/>
    <p:sldId id="677" r:id="rId43"/>
    <p:sldId id="570" r:id="rId44"/>
    <p:sldId id="571" r:id="rId45"/>
    <p:sldId id="577" r:id="rId46"/>
    <p:sldId id="605" r:id="rId47"/>
    <p:sldId id="635" r:id="rId48"/>
    <p:sldId id="575" r:id="rId49"/>
    <p:sldId id="588" r:id="rId50"/>
    <p:sldId id="589" r:id="rId51"/>
    <p:sldId id="619" r:id="rId52"/>
    <p:sldId id="633" r:id="rId53"/>
    <p:sldId id="632" r:id="rId54"/>
    <p:sldId id="593" r:id="rId55"/>
    <p:sldId id="500" r:id="rId56"/>
    <p:sldId id="536" r:id="rId57"/>
    <p:sldId id="645" r:id="rId58"/>
    <p:sldId id="644" r:id="rId59"/>
    <p:sldId id="404" r:id="rId60"/>
    <p:sldId id="449" r:id="rId61"/>
  </p:sldIdLst>
  <p:sldSz cx="18288000" cy="10287000"/>
  <p:notesSz cx="6858000" cy="9144000"/>
  <p:embeddedFontLst>
    <p:embeddedFont>
      <p:font typeface="DFKai-SB" panose="020B0604020202020204" charset="-120"/>
      <p:regular r:id="rId63"/>
    </p:embeddedFont>
    <p:embeddedFont>
      <p:font typeface="Calibri" panose="020F0502020204030204" pitchFamily="34" charset="0"/>
      <p:regular r:id="rId64"/>
      <p:bold r:id="rId65"/>
      <p:italic r:id="rId66"/>
      <p:boldItalic r:id="rId67"/>
    </p:embeddedFont>
    <p:embeddedFont>
      <p:font typeface="Calibri Light" panose="020F0302020204030204" pitchFamily="34" charset="0"/>
      <p:regular r:id="rId68"/>
      <p:italic r:id="rId69"/>
    </p:embeddedFont>
    <p:embeddedFont>
      <p:font typeface="Lora" panose="020B060402020202020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8F7F691-64C4-42AD-B2A5-7D34DC1FB3BB}">
          <p14:sldIdLst>
            <p14:sldId id="502"/>
            <p14:sldId id="514"/>
            <p14:sldId id="261"/>
            <p14:sldId id="661"/>
            <p14:sldId id="616"/>
            <p14:sldId id="631"/>
            <p14:sldId id="621"/>
            <p14:sldId id="581"/>
            <p14:sldId id="543"/>
            <p14:sldId id="497"/>
            <p14:sldId id="549"/>
            <p14:sldId id="622"/>
            <p14:sldId id="664"/>
            <p14:sldId id="265"/>
            <p14:sldId id="600"/>
            <p14:sldId id="551"/>
            <p14:sldId id="263"/>
            <p14:sldId id="659"/>
            <p14:sldId id="544"/>
            <p14:sldId id="628"/>
            <p14:sldId id="546"/>
            <p14:sldId id="501"/>
            <p14:sldId id="555"/>
            <p14:sldId id="639"/>
            <p14:sldId id="620"/>
            <p14:sldId id="668"/>
            <p14:sldId id="562"/>
            <p14:sldId id="627"/>
            <p14:sldId id="608"/>
            <p14:sldId id="563"/>
            <p14:sldId id="564"/>
            <p14:sldId id="665"/>
            <p14:sldId id="670"/>
            <p14:sldId id="666"/>
            <p14:sldId id="599"/>
            <p14:sldId id="667"/>
            <p14:sldId id="674"/>
            <p14:sldId id="677"/>
            <p14:sldId id="570"/>
            <p14:sldId id="571"/>
            <p14:sldId id="577"/>
            <p14:sldId id="605"/>
            <p14:sldId id="635"/>
            <p14:sldId id="575"/>
            <p14:sldId id="588"/>
            <p14:sldId id="589"/>
            <p14:sldId id="619"/>
            <p14:sldId id="633"/>
            <p14:sldId id="632"/>
            <p14:sldId id="593"/>
            <p14:sldId id="500"/>
            <p14:sldId id="536"/>
            <p14:sldId id="645"/>
            <p14:sldId id="644"/>
            <p14:sldId id="404"/>
            <p14:sldId id="449"/>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scott, Lindsay HLTH:EX" initials="ALH" lastIdx="8" clrIdx="6">
    <p:extLst>
      <p:ext uri="{19B8F6BF-5375-455C-9EA6-DF929625EA0E}">
        <p15:presenceInfo xmlns:p15="http://schemas.microsoft.com/office/powerpoint/2012/main" userId="S::Lindsay.Arscott@gov.bc.ca::1886d260-7923-407a-8b6d-b2b776f6e9ce" providerId="AD"/>
      </p:ext>
    </p:extLst>
  </p:cmAuthor>
  <p:cmAuthor id="1" name="Bar, Sherry C HLTH:EX" initials="BSCH" lastIdx="20" clrIdx="0">
    <p:extLst>
      <p:ext uri="{19B8F6BF-5375-455C-9EA6-DF929625EA0E}">
        <p15:presenceInfo xmlns:p15="http://schemas.microsoft.com/office/powerpoint/2012/main" userId="S::Sherry.Bar@gov.bc.ca::4c0c82af-e228-45aa-b69b-a9bdb8043068" providerId="AD"/>
      </p:ext>
    </p:extLst>
  </p:cmAuthor>
  <p:cmAuthor id="8" name="Ramachandran, Pooja" initials="RP" lastIdx="191" clrIdx="7">
    <p:extLst>
      <p:ext uri="{19B8F6BF-5375-455C-9EA6-DF929625EA0E}">
        <p15:presenceInfo xmlns:p15="http://schemas.microsoft.com/office/powerpoint/2012/main" userId="S-1-5-21-3458574638-2780845101-4193349012-632180" providerId="AD"/>
      </p:ext>
    </p:extLst>
  </p:cmAuthor>
  <p:cmAuthor id="2" name="Mangat, Jag HLTH:EX" initials="MJH" lastIdx="29" clrIdx="1">
    <p:extLst>
      <p:ext uri="{19B8F6BF-5375-455C-9EA6-DF929625EA0E}">
        <p15:presenceInfo xmlns:p15="http://schemas.microsoft.com/office/powerpoint/2012/main" userId="S::Jag.Mangat@gov.bc.ca::f00cb73f-4c43-47cb-a137-a963206c762c" providerId="AD"/>
      </p:ext>
    </p:extLst>
  </p:cmAuthor>
  <p:cmAuthor id="3" name="Vanden Broek, Jamie" initials="VBJ" lastIdx="69" clrIdx="2">
    <p:extLst>
      <p:ext uri="{19B8F6BF-5375-455C-9EA6-DF929625EA0E}">
        <p15:presenceInfo xmlns:p15="http://schemas.microsoft.com/office/powerpoint/2012/main" userId="S-1-5-21-3458574638-2780845101-4193349012-381861" providerId="AD"/>
      </p:ext>
    </p:extLst>
  </p:cmAuthor>
  <p:cmAuthor id="4" name="Jamin, Anne-Marie" initials="JA" lastIdx="2" clrIdx="3">
    <p:extLst>
      <p:ext uri="{19B8F6BF-5375-455C-9EA6-DF929625EA0E}">
        <p15:presenceInfo xmlns:p15="http://schemas.microsoft.com/office/powerpoint/2012/main" userId="S-1-5-21-3458574638-2780845101-4193349012-361866" providerId="AD"/>
      </p:ext>
    </p:extLst>
  </p:cmAuthor>
  <p:cmAuthor id="5" name="Ng, Suzanne" initials="NS" lastIdx="8" clrIdx="4">
    <p:extLst>
      <p:ext uri="{19B8F6BF-5375-455C-9EA6-DF929625EA0E}">
        <p15:presenceInfo xmlns:p15="http://schemas.microsoft.com/office/powerpoint/2012/main" userId="S-1-5-21-3458574638-2780845101-4193349012-411609" providerId="AD"/>
      </p:ext>
    </p:extLst>
  </p:cmAuthor>
  <p:cmAuthor id="6" name="Fung, Alex" initials="FA" lastIdx="3" clrIdx="5">
    <p:extLst>
      <p:ext uri="{19B8F6BF-5375-455C-9EA6-DF929625EA0E}">
        <p15:presenceInfo xmlns:p15="http://schemas.microsoft.com/office/powerpoint/2012/main" userId="S-1-5-21-3458574638-2780845101-4193349012-36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8AB"/>
    <a:srgbClr val="679CF6"/>
    <a:srgbClr val="00FF00"/>
    <a:srgbClr val="67CBDD"/>
    <a:srgbClr val="E8E8E8"/>
    <a:srgbClr val="F8F8FA"/>
    <a:srgbClr val="58C4DA"/>
    <a:srgbClr val="32B9D2"/>
    <a:srgbClr val="1E97BC"/>
    <a:srgbClr val="64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3" autoAdjust="0"/>
    <p:restoredTop sz="81170" autoAdjust="0"/>
  </p:normalViewPr>
  <p:slideViewPr>
    <p:cSldViewPr snapToGrid="0">
      <p:cViewPr varScale="1">
        <p:scale>
          <a:sx n="62" d="100"/>
          <a:sy n="62" d="100"/>
        </p:scale>
        <p:origin x="1092" y="90"/>
      </p:cViewPr>
      <p:guideLst>
        <p:guide orient="horz" pos="2160"/>
        <p:guide pos="2880"/>
      </p:guideLst>
    </p:cSldViewPr>
  </p:slideViewPr>
  <p:notesTextViewPr>
    <p:cViewPr>
      <p:scale>
        <a:sx n="1" d="1"/>
        <a:sy n="1" d="1"/>
      </p:scale>
      <p:origin x="0" y="0"/>
    </p:cViewPr>
  </p:notesTextViewPr>
  <p:sorterViewPr>
    <p:cViewPr>
      <p:scale>
        <a:sx n="100" d="100"/>
        <a:sy n="100" d="100"/>
      </p:scale>
      <p:origin x="0" y="-168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4.fntdata"/><Relationship Id="rId74"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dirty="0"/>
              <a:t>Speaker should mention that the focus of the presentation will be on health information platforms.</a:t>
            </a:r>
          </a:p>
          <a:p>
            <a:pPr marL="628650" lvl="0" indent="-171450" algn="l" rtl="0">
              <a:spcBef>
                <a:spcPts val="0"/>
              </a:spcBef>
              <a:spcAft>
                <a:spcPts val="0"/>
              </a:spcAft>
            </a:pPr>
            <a:r>
              <a:rPr lang="en-US" b="1" dirty="0"/>
              <a:t>Note: </a:t>
            </a:r>
            <a:r>
              <a:rPr lang="en-US" dirty="0"/>
              <a:t>Speaker should refrain from interchanging the terms health information tools and health information platform during the presentation</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dirty="0"/>
              <a:t>Highlight differences between health information platforms and health information tools using the example on the slides</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4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sz="1100" b="1" i="0" u="none" strike="noStrike" cap="none" dirty="0">
                <a:solidFill>
                  <a:schemeClr val="tx1"/>
                </a:solidFill>
                <a:latin typeface="Arial"/>
                <a:ea typeface="Lora"/>
                <a:cs typeface="Lora"/>
                <a:sym typeface="Lora"/>
              </a:rPr>
              <a:t>Emphasis that the focus of the presentation will be on health information platforms </a:t>
            </a:r>
          </a:p>
          <a:p>
            <a:pPr marL="628650" lvl="0" indent="-171450" algn="l" rtl="0">
              <a:spcBef>
                <a:spcPts val="0"/>
              </a:spcBef>
              <a:spcAft>
                <a:spcPts val="0"/>
              </a:spcAft>
            </a:pPr>
            <a:r>
              <a:rPr lang="en-US" sz="1100" b="0" i="0" u="none" strike="noStrike" cap="none" dirty="0">
                <a:solidFill>
                  <a:schemeClr val="tx1"/>
                </a:solidFill>
                <a:latin typeface="Arial"/>
                <a:ea typeface="Lora"/>
                <a:cs typeface="Lora"/>
                <a:sym typeface="Lora"/>
              </a:rPr>
              <a:t>As a user of the health information platforms, your view of the platform looks different than that of your health care provider. While your version of the platform allows you to view a summary of your heath records, your health care provider has complete access to your health records and will have the ability to change your health record (example: add a prescription to your records)</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65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03200" marR="0" lvl="0" indent="-171450" algn="l" defTabSz="914400" rtl="0" eaLnBrk="1" fontAlgn="auto" latinLnBrk="0" hangingPunct="1">
              <a:lnSpc>
                <a:spcPct val="100000"/>
              </a:lnSpc>
              <a:spcBef>
                <a:spcPts val="0"/>
              </a:spcBef>
              <a:spcAft>
                <a:spcPts val="1200"/>
              </a:spcAft>
              <a:buClr>
                <a:schemeClr val="dk2"/>
              </a:buClr>
              <a:buSzPct val="110000"/>
              <a:buFont typeface="Arial"/>
              <a:buChar char="●"/>
              <a:tabLst/>
              <a:defRPr/>
            </a:pPr>
            <a:r>
              <a:rPr lang="en-US" sz="8800" b="0" i="0" u="none" strike="noStrike" cap="none" dirty="0">
                <a:solidFill>
                  <a:srgbClr val="000000"/>
                </a:solidFill>
                <a:latin typeface="Arial"/>
              </a:rPr>
              <a:t>Some </a:t>
            </a:r>
            <a:r>
              <a:rPr lang="en-US" sz="3600" dirty="0"/>
              <a:t>examples during the presentation to illustrate this: E.g. imaging may be available in the future, having no clinical guidance and explanation can sometimes cause anxiety in patients and patients starting to use Dr. Google, doctors now need to stay even more updated on what the general public may know about diagnoses/treatment; elaborate on what is meant by the different precautions needed to protect personal health information e.g. privacy concerns</a:t>
            </a:r>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35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061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fbfa93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Give examples of the different platforms available to view your lab results: </a:t>
            </a:r>
            <a:r>
              <a:rPr lang="en-US" dirty="0" err="1"/>
              <a:t>mycarecompass</a:t>
            </a:r>
            <a:r>
              <a:rPr lang="en-US" dirty="0"/>
              <a:t>, health gateway </a:t>
            </a:r>
            <a:r>
              <a:rPr lang="en-US" dirty="0" err="1"/>
              <a:t>etc</a:t>
            </a:r>
            <a:endParaRPr lang="en-US" dirty="0"/>
          </a:p>
          <a:p>
            <a:pPr marL="457200" lvl="0" indent="-298450" algn="l" rtl="0">
              <a:spcBef>
                <a:spcPts val="0"/>
              </a:spcBef>
              <a:spcAft>
                <a:spcPts val="0"/>
              </a:spcAft>
              <a:buSzPts val="1100"/>
              <a:buChar char="●"/>
            </a:pPr>
            <a:endParaRPr lang="en-US" dirty="0"/>
          </a:p>
        </p:txBody>
      </p:sp>
      <p:sp>
        <p:nvSpPr>
          <p:cNvPr id="179" name="Google Shape;179;g8bfbfa93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fbfa93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Speaker to explain information marked with arrow </a:t>
            </a:r>
          </a:p>
          <a:p>
            <a:pPr marL="457200" lvl="0" indent="-298450" algn="l" rtl="0">
              <a:spcBef>
                <a:spcPts val="0"/>
              </a:spcBef>
              <a:spcAft>
                <a:spcPts val="0"/>
              </a:spcAft>
              <a:buSzPts val="1100"/>
              <a:buChar char="●"/>
            </a:pPr>
            <a:r>
              <a:rPr lang="en-US" dirty="0"/>
              <a:t>Emphasize that by </a:t>
            </a:r>
            <a:r>
              <a:rPr lang="en-US" sz="1100" b="0" i="0" u="none" strike="noStrike" cap="none" dirty="0">
                <a:solidFill>
                  <a:srgbClr val="000000"/>
                </a:solidFill>
                <a:effectLst/>
                <a:latin typeface="Arial"/>
                <a:ea typeface="Arial"/>
                <a:cs typeface="Arial"/>
                <a:sym typeface="Arial"/>
              </a:rPr>
              <a:t>downloading the full report users can see the detailed numbers/values </a:t>
            </a:r>
            <a:r>
              <a:rPr lang="en-US" sz="1100" b="0" i="0" u="none" strike="noStrike" cap="none">
                <a:solidFill>
                  <a:srgbClr val="000000"/>
                </a:solidFill>
                <a:effectLst/>
                <a:latin typeface="Arial"/>
                <a:ea typeface="Arial"/>
                <a:cs typeface="Arial"/>
                <a:sym typeface="Arial"/>
              </a:rPr>
              <a:t>of their </a:t>
            </a:r>
            <a:r>
              <a:rPr lang="en-US" sz="1100" b="0" i="0" u="none" strike="noStrike" cap="none" dirty="0">
                <a:solidFill>
                  <a:srgbClr val="000000"/>
                </a:solidFill>
                <a:effectLst/>
                <a:latin typeface="Arial"/>
                <a:ea typeface="Arial"/>
                <a:cs typeface="Arial"/>
                <a:sym typeface="Arial"/>
              </a:rPr>
              <a:t>results</a:t>
            </a:r>
            <a:endParaRPr lang="en-US" dirty="0"/>
          </a:p>
        </p:txBody>
      </p:sp>
      <p:sp>
        <p:nvSpPr>
          <p:cNvPr id="179" name="Google Shape;179;g8bfbfa93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08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Sometimes patients view their results even faster than their provider can read them  e.g. patients see their urine culture results are positive and send emails and calls to their health care provider. This can increase the workload for your health care provider and slow down their ability to respond to you. </a:t>
            </a: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1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88950" indent="-457200">
              <a:spcAft>
                <a:spcPts val="1200"/>
              </a:spcAft>
              <a:buClr>
                <a:schemeClr val="dk2"/>
              </a:buClr>
              <a:buSzPct val="110000"/>
              <a:buFont typeface="Arial" panose="020B0604020202020204" pitchFamily="34" charset="0"/>
              <a:buChar char="•"/>
            </a:pPr>
            <a:r>
              <a:rPr lang="en-US" sz="3600" b="0" i="0" u="none" strike="noStrike" cap="none" dirty="0">
                <a:solidFill>
                  <a:srgbClr val="000000"/>
                </a:solidFill>
                <a:latin typeface="Arial"/>
                <a:ea typeface="Lora"/>
                <a:cs typeface="Lora"/>
                <a:sym typeface="Lora"/>
              </a:rPr>
              <a:t>Screenshot of bloodwork – senior as a case study</a:t>
            </a:r>
          </a:p>
          <a:p>
            <a:pPr marL="488950" indent="-457200">
              <a:spcAft>
                <a:spcPts val="1200"/>
              </a:spcAft>
              <a:buClr>
                <a:schemeClr val="dk2"/>
              </a:buClr>
              <a:buSzPct val="110000"/>
              <a:buFont typeface="Arial" panose="020B0604020202020204" pitchFamily="34" charset="0"/>
              <a:buChar char="•"/>
            </a:pPr>
            <a:r>
              <a:rPr lang="en-US" sz="3600" b="1" i="0" u="none" strike="noStrike" cap="none" dirty="0">
                <a:solidFill>
                  <a:srgbClr val="000000"/>
                </a:solidFill>
                <a:latin typeface="Arial"/>
                <a:ea typeface="Lora"/>
                <a:cs typeface="Lora"/>
                <a:sym typeface="Lora"/>
              </a:rPr>
              <a:t>Case study: </a:t>
            </a:r>
            <a:r>
              <a:rPr lang="en-US" sz="3600" b="0" i="0" u="none" strike="noStrike" cap="none" dirty="0">
                <a:solidFill>
                  <a:srgbClr val="000000"/>
                </a:solidFill>
                <a:latin typeface="Arial"/>
                <a:ea typeface="Lora"/>
                <a:cs typeface="Lora"/>
                <a:sym typeface="Lora"/>
              </a:rPr>
              <a:t>Meet Joe – 70 year old, male with a heart condition. Due  to his condition, the doctor is expecting his BP to be high. Use this to discuss next slide: multiple factors influence your results, and importance of looking at the trend of your results</a:t>
            </a:r>
            <a:endParaRPr lang="en-US" sz="3600" b="1" dirty="0">
              <a:latin typeface="Lora" panose="020B0604020202020204" charset="0"/>
            </a:endParaRP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Since unique factors can influence your results, the means used to monitor your “out of range” levels may vary person to person. Though for some patients tracking value of their results work, for other patients, it may be more important to look at the trend of their levels over time. For example, using data tracking apps to record blood sugar.</a:t>
            </a: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24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99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628650" indent="-171450">
              <a:defRPr/>
            </a:pPr>
            <a:r>
              <a:rPr lang="en-US" dirty="0"/>
              <a:t>Examples of government institutions- </a:t>
            </a:r>
            <a:r>
              <a:rPr lang="en-US" dirty="0" err="1"/>
              <a:t>Msp</a:t>
            </a:r>
            <a:r>
              <a:rPr lang="en-US" dirty="0"/>
              <a:t>, Health Gateway</a:t>
            </a:r>
          </a:p>
          <a:p>
            <a:pPr marL="628650" indent="-171450">
              <a:defRPr/>
            </a:pPr>
            <a:r>
              <a:rPr lang="en-US" dirty="0"/>
              <a:t>Example of health authorities and agencies: Vancouver Coastal Health, BC cancer, Fraser Health</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687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 to elaborate on Point 1 (</a:t>
            </a:r>
            <a:r>
              <a:rPr lang="en-US" sz="1100" dirty="0">
                <a:solidFill>
                  <a:schemeClr val="tx1"/>
                </a:solidFill>
                <a:ea typeface="Lora"/>
                <a:cs typeface="Lora"/>
                <a:sym typeface="Lora"/>
              </a:rPr>
              <a:t>Being careful about sharing sensitive information</a:t>
            </a:r>
            <a:r>
              <a:rPr lang="en-US" dirty="0"/>
              <a:t>) and provide an example.</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554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dirty="0"/>
            </a:br>
            <a:endParaRPr lang="en-US" dirty="0"/>
          </a:p>
          <a:p>
            <a:endParaRPr lang="en-US" dirty="0"/>
          </a:p>
        </p:txBody>
      </p:sp>
    </p:spTree>
    <p:extLst>
      <p:ext uri="{BB962C8B-B14F-4D97-AF65-F5344CB8AC3E}">
        <p14:creationId xmlns:p14="http://schemas.microsoft.com/office/powerpoint/2010/main" val="951316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Less trustworthy sites may have malicious intents – For example, they may try to get you to pay for accessing your personal health information. However, this may not apply to all services that require pay because some credible services also require payment for medical records, such as immigration documents. Therefore it is important to exercise caution and careful judgements when making assessments.</a:t>
            </a:r>
            <a:br>
              <a:rPr lang="en-US" dirty="0"/>
            </a:b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Speaker to elaborate on how these trustworthy indicators/green flags look different across platforms. For example </a:t>
            </a:r>
            <a:r>
              <a:rPr lang="en-US" dirty="0" err="1"/>
              <a:t>LifeLabs</a:t>
            </a:r>
            <a:r>
              <a:rPr lang="en-US" dirty="0"/>
              <a:t> My Care Compass and Health Gateway would differ with regard to website ending (links to next slide), but both websites are endorsed by health professionals </a:t>
            </a:r>
            <a:br>
              <a:rPr lang="en-US" dirty="0"/>
            </a:br>
            <a:endParaRPr lang="en-US" dirty="0"/>
          </a:p>
          <a:p>
            <a:endParaRPr lang="en-US" dirty="0"/>
          </a:p>
        </p:txBody>
      </p:sp>
    </p:spTree>
    <p:extLst>
      <p:ext uri="{BB962C8B-B14F-4D97-AF65-F5344CB8AC3E}">
        <p14:creationId xmlns:p14="http://schemas.microsoft.com/office/powerpoint/2010/main" val="329355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Speaker emphasize that .gov as a generalized example</a:t>
            </a:r>
            <a:endParaRPr lang="en-US" dirty="0"/>
          </a:p>
          <a:p>
            <a:pPr marL="158750" indent="0">
              <a:buNone/>
            </a:pPr>
            <a:r>
              <a:rPr lang="en-US" dirty="0"/>
              <a:t>Website with .gov ending is a generalized ending for government website. Depending on the country/ province the government website belongs to, the .gov ending might have other extensions added to it (Example a website ending from the B.C. provincial government is .gov.bc.ca </a:t>
            </a:r>
          </a:p>
          <a:p>
            <a:pPr marL="158750" indent="0">
              <a:buNone/>
            </a:pPr>
            <a:endParaRPr lang="en-US" dirty="0"/>
          </a:p>
          <a:p>
            <a:pPr marL="158750" indent="0">
              <a:buNone/>
            </a:pPr>
            <a:r>
              <a:rPr lang="en-US" dirty="0"/>
              <a:t>When assessing websites, consider whether the websites are from a reputable organization, such as a health authority, and whether the websites were endorsed or suggested to you by a health professional you trust, such as your family physician. </a:t>
            </a:r>
          </a:p>
        </p:txBody>
      </p:sp>
    </p:spTree>
    <p:extLst>
      <p:ext uri="{BB962C8B-B14F-4D97-AF65-F5344CB8AC3E}">
        <p14:creationId xmlns:p14="http://schemas.microsoft.com/office/powerpoint/2010/main" val="292117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While websites with certain endings might seem more credible, it is helpful to use more than one </a:t>
            </a:r>
            <a:r>
              <a:rPr lang="en-US" dirty="0">
                <a:highlight>
                  <a:srgbClr val="67CBDD"/>
                </a:highlight>
              </a:rPr>
              <a:t>measure</a:t>
            </a:r>
            <a:r>
              <a:rPr lang="en-US" dirty="0"/>
              <a:t> to assess trustworthiness of a website. It is good practice to read through the website and check the number of green flags against the number of red flags that come up, and then decide on the overall credibility of the website. </a:t>
            </a:r>
          </a:p>
        </p:txBody>
      </p:sp>
    </p:spTree>
    <p:extLst>
      <p:ext uri="{BB962C8B-B14F-4D97-AF65-F5344CB8AC3E}">
        <p14:creationId xmlns:p14="http://schemas.microsoft.com/office/powerpoint/2010/main" val="426832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Example of assessing the credibility of a website: This website ends with a .com, so it is good practice to pause and look for other red/green flags before deciding on it’s credibility.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495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chemeClr val="tx1"/>
                </a:solidFill>
                <a:ea typeface="Lora"/>
                <a:cs typeface="Lora"/>
                <a:sym typeface="Lora"/>
              </a:rPr>
              <a:t>Look for and r</a:t>
            </a:r>
            <a:r>
              <a:rPr lang="en-US" sz="1100" dirty="0">
                <a:solidFill>
                  <a:schemeClr val="tx1"/>
                </a:solidFill>
                <a:ea typeface="Lora"/>
                <a:cs typeface="Lora"/>
                <a:sym typeface="Lora"/>
              </a:rPr>
              <a:t>ead the “about us”, “terms of service” or “privacy” sections of the website to assess the trustworthiness of the website. Additionally, this website belongs to </a:t>
            </a:r>
            <a:r>
              <a:rPr lang="en-US" dirty="0" err="1"/>
              <a:t>LifeLabs</a:t>
            </a:r>
            <a:r>
              <a:rPr lang="en-US" dirty="0"/>
              <a:t>, which is likely endorsed by health professionals you trust (e.g. recommended by your family physician). </a:t>
            </a:r>
            <a:endParaRPr lang="en-US" sz="1100" dirty="0">
              <a:solidFill>
                <a:schemeClr val="tx1"/>
              </a:solidFill>
              <a:ea typeface="Lora"/>
              <a:cs typeface="Lora"/>
              <a:sym typeface="Lora"/>
            </a:endParaRP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56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121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00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927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Sensitive information should only be shared with organizations or individuals that you trust, as it could be used for malicious intent.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117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94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635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251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After entering your password as the first form of identity verification, websites may ask you to verify your identity by sending an alert to your device through email, text, phone call, or notification, or by asking for your fingerprint or device passcode.</a:t>
            </a: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This provides an extra level of security.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131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After entering your password as the first form of identity verification, websites may ask you to verify your identity by sending an alert to your device through email, text, phone call, or notification, or by asking for your fingerprint or device passcode.</a:t>
            </a: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This provides an extra level of security.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281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677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7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D8452E2-0DCF-487F-B457-B40E5C84B728}"/>
              </a:ext>
            </a:extLst>
          </p:cNvPr>
          <p:cNvSpPr>
            <a:spLocks noGrp="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“And more” is a cue to explain that health gateway is being constantly developed</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9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Emily was having dizzy spells, so she had an appointment with her health care provider. During her visit, the doctor recommended she get her bloodwork done to check for possible causes. After completing her test, she can either wait for her health care provider to call her with the results, or she can visit the Health Gateway platform.</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914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991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612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570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Talk through the different features, add caveat that screenshot might look different as it is constantly being updated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933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4548AC5-BBF8-4868-B5FA-0A1B97B0F1B7}"/>
              </a:ext>
            </a:extLst>
          </p:cNvPr>
          <p:cNvSpPr>
            <a:spLocks noGrp="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12C45E3-4F05-4761-AA6D-1B56A385DE9D}"/>
              </a:ext>
            </a:extLst>
          </p:cNvPr>
          <p:cNvSpPr>
            <a:spLocks noGrp="1"/>
          </p:cNvSpPr>
          <p:nvPr>
            <p:ph type="body" idx="1"/>
          </p:nvPr>
        </p:nvSpPr>
        <p:spPr/>
        <p:txBody>
          <a:bodyPr/>
          <a:lstStyle/>
          <a:p>
            <a:r>
              <a:rPr lang="en-US" dirty="0"/>
              <a:t>Cue speaker to mention of examples of notes they might want to add. Some example includes instruction for taking medication, questions for your doctors, additional details provided by your care provider during your appointment, any health readings to track/discuss with your doctor at your appointments</a:t>
            </a:r>
          </a:p>
        </p:txBody>
      </p:sp>
    </p:spTree>
    <p:extLst>
      <p:ext uri="{BB962C8B-B14F-4D97-AF65-F5344CB8AC3E}">
        <p14:creationId xmlns:p14="http://schemas.microsoft.com/office/powerpoint/2010/main" val="4061720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7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87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31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765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259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535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73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D9E7F2E-0ED0-4892-8185-1A4022A292F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86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214" marR="0" lvl="0" indent="0" algn="l" defTabSz="914400" rtl="0" eaLnBrk="1" fontAlgn="auto" latinLnBrk="0" hangingPunct="1">
              <a:lnSpc>
                <a:spcPct val="100000"/>
              </a:lnSpc>
              <a:spcBef>
                <a:spcPts val="0"/>
              </a:spcBef>
              <a:spcAft>
                <a:spcPts val="0"/>
              </a:spcAft>
              <a:buClr>
                <a:schemeClr val="dk2"/>
              </a:buClr>
              <a:buSzPct val="110000"/>
              <a:buFont typeface="Arial" panose="020B0604020202020204" pitchFamily="34" charset="0"/>
              <a:buNone/>
              <a:tabLst/>
              <a:defRPr/>
            </a:pPr>
            <a:r>
              <a:rPr lang="en-US" b="0" dirty="0">
                <a:solidFill>
                  <a:schemeClr val="tx1"/>
                </a:solidFill>
                <a:ea typeface="Lora"/>
                <a:sym typeface="Lora"/>
              </a:rPr>
              <a:t>Note regarding records being stored convenient location</a:t>
            </a:r>
            <a:r>
              <a:rPr lang="en-US" dirty="0">
                <a:solidFill>
                  <a:schemeClr val="tx1"/>
                </a:solidFill>
                <a:ea typeface="Lora"/>
                <a:sym typeface="Lora"/>
              </a:rPr>
              <a:t>: Each of your health care provider might store your health records in their own system. For example, your family doctor and cardiologist each have their own records.</a:t>
            </a:r>
            <a:br>
              <a:rPr lang="en-US" dirty="0">
                <a:solidFill>
                  <a:schemeClr val="tx1"/>
                </a:solidFill>
                <a:ea typeface="Lora"/>
                <a:sym typeface="Lora"/>
              </a:rPr>
            </a:br>
            <a:r>
              <a:rPr lang="en-US" b="1" dirty="0">
                <a:solidFill>
                  <a:schemeClr val="tx1"/>
                </a:solidFill>
                <a:ea typeface="Lora"/>
                <a:sym typeface="Lora"/>
              </a:rPr>
              <a:t>Pictures to cue speaker: </a:t>
            </a:r>
            <a:r>
              <a:rPr lang="en-US" dirty="0">
                <a:solidFill>
                  <a:schemeClr val="tx1"/>
                </a:solidFill>
                <a:ea typeface="Lora"/>
                <a:sym typeface="Lora"/>
              </a:rPr>
              <a:t>Traditionally</a:t>
            </a:r>
            <a:r>
              <a:rPr lang="en-US" sz="1100" dirty="0">
                <a:solidFill>
                  <a:schemeClr val="tx1"/>
                </a:solidFill>
                <a:ea typeface="Lora"/>
                <a:sym typeface="Lora"/>
              </a:rPr>
              <a:t>, your health records are stored as physical files at your health care provider’s office for them to access while providing care. The manner of storing data this way makes it challenging to keep track of your records, especially if you switch providers, or access alternative points of care.</a:t>
            </a:r>
            <a:r>
              <a:rPr lang="en-US" dirty="0">
                <a:solidFill>
                  <a:schemeClr val="tx1"/>
                </a:solidFill>
                <a:ea typeface="Lora"/>
                <a:sym typeface="Lora"/>
              </a:rPr>
              <a:t> </a:t>
            </a:r>
            <a:endParaRPr lang="en-US" dirty="0"/>
          </a:p>
          <a:p>
            <a:pPr marL="57214" indent="0">
              <a:buClr>
                <a:schemeClr val="dk2"/>
              </a:buClr>
              <a:buSzPct val="110000"/>
              <a:buFont typeface="Arial" panose="020B0604020202020204" pitchFamily="34" charset="0"/>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54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2FCD4A7-CCAD-4C4F-AEA0-790238F2C2E9}"/>
              </a:ext>
            </a:extLst>
          </p:cNvPr>
          <p:cNvSpPr>
            <a:spLocks noGrp="1"/>
          </p:cNvSpPr>
          <p:nvPr>
            <p:ph type="body" idx="1"/>
          </p:nvPr>
        </p:nvSpPr>
        <p:spPr/>
        <p:txBody>
          <a:bodyPr/>
          <a:lstStyle/>
          <a:p>
            <a:pPr marL="457200" indent="-298450"/>
            <a:r>
              <a:rPr lang="en-US" sz="1100" b="1" i="0" u="none" strike="noStrike" cap="none" dirty="0">
                <a:solidFill>
                  <a:schemeClr val="tx1"/>
                </a:solidFill>
                <a:latin typeface="Arial"/>
                <a:ea typeface="Lora"/>
                <a:cs typeface="Lora"/>
                <a:sym typeface="Lora"/>
              </a:rPr>
              <a:t>Used by care providers</a:t>
            </a:r>
            <a:r>
              <a:rPr lang="en-US" sz="1100" b="0" i="0" u="none" strike="noStrike" cap="none" dirty="0">
                <a:solidFill>
                  <a:schemeClr val="tx1"/>
                </a:solidFill>
                <a:latin typeface="Arial"/>
                <a:ea typeface="Lora"/>
                <a:cs typeface="Lora"/>
                <a:sym typeface="Lora"/>
              </a:rPr>
              <a:t>: speaker to elaborate</a:t>
            </a:r>
          </a:p>
          <a:p>
            <a:pPr marL="457200" indent="-298450"/>
            <a:r>
              <a:rPr lang="en-US" sz="1100" b="1" i="0" u="none" strike="noStrike" cap="none" dirty="0">
                <a:solidFill>
                  <a:schemeClr val="tx1"/>
                </a:solidFill>
                <a:latin typeface="Arial"/>
                <a:sym typeface="Lora"/>
              </a:rPr>
              <a:t>Used by patients/caregivers</a:t>
            </a:r>
            <a:r>
              <a:rPr lang="en-US" sz="1100" b="0" i="0" u="none" strike="noStrike" cap="none" dirty="0">
                <a:solidFill>
                  <a:schemeClr val="tx1"/>
                </a:solidFill>
                <a:latin typeface="Arial"/>
                <a:sym typeface="Lora"/>
              </a:rPr>
              <a:t>: </a:t>
            </a:r>
            <a:r>
              <a:rPr lang="en-US" sz="1100" dirty="0">
                <a:solidFill>
                  <a:schemeClr val="tx1"/>
                </a:solidFill>
                <a:ea typeface="Lora"/>
                <a:cs typeface="Lora"/>
                <a:sym typeface="Lora"/>
              </a:rPr>
              <a:t>Have you ever gone online to check your lab report? If you have, you are already using health data platforms. Depending on which health data platform you use, you can assess a range of information, like your test results, immunization records, prescription </a:t>
            </a:r>
            <a:r>
              <a:rPr lang="en-US" sz="1100" dirty="0" err="1">
                <a:solidFill>
                  <a:schemeClr val="tx1"/>
                </a:solidFill>
                <a:ea typeface="Lora"/>
                <a:cs typeface="Lora"/>
                <a:sym typeface="Lora"/>
              </a:rPr>
              <a:t>etc</a:t>
            </a:r>
            <a:r>
              <a:rPr lang="en-US" sz="1100" dirty="0">
                <a:solidFill>
                  <a:schemeClr val="tx1"/>
                </a:solidFill>
                <a:ea typeface="Lora"/>
                <a:cs typeface="Lora"/>
                <a:sym typeface="Lora"/>
              </a:rPr>
              <a:t> </a:t>
            </a:r>
            <a:endParaRPr lang="en-US" dirty="0"/>
          </a:p>
          <a:p>
            <a:pPr marL="158750" indent="0">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97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502009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64539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07356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7952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540223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5606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0972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3358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45069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34851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2/1/2024</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825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2/1/2024</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58555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35.svg"/><Relationship Id="rId5" Type="http://schemas.openxmlformats.org/officeDocument/2006/relationships/image" Target="../media/image40.png"/><Relationship Id="rId10"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33.svg"/><Relationship Id="rId14" Type="http://schemas.openxmlformats.org/officeDocument/2006/relationships/image" Target="../media/image43.jpe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6.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5.svg"/><Relationship Id="rId4" Type="http://schemas.openxmlformats.org/officeDocument/2006/relationships/image" Target="../media/image47.sv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9.png"/><Relationship Id="rId7" Type="http://schemas.openxmlformats.org/officeDocument/2006/relationships/image" Target="../media/image33.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3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hyperlink" Target="https://www.healthgateway.gov.bc.ca/"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id.gov.bc.ca/account/setup-instruction"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hyperlink" Target="https://www2.gov.bc.ca/gov/content/health/managing-your-health/health-gateway/guide"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8" name="Rectangle 17">
            <a:extLst>
              <a:ext uri="{FF2B5EF4-FFF2-40B4-BE49-F238E27FC236}">
                <a16:creationId xmlns:a16="http://schemas.microsoft.com/office/drawing/2014/main" id="{144A2F79-F1F0-0A4C-ADB2-049C3E1ED0EC}"/>
              </a:ext>
            </a:extLst>
          </p:cNvPr>
          <p:cNvSpPr/>
          <p:nvPr/>
        </p:nvSpPr>
        <p:spPr>
          <a:xfrm>
            <a:off x="0" y="8394197"/>
            <a:ext cx="18288000" cy="1892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Google Shape;94;p13">
            <a:extLst>
              <a:ext uri="{FF2B5EF4-FFF2-40B4-BE49-F238E27FC236}">
                <a16:creationId xmlns:a16="http://schemas.microsoft.com/office/drawing/2014/main" id="{53A6D229-DF87-6542-BA31-C6B76D34E0BD}"/>
              </a:ext>
            </a:extLst>
          </p:cNvPr>
          <p:cNvSpPr txBox="1"/>
          <p:nvPr/>
        </p:nvSpPr>
        <p:spPr>
          <a:xfrm>
            <a:off x="1416245" y="1055170"/>
            <a:ext cx="13612187" cy="2555713"/>
          </a:xfrm>
          <a:prstGeom prst="rect">
            <a:avLst/>
          </a:prstGeom>
          <a:noFill/>
          <a:ln>
            <a:noFill/>
          </a:ln>
        </p:spPr>
        <p:txBody>
          <a:bodyPr spcFirstLastPara="1" wrap="square" lIns="0" tIns="0" rIns="0" bIns="0" anchor="t" anchorCtr="0">
            <a:noAutofit/>
          </a:bodyPr>
          <a:lstStyle/>
          <a:p>
            <a:pPr marL="0" marR="0" lvl="0" indent="0" rtl="0">
              <a:lnSpc>
                <a:spcPct val="103002"/>
              </a:lnSpc>
              <a:spcBef>
                <a:spcPts val="0"/>
              </a:spcBef>
              <a:spcAft>
                <a:spcPts val="0"/>
              </a:spcAft>
              <a:buNone/>
            </a:pPr>
            <a:r>
              <a:rPr lang="en-US" sz="8000" b="1" dirty="0">
                <a:solidFill>
                  <a:schemeClr val="bg1"/>
                </a:solidFill>
                <a:latin typeface="+mj-lt"/>
                <a:ea typeface="Lora"/>
                <a:cs typeface="Lora"/>
                <a:sym typeface="Lora"/>
              </a:rPr>
              <a:t>Accessing Your Personal Health Information Online</a:t>
            </a:r>
            <a:endParaRPr sz="8000" b="1" dirty="0">
              <a:solidFill>
                <a:schemeClr val="bg1"/>
              </a:solidFill>
              <a:latin typeface="+mj-lt"/>
            </a:endParaRPr>
          </a:p>
        </p:txBody>
      </p:sp>
      <p:grpSp>
        <p:nvGrpSpPr>
          <p:cNvPr id="14" name="Group 13">
            <a:extLst>
              <a:ext uri="{FF2B5EF4-FFF2-40B4-BE49-F238E27FC236}">
                <a16:creationId xmlns:a16="http://schemas.microsoft.com/office/drawing/2014/main" id="{99422E97-78E5-FC45-9A98-6ED7D426E1B5}"/>
              </a:ext>
            </a:extLst>
          </p:cNvPr>
          <p:cNvGrpSpPr/>
          <p:nvPr/>
        </p:nvGrpSpPr>
        <p:grpSpPr>
          <a:xfrm>
            <a:off x="2147766" y="8359943"/>
            <a:ext cx="13992468" cy="1825553"/>
            <a:chOff x="1139800" y="5469144"/>
            <a:chExt cx="9328312" cy="1217035"/>
          </a:xfrm>
        </p:grpSpPr>
        <p:pic>
          <p:nvPicPr>
            <p:cNvPr id="15" name="Picture 14">
              <a:extLst>
                <a:ext uri="{FF2B5EF4-FFF2-40B4-BE49-F238E27FC236}">
                  <a16:creationId xmlns:a16="http://schemas.microsoft.com/office/drawing/2014/main" id="{28391691-1499-E84F-9ECA-105580689A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70788B0C-06C2-434C-8CEB-8E5723CD7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017A0039-29B7-7F4A-9415-3D72A4B3BE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20" name="Google Shape;95;p13">
            <a:extLst>
              <a:ext uri="{FF2B5EF4-FFF2-40B4-BE49-F238E27FC236}">
                <a16:creationId xmlns:a16="http://schemas.microsoft.com/office/drawing/2014/main" id="{F05931BF-A6BE-CF44-AD28-15B55D69F100}"/>
              </a:ext>
            </a:extLst>
          </p:cNvPr>
          <p:cNvSpPr txBox="1"/>
          <p:nvPr/>
        </p:nvSpPr>
        <p:spPr>
          <a:xfrm>
            <a:off x="1416245" y="5059840"/>
            <a:ext cx="9782309" cy="942700"/>
          </a:xfrm>
          <a:prstGeom prst="rect">
            <a:avLst/>
          </a:prstGeom>
          <a:noFill/>
          <a:ln>
            <a:noFill/>
          </a:ln>
        </p:spPr>
        <p:txBody>
          <a:bodyPr spcFirstLastPara="1" wrap="square" lIns="0" tIns="0" rIns="0" bIns="0" anchor="t" anchorCtr="0">
            <a:noAutofit/>
          </a:bodyPr>
          <a:lstStyle/>
          <a:p>
            <a:pPr lvl="0">
              <a:lnSpc>
                <a:spcPct val="139979"/>
              </a:lnSpc>
            </a:pPr>
            <a:r>
              <a:rPr lang="en-US" sz="4000" b="1" dirty="0">
                <a:latin typeface="Arial" panose="020B0604020202020204" pitchFamily="34" charset="0"/>
                <a:cs typeface="Arial" panose="020B0604020202020204" pitchFamily="34" charset="0"/>
              </a:rPr>
              <a:t>iCON Digital Health Literacy, 2023</a:t>
            </a:r>
            <a:endParaRPr sz="4000" b="1" dirty="0">
              <a:solidFill>
                <a:schemeClr val="tx1"/>
              </a:solidFill>
              <a:latin typeface="+mj-lt"/>
            </a:endParaRPr>
          </a:p>
        </p:txBody>
      </p:sp>
    </p:spTree>
    <p:extLst>
      <p:ext uri="{BB962C8B-B14F-4D97-AF65-F5344CB8AC3E}">
        <p14:creationId xmlns:p14="http://schemas.microsoft.com/office/powerpoint/2010/main" val="5761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dirty="0">
                <a:solidFill>
                  <a:schemeClr val="bg1"/>
                </a:solidFill>
                <a:latin typeface="+mj-lt"/>
                <a:ea typeface="Lora"/>
                <a:cs typeface="Lora"/>
                <a:sym typeface="Lora"/>
              </a:rPr>
              <a:t>How can you access your personal h</a:t>
            </a:r>
            <a:r>
              <a:rPr lang="en-US" sz="7000" b="1" i="0" u="none" strike="noStrike" cap="none" dirty="0">
                <a:solidFill>
                  <a:schemeClr val="bg1"/>
                </a:solidFill>
                <a:latin typeface="+mj-lt"/>
                <a:ea typeface="Lora"/>
                <a:cs typeface="Lora"/>
                <a:sym typeface="Lora"/>
              </a:rPr>
              <a:t>ealth information </a:t>
            </a:r>
            <a:r>
              <a:rPr lang="en-US" sz="7000" b="1" dirty="0">
                <a:solidFill>
                  <a:schemeClr val="bg1"/>
                </a:solidFill>
                <a:latin typeface="+mj-lt"/>
                <a:ea typeface="Lora"/>
                <a:cs typeface="Lora"/>
                <a:sym typeface="Lora"/>
              </a:rPr>
              <a:t>online?</a:t>
            </a:r>
            <a:endParaRPr sz="7000" b="1" dirty="0">
              <a:solidFill>
                <a:schemeClr val="bg1"/>
              </a:solidFill>
              <a:latin typeface="+mj-lt"/>
            </a:endParaRPr>
          </a:p>
        </p:txBody>
      </p:sp>
      <p:pic>
        <p:nvPicPr>
          <p:cNvPr id="2" name="Picture 1">
            <a:extLst>
              <a:ext uri="{FF2B5EF4-FFF2-40B4-BE49-F238E27FC236}">
                <a16:creationId xmlns:a16="http://schemas.microsoft.com/office/drawing/2014/main" id="{CA3EAD94-9EDD-4DDC-858B-625DA24A8BF3}"/>
              </a:ext>
            </a:extLst>
          </p:cNvPr>
          <p:cNvPicPr>
            <a:picLocks noChangeAspect="1"/>
          </p:cNvPicPr>
          <p:nvPr/>
        </p:nvPicPr>
        <p:blipFill>
          <a:blip r:embed="rId3"/>
          <a:stretch>
            <a:fillRect/>
          </a:stretch>
        </p:blipFill>
        <p:spPr>
          <a:xfrm>
            <a:off x="9320022" y="4350448"/>
            <a:ext cx="5829300" cy="5133975"/>
          </a:xfrm>
          <a:prstGeom prst="rect">
            <a:avLst/>
          </a:prstGeom>
        </p:spPr>
      </p:pic>
    </p:spTree>
    <p:extLst>
      <p:ext uri="{BB962C8B-B14F-4D97-AF65-F5344CB8AC3E}">
        <p14:creationId xmlns:p14="http://schemas.microsoft.com/office/powerpoint/2010/main" val="1063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3" name="Picture 2">
            <a:extLst>
              <a:ext uri="{FF2B5EF4-FFF2-40B4-BE49-F238E27FC236}">
                <a16:creationId xmlns:a16="http://schemas.microsoft.com/office/drawing/2014/main" id="{F1E345B7-AC05-41DE-A28C-521F03191F21}"/>
              </a:ext>
            </a:extLst>
          </p:cNvPr>
          <p:cNvPicPr>
            <a:picLocks noChangeAspect="1"/>
          </p:cNvPicPr>
          <p:nvPr/>
        </p:nvPicPr>
        <p:blipFill rotWithShape="1">
          <a:blip r:embed="rId3"/>
          <a:srcRect l="44666" t="46230" r="11725" b="6076"/>
          <a:stretch/>
        </p:blipFill>
        <p:spPr>
          <a:xfrm>
            <a:off x="14699574" y="5907024"/>
            <a:ext cx="2893484" cy="2435522"/>
          </a:xfrm>
          <a:prstGeom prst="rect">
            <a:avLst/>
          </a:prstGeom>
        </p:spPr>
      </p:pic>
      <p:sp>
        <p:nvSpPr>
          <p:cNvPr id="166" name="Google Shape;166;p19"/>
          <p:cNvSpPr txBox="1"/>
          <p:nvPr/>
        </p:nvSpPr>
        <p:spPr>
          <a:xfrm>
            <a:off x="1182749" y="974639"/>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How do you access your personal health information online?</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3402872"/>
            <a:ext cx="13904851" cy="6198328"/>
          </a:xfrm>
          <a:prstGeom prst="rect">
            <a:avLst/>
          </a:prstGeom>
          <a:noFill/>
          <a:ln>
            <a:noFill/>
          </a:ln>
        </p:spPr>
        <p:txBody>
          <a:bodyPr spcFirstLastPara="1" wrap="square" lIns="0" tIns="0" rIns="0" bIns="0" anchor="t" anchorCtr="0">
            <a:noAutofit/>
          </a:bodyPr>
          <a:lstStyle/>
          <a:p>
            <a:pPr marL="57214" lvl="0">
              <a:lnSpc>
                <a:spcPct val="120000"/>
              </a:lnSpc>
              <a:buClr>
                <a:schemeClr val="dk2"/>
              </a:buClr>
              <a:buSzPct val="110000"/>
            </a:pPr>
            <a:r>
              <a:rPr lang="en-US" sz="3600" dirty="0">
                <a:solidFill>
                  <a:schemeClr val="tx1"/>
                </a:solidFill>
                <a:ea typeface="Lora"/>
                <a:cs typeface="Lora"/>
                <a:sym typeface="Lora"/>
              </a:rPr>
              <a:t>You can access your personal health information online using a range of platforms and tools, which are digital ways to store and organize individual health information. </a:t>
            </a:r>
          </a:p>
          <a:p>
            <a:pPr marL="57214" lvl="0">
              <a:buClr>
                <a:schemeClr val="dk2"/>
              </a:buClr>
              <a:buSzPct val="110000"/>
            </a:pPr>
            <a:endParaRPr lang="en-US" sz="3600" dirty="0">
              <a:solidFill>
                <a:schemeClr val="tx1"/>
              </a:solidFill>
              <a:latin typeface="+mj-lt"/>
              <a:ea typeface="Lora"/>
              <a:cs typeface="Lora"/>
              <a:sym typeface="Lora"/>
            </a:endParaRPr>
          </a:p>
          <a:p>
            <a:pPr marL="628714" lvl="1" indent="-571500">
              <a:buClr>
                <a:schemeClr val="dk2"/>
              </a:buClr>
              <a:buSzPct val="110000"/>
              <a:buFont typeface="Arial" panose="020B0604020202020204" pitchFamily="34" charset="0"/>
              <a:buChar char="•"/>
            </a:pPr>
            <a:r>
              <a:rPr lang="en-US" sz="3600" b="1" dirty="0">
                <a:solidFill>
                  <a:schemeClr val="tx1"/>
                </a:solidFill>
                <a:latin typeface="+mj-lt"/>
                <a:ea typeface="Lora"/>
                <a:cs typeface="Lora"/>
                <a:sym typeface="Lora"/>
              </a:rPr>
              <a:t>Health information platforms </a:t>
            </a:r>
            <a:r>
              <a:rPr lang="en-US" sz="3600" dirty="0">
                <a:solidFill>
                  <a:schemeClr val="tx1"/>
                </a:solidFill>
                <a:latin typeface="+mj-lt"/>
                <a:ea typeface="Lora"/>
                <a:cs typeface="Lora"/>
                <a:sym typeface="Lora"/>
              </a:rPr>
              <a:t>are provided by trusted health organizations to access personal health information online, such as test results and medical history.</a:t>
            </a:r>
            <a:br>
              <a:rPr lang="en-US" sz="3600" dirty="0">
                <a:solidFill>
                  <a:schemeClr val="tx1"/>
                </a:solidFill>
                <a:latin typeface="+mj-lt"/>
                <a:ea typeface="Lora"/>
                <a:cs typeface="Lora"/>
                <a:sym typeface="Lora"/>
              </a:rPr>
            </a:br>
            <a:endParaRPr lang="en-US" sz="3600" dirty="0">
              <a:solidFill>
                <a:schemeClr val="tx1"/>
              </a:solidFill>
              <a:latin typeface="+mj-lt"/>
              <a:ea typeface="Lora"/>
              <a:cs typeface="Lora"/>
              <a:sym typeface="Lora"/>
            </a:endParaRPr>
          </a:p>
          <a:p>
            <a:pPr marL="628714" lvl="1" indent="-571500">
              <a:buClr>
                <a:schemeClr val="dk2"/>
              </a:buClr>
              <a:buSzPct val="110000"/>
              <a:buFont typeface="Arial" panose="020B0604020202020204" pitchFamily="34" charset="0"/>
              <a:buChar char="•"/>
            </a:pPr>
            <a:r>
              <a:rPr lang="en-US" sz="3600" b="1" dirty="0">
                <a:solidFill>
                  <a:schemeClr val="tx1"/>
                </a:solidFill>
                <a:latin typeface="+mj-lt"/>
                <a:ea typeface="Lora"/>
                <a:cs typeface="Lora"/>
                <a:sym typeface="Lora"/>
              </a:rPr>
              <a:t>Health information tools </a:t>
            </a:r>
            <a:r>
              <a:rPr lang="en-US" sz="3600" dirty="0">
                <a:solidFill>
                  <a:schemeClr val="tx1"/>
                </a:solidFill>
                <a:latin typeface="+mj-lt"/>
                <a:ea typeface="Lora"/>
                <a:cs typeface="Lora"/>
                <a:sym typeface="Lora"/>
              </a:rPr>
              <a:t>are used to input and manage your personal health information on your own digital devices.</a:t>
            </a:r>
          </a:p>
          <a:p>
            <a:pPr marL="57214" lvl="0">
              <a:buClr>
                <a:schemeClr val="dk2"/>
              </a:buClr>
              <a:buSzPct val="110000"/>
            </a:pPr>
            <a:endParaRPr lang="en-US" sz="3600" dirty="0">
              <a:solidFill>
                <a:schemeClr val="tx1"/>
              </a:solidFill>
              <a:latin typeface="+mj-lt"/>
              <a:ea typeface="Lora"/>
              <a:cs typeface="Lora"/>
              <a:sym typeface="Lora"/>
            </a:endParaRPr>
          </a:p>
          <a:p>
            <a:pPr marL="57214" lvl="0">
              <a:buClr>
                <a:schemeClr val="dk2"/>
              </a:buClr>
              <a:buSzPct val="110000"/>
            </a:pPr>
            <a:br>
              <a:rPr lang="en-US" sz="3600" dirty="0">
                <a:solidFill>
                  <a:schemeClr val="tx1"/>
                </a:solidFill>
                <a:latin typeface="+mj-lt"/>
                <a:ea typeface="Lora"/>
                <a:cs typeface="Lora"/>
                <a:sym typeface="Lora"/>
              </a:rPr>
            </a:br>
            <a:endParaRPr lang="en-US" sz="3600" dirty="0">
              <a:solidFill>
                <a:schemeClr val="tx1"/>
              </a:solidFill>
              <a:latin typeface="+mj-lt"/>
              <a:ea typeface="Lora"/>
              <a:cs typeface="Lora"/>
              <a:sym typeface="Lora"/>
            </a:endParaRPr>
          </a:p>
        </p:txBody>
      </p:sp>
    </p:spTree>
    <p:extLst>
      <p:ext uri="{BB962C8B-B14F-4D97-AF65-F5344CB8AC3E}">
        <p14:creationId xmlns:p14="http://schemas.microsoft.com/office/powerpoint/2010/main" val="405978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247655" y="722945"/>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Accessing your personal health information online</a:t>
            </a:r>
            <a:endParaRPr sz="7200" i="0" u="none" strike="noStrike" cap="none" dirty="0">
              <a:solidFill>
                <a:srgbClr val="034092"/>
              </a:solidFill>
              <a:latin typeface="+mj-lt"/>
              <a:ea typeface="Lora"/>
              <a:cs typeface="Lora"/>
              <a:sym typeface="Lora"/>
            </a:endParaRPr>
          </a:p>
        </p:txBody>
      </p:sp>
      <p:sp>
        <p:nvSpPr>
          <p:cNvPr id="4" name="TextBox 3">
            <a:extLst>
              <a:ext uri="{FF2B5EF4-FFF2-40B4-BE49-F238E27FC236}">
                <a16:creationId xmlns:a16="http://schemas.microsoft.com/office/drawing/2014/main" id="{23ADC442-2A1C-4649-ABF7-FF8F0A3E83C0}"/>
              </a:ext>
            </a:extLst>
          </p:cNvPr>
          <p:cNvSpPr txBox="1"/>
          <p:nvPr/>
        </p:nvSpPr>
        <p:spPr>
          <a:xfrm>
            <a:off x="10201718" y="2967262"/>
            <a:ext cx="6236208" cy="646331"/>
          </a:xfrm>
          <a:prstGeom prst="rect">
            <a:avLst/>
          </a:prstGeom>
          <a:noFill/>
        </p:spPr>
        <p:txBody>
          <a:bodyPr wrap="square" rtlCol="0">
            <a:spAutoFit/>
          </a:bodyPr>
          <a:lstStyle/>
          <a:p>
            <a:pPr marL="57214" lvl="1" algn="ctr">
              <a:buClr>
                <a:schemeClr val="dk2"/>
              </a:buClr>
              <a:buSzPct val="110000"/>
            </a:pPr>
            <a:r>
              <a:rPr lang="en-US" sz="3600" b="1" dirty="0">
                <a:solidFill>
                  <a:schemeClr val="tx1"/>
                </a:solidFill>
                <a:ea typeface="Lora"/>
                <a:cs typeface="Lora"/>
                <a:sym typeface="Lora"/>
              </a:rPr>
              <a:t>Tools</a:t>
            </a:r>
            <a:endParaRPr lang="en-US" sz="3600" dirty="0">
              <a:solidFill>
                <a:schemeClr val="tx1"/>
              </a:solidFill>
              <a:ea typeface="Lora"/>
              <a:cs typeface="Lora"/>
              <a:sym typeface="Lora"/>
            </a:endParaRPr>
          </a:p>
        </p:txBody>
      </p:sp>
      <p:sp>
        <p:nvSpPr>
          <p:cNvPr id="5" name="TextBox 4">
            <a:extLst>
              <a:ext uri="{FF2B5EF4-FFF2-40B4-BE49-F238E27FC236}">
                <a16:creationId xmlns:a16="http://schemas.microsoft.com/office/drawing/2014/main" id="{BE0836C5-3871-4311-8C41-D44E60280C70}"/>
              </a:ext>
            </a:extLst>
          </p:cNvPr>
          <p:cNvSpPr txBox="1"/>
          <p:nvPr/>
        </p:nvSpPr>
        <p:spPr>
          <a:xfrm>
            <a:off x="706325" y="3036233"/>
            <a:ext cx="8098599" cy="646331"/>
          </a:xfrm>
          <a:prstGeom prst="rect">
            <a:avLst/>
          </a:prstGeom>
          <a:noFill/>
        </p:spPr>
        <p:txBody>
          <a:bodyPr wrap="square" rtlCol="0">
            <a:spAutoFit/>
          </a:bodyPr>
          <a:lstStyle/>
          <a:p>
            <a:pPr algn="ctr"/>
            <a:r>
              <a:rPr lang="en-US" sz="3600" b="1" dirty="0"/>
              <a:t>Platforms </a:t>
            </a:r>
          </a:p>
        </p:txBody>
      </p:sp>
      <p:grpSp>
        <p:nvGrpSpPr>
          <p:cNvPr id="6" name="Group 5">
            <a:extLst>
              <a:ext uri="{FF2B5EF4-FFF2-40B4-BE49-F238E27FC236}">
                <a16:creationId xmlns:a16="http://schemas.microsoft.com/office/drawing/2014/main" id="{1DE814BF-F442-4720-9B9C-B2DB33AB98E4}"/>
              </a:ext>
            </a:extLst>
          </p:cNvPr>
          <p:cNvGrpSpPr/>
          <p:nvPr/>
        </p:nvGrpSpPr>
        <p:grpSpPr>
          <a:xfrm>
            <a:off x="1532183" y="4011695"/>
            <a:ext cx="6613832" cy="5043523"/>
            <a:chOff x="1532183" y="4011695"/>
            <a:chExt cx="6613832" cy="5043523"/>
          </a:xfrm>
        </p:grpSpPr>
        <p:pic>
          <p:nvPicPr>
            <p:cNvPr id="1038" name="Picture 14" descr="https://www2.gov.bc.ca/assets/gov/health/accessing-health-care/health-gateway/step_2_log_in_with_bc_services_card.png">
              <a:extLst>
                <a:ext uri="{FF2B5EF4-FFF2-40B4-BE49-F238E27FC236}">
                  <a16:creationId xmlns:a16="http://schemas.microsoft.com/office/drawing/2014/main" id="{C58191E8-E05A-429B-A1EB-E6E38D44472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2183" y="4011695"/>
              <a:ext cx="2671866" cy="50435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feLabs - Our enhanced digital health portal is here! Learn how you can  easily manage all this in one place, with one log-in here: lifelabs.com/ mycarecompass | Facebook">
              <a:extLst>
                <a:ext uri="{FF2B5EF4-FFF2-40B4-BE49-F238E27FC236}">
                  <a16:creationId xmlns:a16="http://schemas.microsoft.com/office/drawing/2014/main" id="{A619C4AE-8A6E-4B70-BAB2-0F90554CE15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53406" b="18469"/>
            <a:stretch/>
          </p:blipFill>
          <p:spPr bwMode="auto">
            <a:xfrm>
              <a:off x="5029200" y="4320525"/>
              <a:ext cx="3116815" cy="4585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E4766C8-3F86-4EDE-BCA5-AAC7EA452125}"/>
              </a:ext>
            </a:extLst>
          </p:cNvPr>
          <p:cNvGrpSpPr/>
          <p:nvPr/>
        </p:nvGrpSpPr>
        <p:grpSpPr>
          <a:xfrm>
            <a:off x="10201718" y="3880749"/>
            <a:ext cx="7300205" cy="5683306"/>
            <a:chOff x="10780999" y="3751479"/>
            <a:chExt cx="7300205" cy="5683306"/>
          </a:xfrm>
        </p:grpSpPr>
        <p:pic>
          <p:nvPicPr>
            <p:cNvPr id="1026" name="Picture 2" descr="Fitness tracker smart watch Fitness tracker smart watch illustration with heart rate monitor, flat cartoon vector style design. Modern stylish wearable device. smart watch stock illustrations">
              <a:extLst>
                <a:ext uri="{FF2B5EF4-FFF2-40B4-BE49-F238E27FC236}">
                  <a16:creationId xmlns:a16="http://schemas.microsoft.com/office/drawing/2014/main" id="{87473265-475B-4D20-BA00-A4D4254A7B77}"/>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7189" t="10856" r="3262" b="9306"/>
            <a:stretch/>
          </p:blipFill>
          <p:spPr bwMode="auto">
            <a:xfrm>
              <a:off x="14067176" y="3751479"/>
              <a:ext cx="4014028" cy="3578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tness app interface with running or walk steps counter on the mobile phone screen. Ui and Ux design for health analytics. Activity dashboard with walking tracker on the Smartphone. Vector illustration. Fitness app interface with running or walk steps counter on the mobile phone screen. Ui and Ux design for health analytics. Activity dashboard with walking tracker on the Smartphone. Vector illustration. exercise app stock illustrations">
              <a:extLst>
                <a:ext uri="{FF2B5EF4-FFF2-40B4-BE49-F238E27FC236}">
                  <a16:creationId xmlns:a16="http://schemas.microsoft.com/office/drawing/2014/main" id="{8B33A342-D95B-4436-BF5F-6BFB63D9CBA6}"/>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l="27793" t="3175" r="27972" b="4156"/>
            <a:stretch/>
          </p:blipFill>
          <p:spPr bwMode="auto">
            <a:xfrm>
              <a:off x="10780999" y="3751479"/>
              <a:ext cx="1920240" cy="40226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6AB507-A742-4382-9943-A3AAC95AEDB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8953" t="5298" r="20812" b="8182"/>
            <a:stretch/>
          </p:blipFill>
          <p:spPr>
            <a:xfrm>
              <a:off x="12908621" y="6544137"/>
              <a:ext cx="2012465" cy="2890648"/>
            </a:xfrm>
            <a:prstGeom prst="rect">
              <a:avLst/>
            </a:prstGeom>
          </p:spPr>
        </p:pic>
      </p:grpSp>
    </p:spTree>
    <p:extLst>
      <p:ext uri="{BB962C8B-B14F-4D97-AF65-F5344CB8AC3E}">
        <p14:creationId xmlns:p14="http://schemas.microsoft.com/office/powerpoint/2010/main" val="295930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247655" y="722945"/>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Accessing your personal health information online</a:t>
            </a:r>
            <a:endParaRPr sz="7200" i="0" u="none" strike="noStrike" cap="none" dirty="0">
              <a:solidFill>
                <a:srgbClr val="034092"/>
              </a:solidFill>
              <a:latin typeface="+mj-lt"/>
              <a:ea typeface="Lora"/>
              <a:cs typeface="Lora"/>
              <a:sym typeface="Lora"/>
            </a:endParaRPr>
          </a:p>
        </p:txBody>
      </p:sp>
      <p:sp>
        <p:nvSpPr>
          <p:cNvPr id="4" name="TextBox 3">
            <a:extLst>
              <a:ext uri="{FF2B5EF4-FFF2-40B4-BE49-F238E27FC236}">
                <a16:creationId xmlns:a16="http://schemas.microsoft.com/office/drawing/2014/main" id="{23ADC442-2A1C-4649-ABF7-FF8F0A3E83C0}"/>
              </a:ext>
            </a:extLst>
          </p:cNvPr>
          <p:cNvSpPr txBox="1"/>
          <p:nvPr/>
        </p:nvSpPr>
        <p:spPr>
          <a:xfrm>
            <a:off x="10201718" y="2967262"/>
            <a:ext cx="6236208" cy="646331"/>
          </a:xfrm>
          <a:prstGeom prst="rect">
            <a:avLst/>
          </a:prstGeom>
          <a:noFill/>
        </p:spPr>
        <p:txBody>
          <a:bodyPr wrap="square" rtlCol="0">
            <a:spAutoFit/>
          </a:bodyPr>
          <a:lstStyle/>
          <a:p>
            <a:pPr marL="57214" lvl="1" algn="ctr">
              <a:buClr>
                <a:schemeClr val="dk2"/>
              </a:buClr>
              <a:buSzPct val="110000"/>
            </a:pPr>
            <a:r>
              <a:rPr lang="en-US" sz="3600" b="1" dirty="0">
                <a:solidFill>
                  <a:schemeClr val="tx1"/>
                </a:solidFill>
                <a:ea typeface="Lora"/>
                <a:cs typeface="Lora"/>
                <a:sym typeface="Lora"/>
              </a:rPr>
              <a:t>Tools</a:t>
            </a:r>
            <a:endParaRPr lang="en-US" sz="3600" dirty="0">
              <a:solidFill>
                <a:schemeClr val="tx1"/>
              </a:solidFill>
              <a:ea typeface="Lora"/>
              <a:cs typeface="Lora"/>
              <a:sym typeface="Lora"/>
            </a:endParaRPr>
          </a:p>
        </p:txBody>
      </p:sp>
      <p:sp>
        <p:nvSpPr>
          <p:cNvPr id="5" name="TextBox 4">
            <a:extLst>
              <a:ext uri="{FF2B5EF4-FFF2-40B4-BE49-F238E27FC236}">
                <a16:creationId xmlns:a16="http://schemas.microsoft.com/office/drawing/2014/main" id="{BE0836C5-3871-4311-8C41-D44E60280C70}"/>
              </a:ext>
            </a:extLst>
          </p:cNvPr>
          <p:cNvSpPr txBox="1"/>
          <p:nvPr/>
        </p:nvSpPr>
        <p:spPr>
          <a:xfrm>
            <a:off x="706325" y="3036233"/>
            <a:ext cx="8098599" cy="646331"/>
          </a:xfrm>
          <a:prstGeom prst="rect">
            <a:avLst/>
          </a:prstGeom>
          <a:noFill/>
        </p:spPr>
        <p:txBody>
          <a:bodyPr wrap="square" rtlCol="0">
            <a:spAutoFit/>
          </a:bodyPr>
          <a:lstStyle/>
          <a:p>
            <a:pPr algn="ctr"/>
            <a:r>
              <a:rPr lang="en-US" sz="3600" b="1" dirty="0"/>
              <a:t>Platforms </a:t>
            </a:r>
          </a:p>
        </p:txBody>
      </p:sp>
      <p:grpSp>
        <p:nvGrpSpPr>
          <p:cNvPr id="6" name="Group 5">
            <a:extLst>
              <a:ext uri="{FF2B5EF4-FFF2-40B4-BE49-F238E27FC236}">
                <a16:creationId xmlns:a16="http://schemas.microsoft.com/office/drawing/2014/main" id="{1DE814BF-F442-4720-9B9C-B2DB33AB98E4}"/>
              </a:ext>
            </a:extLst>
          </p:cNvPr>
          <p:cNvGrpSpPr/>
          <p:nvPr/>
        </p:nvGrpSpPr>
        <p:grpSpPr>
          <a:xfrm>
            <a:off x="1532183" y="4011695"/>
            <a:ext cx="6613832" cy="5043523"/>
            <a:chOff x="1532183" y="4011695"/>
            <a:chExt cx="6613832" cy="5043523"/>
          </a:xfrm>
        </p:grpSpPr>
        <p:pic>
          <p:nvPicPr>
            <p:cNvPr id="1038" name="Picture 14" descr="https://www2.gov.bc.ca/assets/gov/health/accessing-health-care/health-gateway/step_2_log_in_with_bc_services_card.png">
              <a:extLst>
                <a:ext uri="{FF2B5EF4-FFF2-40B4-BE49-F238E27FC236}">
                  <a16:creationId xmlns:a16="http://schemas.microsoft.com/office/drawing/2014/main" id="{C58191E8-E05A-429B-A1EB-E6E38D44472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2183" y="4011695"/>
              <a:ext cx="2671866" cy="50435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feLabs - Our enhanced digital health portal is here! Learn how you can  easily manage all this in one place, with one log-in here: lifelabs.com/ mycarecompass | Facebook">
              <a:extLst>
                <a:ext uri="{FF2B5EF4-FFF2-40B4-BE49-F238E27FC236}">
                  <a16:creationId xmlns:a16="http://schemas.microsoft.com/office/drawing/2014/main" id="{A619C4AE-8A6E-4B70-BAB2-0F90554CE15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53406" b="18469"/>
            <a:stretch/>
          </p:blipFill>
          <p:spPr bwMode="auto">
            <a:xfrm>
              <a:off x="5029200" y="4320525"/>
              <a:ext cx="3116815" cy="4585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E4766C8-3F86-4EDE-BCA5-AAC7EA452125}"/>
              </a:ext>
            </a:extLst>
          </p:cNvPr>
          <p:cNvGrpSpPr/>
          <p:nvPr/>
        </p:nvGrpSpPr>
        <p:grpSpPr>
          <a:xfrm>
            <a:off x="10201718" y="3880749"/>
            <a:ext cx="7300205" cy="5683306"/>
            <a:chOff x="10780999" y="3751479"/>
            <a:chExt cx="7300205" cy="5683306"/>
          </a:xfrm>
        </p:grpSpPr>
        <p:pic>
          <p:nvPicPr>
            <p:cNvPr id="1026" name="Picture 2" descr="Fitness tracker smart watch Fitness tracker smart watch illustration with heart rate monitor, flat cartoon vector style design. Modern stylish wearable device. smart watch stock illustrations">
              <a:extLst>
                <a:ext uri="{FF2B5EF4-FFF2-40B4-BE49-F238E27FC236}">
                  <a16:creationId xmlns:a16="http://schemas.microsoft.com/office/drawing/2014/main" id="{87473265-475B-4D20-BA00-A4D4254A7B77}"/>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7189" t="10856" r="3262" b="9306"/>
            <a:stretch/>
          </p:blipFill>
          <p:spPr bwMode="auto">
            <a:xfrm>
              <a:off x="14067176" y="3751479"/>
              <a:ext cx="4014028" cy="3578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tness app interface with running or walk steps counter on the mobile phone screen. Ui and Ux design for health analytics. Activity dashboard with walking tracker on the Smartphone. Vector illustration. Fitness app interface with running or walk steps counter on the mobile phone screen. Ui and Ux design for health analytics. Activity dashboard with walking tracker on the Smartphone. Vector illustration. exercise app stock illustrations">
              <a:extLst>
                <a:ext uri="{FF2B5EF4-FFF2-40B4-BE49-F238E27FC236}">
                  <a16:creationId xmlns:a16="http://schemas.microsoft.com/office/drawing/2014/main" id="{8B33A342-D95B-4436-BF5F-6BFB63D9CBA6}"/>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l="27793" t="3175" r="27972" b="4156"/>
            <a:stretch/>
          </p:blipFill>
          <p:spPr bwMode="auto">
            <a:xfrm>
              <a:off x="10780999" y="3751479"/>
              <a:ext cx="1920240" cy="40226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6AB507-A742-4382-9943-A3AAC95AEDB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8953" t="5298" r="20812" b="8182"/>
            <a:stretch/>
          </p:blipFill>
          <p:spPr>
            <a:xfrm>
              <a:off x="12908621" y="6544137"/>
              <a:ext cx="2012465" cy="2890648"/>
            </a:xfrm>
            <a:prstGeom prst="rect">
              <a:avLst/>
            </a:prstGeom>
          </p:spPr>
        </p:pic>
      </p:grpSp>
      <p:sp>
        <p:nvSpPr>
          <p:cNvPr id="12" name="Rectangle 11">
            <a:extLst>
              <a:ext uri="{FF2B5EF4-FFF2-40B4-BE49-F238E27FC236}">
                <a16:creationId xmlns:a16="http://schemas.microsoft.com/office/drawing/2014/main" id="{AF065BEC-5474-4D82-BBBD-0183DA00E3A3}"/>
              </a:ext>
            </a:extLst>
          </p:cNvPr>
          <p:cNvSpPr/>
          <p:nvPr/>
        </p:nvSpPr>
        <p:spPr>
          <a:xfrm>
            <a:off x="460743" y="2973012"/>
            <a:ext cx="8412480" cy="688890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00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6543945" cy="1069800"/>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en-US" sz="7200" dirty="0">
                <a:solidFill>
                  <a:srgbClr val="034092"/>
                </a:solidFill>
                <a:ea typeface="Lora"/>
                <a:cs typeface="Lora"/>
                <a:sym typeface="Lora"/>
              </a:rPr>
              <a:t>Benefits of accessing your personal health information online</a:t>
            </a:r>
            <a:endParaRPr sz="7500" dirty="0">
              <a:solidFill>
                <a:srgbClr val="034092"/>
              </a:solidFill>
              <a:latin typeface="Lora"/>
              <a:ea typeface="Lora"/>
              <a:cs typeface="Lora"/>
              <a:sym typeface="Lora"/>
            </a:endParaRPr>
          </a:p>
        </p:txBody>
      </p:sp>
      <p:sp>
        <p:nvSpPr>
          <p:cNvPr id="243" name="Google Shape;243;p22"/>
          <p:cNvSpPr txBox="1"/>
          <p:nvPr/>
        </p:nvSpPr>
        <p:spPr>
          <a:xfrm>
            <a:off x="849250" y="3849450"/>
            <a:ext cx="15171800" cy="4218267"/>
          </a:xfrm>
          <a:prstGeom prst="rect">
            <a:avLst/>
          </a:prstGeom>
          <a:noFill/>
          <a:ln>
            <a:noFill/>
          </a:ln>
        </p:spPr>
        <p:txBody>
          <a:bodyPr spcFirstLastPara="1" wrap="square" lIns="0" tIns="0" rIns="0" bIns="0" anchor="t" anchorCtr="0">
            <a:noAutofit/>
          </a:bodyPr>
          <a:lstStyle/>
          <a:p>
            <a:pPr marL="488950" lvl="0" indent="-457200">
              <a:lnSpc>
                <a:spcPct val="13997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Easy and quick access to your personal health information.</a:t>
            </a:r>
          </a:p>
          <a:p>
            <a:pPr marL="488950" indent="-457200">
              <a:lnSpc>
                <a:spcPct val="139970"/>
              </a:lnSpc>
              <a:buClr>
                <a:schemeClr val="dk2"/>
              </a:buClr>
              <a:buSzPct val="110000"/>
              <a:buFont typeface="Arial" panose="020B0604020202020204" pitchFamily="34" charset="0"/>
              <a:buChar char="•"/>
            </a:pPr>
            <a:r>
              <a:rPr lang="en-US" sz="3600" dirty="0">
                <a:solidFill>
                  <a:schemeClr val="tx1"/>
                </a:solidFill>
              </a:rPr>
              <a:t>Convenient as all your information is stored in one location.</a:t>
            </a:r>
            <a:endParaRPr lang="en-US" sz="3600" dirty="0">
              <a:solidFill>
                <a:schemeClr val="tx1"/>
              </a:solidFill>
              <a:ea typeface="Lora"/>
              <a:cs typeface="Lora"/>
              <a:sym typeface="Lora"/>
            </a:endParaRPr>
          </a:p>
          <a:p>
            <a:pPr marL="488950" lvl="0" indent="-457200">
              <a:lnSpc>
                <a:spcPct val="13997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Easier access to more of your personal health information helps you to coordinate your care.</a:t>
            </a:r>
          </a:p>
          <a:p>
            <a:pPr marL="488950" lvl="0" indent="-457200">
              <a:lnSpc>
                <a:spcPct val="13997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Encourages collaboration and patient participation in managing care.</a:t>
            </a:r>
            <a:endParaRPr lang="en-US" sz="3600" b="1" dirty="0">
              <a:latin typeface="Lora"/>
              <a:ea typeface="Lora"/>
              <a:cs typeface="Lora"/>
              <a:sym typeface="Lora"/>
            </a:endParaRPr>
          </a:p>
          <a:p>
            <a:pPr marL="406400" lvl="0">
              <a:spcAft>
                <a:spcPts val="1200"/>
              </a:spcAft>
              <a:buClr>
                <a:srgbClr val="1F497D"/>
              </a:buClr>
              <a:buSzPts val="3100"/>
              <a:tabLst>
                <a:tab pos="1028700" algn="l"/>
              </a:tabLst>
            </a:pPr>
            <a:endParaRPr lang="en-US" sz="3600" b="1" dirty="0">
              <a:latin typeface="Lora"/>
              <a:ea typeface="Lora"/>
              <a:cs typeface="Lora"/>
              <a:sym typeface="Lora"/>
            </a:endParaRPr>
          </a:p>
          <a:p>
            <a:pPr lvl="0"/>
            <a:endParaRPr lang="en-US" sz="3600" b="1" dirty="0">
              <a:latin typeface="Lora" panose="020B0604020202020204" charset="0"/>
            </a:endParaRPr>
          </a:p>
          <a:p>
            <a:pPr marL="31750">
              <a:lnSpc>
                <a:spcPct val="139970"/>
              </a:lnSpc>
              <a:buClr>
                <a:schemeClr val="dk2"/>
              </a:buClr>
              <a:buSzPts val="3100"/>
            </a:pPr>
            <a:endParaRPr lang="en-US" sz="3600" dirty="0">
              <a:solidFill>
                <a:schemeClr val="tx1"/>
              </a:solidFill>
              <a:latin typeface="Lora" panose="020B0604020202020204" charset="0"/>
            </a:endParaRPr>
          </a:p>
          <a:p>
            <a:pPr marL="457200" marR="0" lvl="0" indent="-425450" algn="l" rtl="0">
              <a:lnSpc>
                <a:spcPct val="139970"/>
              </a:lnSpc>
              <a:spcBef>
                <a:spcPts val="0"/>
              </a:spcBef>
              <a:spcAft>
                <a:spcPts val="0"/>
              </a:spcAft>
              <a:buClr>
                <a:schemeClr val="dk2"/>
              </a:buClr>
              <a:buSzPts val="3100"/>
              <a:buFont typeface="Lora"/>
              <a:buChar char="★"/>
            </a:pPr>
            <a:endParaRPr sz="36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2"/>
            <a:ext cx="16598809" cy="1169659"/>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en-US" sz="7200" dirty="0">
                <a:solidFill>
                  <a:srgbClr val="034092"/>
                </a:solidFill>
                <a:latin typeface="+mj-lt"/>
                <a:ea typeface="Lora"/>
                <a:cs typeface="Lora"/>
                <a:sym typeface="Lora"/>
              </a:rPr>
              <a:t>Limitations of accessing your personal h</a:t>
            </a:r>
            <a:r>
              <a:rPr lang="en-US" sz="7200" dirty="0">
                <a:solidFill>
                  <a:srgbClr val="034092"/>
                </a:solidFill>
                <a:ea typeface="Lora"/>
                <a:cs typeface="Lora"/>
                <a:sym typeface="Lora"/>
              </a:rPr>
              <a:t>ealth information online </a:t>
            </a:r>
            <a:endParaRPr sz="7500" dirty="0">
              <a:solidFill>
                <a:srgbClr val="034092"/>
              </a:solidFill>
              <a:latin typeface="Lora"/>
              <a:ea typeface="Lora"/>
              <a:cs typeface="Lora"/>
              <a:sym typeface="Lora"/>
            </a:endParaRPr>
          </a:p>
        </p:txBody>
      </p:sp>
      <p:sp>
        <p:nvSpPr>
          <p:cNvPr id="243" name="Google Shape;243;p22"/>
          <p:cNvSpPr txBox="1"/>
          <p:nvPr/>
        </p:nvSpPr>
        <p:spPr>
          <a:xfrm>
            <a:off x="1030823" y="3817901"/>
            <a:ext cx="16114177" cy="5821399"/>
          </a:xfrm>
          <a:prstGeom prst="rect">
            <a:avLst/>
          </a:prstGeom>
          <a:noFill/>
          <a:ln>
            <a:noFill/>
          </a:ln>
        </p:spPr>
        <p:txBody>
          <a:bodyPr spcFirstLastPara="1" wrap="square" lIns="0" tIns="0" rIns="0" bIns="0" anchor="t" anchorCtr="0">
            <a:noAutofit/>
          </a:bodyPr>
          <a:lstStyle/>
          <a:p>
            <a:pPr marL="488950" lvl="0" indent="-457200">
              <a:lnSpc>
                <a:spcPct val="120000"/>
              </a:lnSpc>
              <a:spcAft>
                <a:spcPts val="1200"/>
              </a:spcAft>
              <a:buClr>
                <a:schemeClr val="dk2"/>
              </a:buClr>
              <a:buSzPct val="110000"/>
              <a:buFont typeface="Arial" panose="020B0604020202020204" pitchFamily="34" charset="0"/>
              <a:buChar char="•"/>
            </a:pPr>
            <a:r>
              <a:rPr lang="en-US" sz="3600" dirty="0">
                <a:ea typeface="Lora"/>
                <a:cs typeface="Lora"/>
                <a:sym typeface="Lora"/>
              </a:rPr>
              <a:t>Digital platforms are still being expanded to include more types of health information. This means that you may not be able to find all of your health information online at this time.</a:t>
            </a:r>
          </a:p>
          <a:p>
            <a:pPr marL="488950" indent="-457200">
              <a:lnSpc>
                <a:spcPct val="120000"/>
              </a:lnSpc>
              <a:spcAft>
                <a:spcPts val="12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Continual learning is needed as the platform gets new updates.</a:t>
            </a:r>
            <a:endParaRPr lang="en-US" sz="3600" dirty="0">
              <a:ea typeface="Lora"/>
              <a:cs typeface="Lora"/>
              <a:sym typeface="Lora"/>
            </a:endParaRPr>
          </a:p>
          <a:p>
            <a:pPr marL="488950" indent="-457200">
              <a:lnSpc>
                <a:spcPct val="120000"/>
              </a:lnSpc>
              <a:spcAft>
                <a:spcPts val="12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No clinical guidance and explanation while viewing your results online (before you discuss your results with your health care provider).</a:t>
            </a:r>
          </a:p>
          <a:p>
            <a:pPr marL="488950" indent="-457200">
              <a:lnSpc>
                <a:spcPct val="120000"/>
              </a:lnSpc>
              <a:spcAft>
                <a:spcPts val="12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Different precautions are needed to protect your personal health information online compared to paper health records. </a:t>
            </a:r>
            <a:endParaRPr lang="en-US" sz="3600" b="1" dirty="0">
              <a:latin typeface="Lora" panose="020B0604020202020204" charset="0"/>
            </a:endParaRPr>
          </a:p>
        </p:txBody>
      </p:sp>
    </p:spTree>
    <p:extLst>
      <p:ext uri="{BB962C8B-B14F-4D97-AF65-F5344CB8AC3E}">
        <p14:creationId xmlns:p14="http://schemas.microsoft.com/office/powerpoint/2010/main" val="107755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a:lnSpc>
                <a:spcPct val="140011"/>
              </a:lnSpc>
            </a:pPr>
            <a:r>
              <a:rPr lang="en-US" sz="7200" b="1" dirty="0">
                <a:solidFill>
                  <a:schemeClr val="bg1"/>
                </a:solidFill>
                <a:ea typeface="Lora"/>
                <a:cs typeface="Lora"/>
                <a:sym typeface="Lora"/>
              </a:rPr>
              <a:t>Example: </a:t>
            </a:r>
          </a:p>
          <a:p>
            <a:pPr>
              <a:lnSpc>
                <a:spcPct val="140011"/>
              </a:lnSpc>
            </a:pPr>
            <a:r>
              <a:rPr lang="en-US" sz="7200" b="1" dirty="0">
                <a:solidFill>
                  <a:schemeClr val="bg1"/>
                </a:solidFill>
                <a:ea typeface="Lora"/>
                <a:cs typeface="Lora"/>
                <a:sym typeface="Lora"/>
              </a:rPr>
              <a:t>Accessing your lab results online</a:t>
            </a:r>
            <a:endParaRPr lang="en-US" sz="7200" b="1" dirty="0">
              <a:solidFill>
                <a:schemeClr val="bg1"/>
              </a:solidFill>
            </a:endParaRPr>
          </a:p>
          <a:p>
            <a:pPr marL="0" marR="0" lvl="0" indent="0" algn="l" rtl="0">
              <a:lnSpc>
                <a:spcPct val="140011"/>
              </a:lnSpc>
              <a:spcBef>
                <a:spcPts val="0"/>
              </a:spcBef>
              <a:spcAft>
                <a:spcPts val="0"/>
              </a:spcAft>
              <a:buNone/>
            </a:pPr>
            <a:endParaRPr sz="7000" b="1" dirty="0">
              <a:solidFill>
                <a:schemeClr val="bg1"/>
              </a:solidFill>
              <a:latin typeface="+mj-lt"/>
            </a:endParaRPr>
          </a:p>
        </p:txBody>
      </p:sp>
      <p:sp>
        <p:nvSpPr>
          <p:cNvPr id="3" name="Rectangle 2">
            <a:extLst>
              <a:ext uri="{FF2B5EF4-FFF2-40B4-BE49-F238E27FC236}">
                <a16:creationId xmlns:a16="http://schemas.microsoft.com/office/drawing/2014/main" id="{8B851122-BC46-4B18-B206-FF346313BA5A}"/>
              </a:ext>
            </a:extLst>
          </p:cNvPr>
          <p:cNvSpPr/>
          <p:nvPr/>
        </p:nvSpPr>
        <p:spPr>
          <a:xfrm>
            <a:off x="11445929" y="8204873"/>
            <a:ext cx="1745991" cy="307777"/>
          </a:xfrm>
          <a:prstGeom prst="rect">
            <a:avLst/>
          </a:prstGeom>
        </p:spPr>
        <p:txBody>
          <a:bodyPr wrap="none">
            <a:spAutoFit/>
          </a:bodyPr>
          <a:lstStyle/>
          <a:p>
            <a:r>
              <a:rPr lang="en-US" dirty="0">
                <a:solidFill>
                  <a:schemeClr val="bg1">
                    <a:lumMod val="75000"/>
                  </a:schemeClr>
                </a:solidFill>
              </a:rPr>
              <a:t>(</a:t>
            </a:r>
            <a:r>
              <a:rPr lang="en-US" dirty="0" err="1">
                <a:solidFill>
                  <a:schemeClr val="bg1">
                    <a:lumMod val="75000"/>
                  </a:schemeClr>
                </a:solidFill>
              </a:rPr>
              <a:t>Tankilevitch</a:t>
            </a:r>
            <a:r>
              <a:rPr lang="en-US" dirty="0">
                <a:solidFill>
                  <a:schemeClr val="bg1">
                    <a:lumMod val="75000"/>
                  </a:schemeClr>
                </a:solidFill>
              </a:rPr>
              <a:t>, 2020)</a:t>
            </a:r>
          </a:p>
        </p:txBody>
      </p:sp>
      <p:pic>
        <p:nvPicPr>
          <p:cNvPr id="7" name="Picture 6" descr="Scientist doctor team with magnifying glass and microscope study blood. Flat illustration. Vector flat blood laboratory character illustration. Medic team with magnifier and microscope study blood drop cell. Concept of dna, hiv diagnosis. Design element for poster, flyer, card, banner, ui lab results stock illustrations">
            <a:extLst>
              <a:ext uri="{FF2B5EF4-FFF2-40B4-BE49-F238E27FC236}">
                <a16:creationId xmlns:a16="http://schemas.microsoft.com/office/drawing/2014/main" id="{36CEF621-623A-4FDA-AA25-628D60F473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6049" y="4511508"/>
            <a:ext cx="7272651" cy="530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8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92" name="Google Shape;192;p20"/>
          <p:cNvSpPr txBox="1"/>
          <p:nvPr/>
        </p:nvSpPr>
        <p:spPr>
          <a:xfrm>
            <a:off x="1318574" y="2605246"/>
            <a:ext cx="12692802" cy="6084281"/>
          </a:xfrm>
          <a:prstGeom prst="rect">
            <a:avLst/>
          </a:prstGeom>
          <a:noFill/>
          <a:ln>
            <a:noFill/>
          </a:ln>
        </p:spPr>
        <p:txBody>
          <a:bodyPr spcFirstLastPara="1" wrap="square" lIns="0" tIns="0" rIns="0" bIns="0" anchor="t" anchorCtr="0">
            <a:noAutofit/>
          </a:bodyPr>
          <a:lstStyle/>
          <a:p>
            <a:pPr lvl="0">
              <a:lnSpc>
                <a:spcPct val="150016"/>
              </a:lnSpc>
              <a:spcAft>
                <a:spcPts val="3600"/>
              </a:spcAft>
            </a:pPr>
            <a:r>
              <a:rPr lang="en-US" sz="3600" dirty="0">
                <a:solidFill>
                  <a:schemeClr val="tx1"/>
                </a:solidFill>
              </a:rPr>
              <a:t>You can access your lab results using several different platforms depending on where you got your testing done.</a:t>
            </a:r>
            <a:endParaRPr lang="en-US" sz="2600" dirty="0">
              <a:solidFill>
                <a:schemeClr val="tx1"/>
              </a:solidFill>
            </a:endParaRPr>
          </a:p>
          <a:p>
            <a:pPr lvl="0">
              <a:lnSpc>
                <a:spcPct val="150016"/>
              </a:lnSpc>
              <a:spcAft>
                <a:spcPts val="1800"/>
              </a:spcAft>
            </a:pPr>
            <a:r>
              <a:rPr lang="en-US" sz="3600" dirty="0">
                <a:solidFill>
                  <a:schemeClr val="tx1"/>
                </a:solidFill>
                <a:latin typeface="+mj-lt"/>
                <a:ea typeface="Lora"/>
                <a:cs typeface="Lora"/>
                <a:sym typeface="Lora"/>
              </a:rPr>
              <a:t>Some types of lab results that are available online include:</a:t>
            </a:r>
            <a:endParaRPr lang="en-US" sz="900" dirty="0">
              <a:solidFill>
                <a:schemeClr val="tx1"/>
              </a:solidFill>
              <a:latin typeface="+mj-lt"/>
              <a:ea typeface="Lora"/>
              <a:cs typeface="Lora"/>
              <a:sym typeface="Lora"/>
            </a:endParaRPr>
          </a:p>
          <a:p>
            <a:pPr marL="571500" marR="0" lvl="0" indent="-571500" rtl="0">
              <a:lnSpc>
                <a:spcPct val="150016"/>
              </a:lnSpc>
              <a:spcBef>
                <a:spcPts val="0"/>
              </a:spcBef>
              <a:spcAft>
                <a:spcPts val="0"/>
              </a:spcAft>
              <a:buFont typeface="Arial" panose="020B0604020202020204" pitchFamily="34" charset="0"/>
              <a:buChar char="•"/>
            </a:pPr>
            <a:r>
              <a:rPr lang="en-US" sz="3600" dirty="0">
                <a:solidFill>
                  <a:schemeClr val="tx1"/>
                </a:solidFill>
                <a:latin typeface="+mj-lt"/>
                <a:ea typeface="Lora"/>
                <a:cs typeface="Lora"/>
                <a:sym typeface="Lora"/>
              </a:rPr>
              <a:t>Blood or urine tests</a:t>
            </a:r>
          </a:p>
          <a:p>
            <a:pPr marL="571500" marR="0" lvl="0" indent="-571500" rtl="0">
              <a:lnSpc>
                <a:spcPct val="150016"/>
              </a:lnSpc>
              <a:spcBef>
                <a:spcPts val="0"/>
              </a:spcBef>
              <a:spcAft>
                <a:spcPts val="0"/>
              </a:spcAft>
              <a:buFont typeface="Arial" panose="020B0604020202020204" pitchFamily="34" charset="0"/>
              <a:buChar char="•"/>
            </a:pPr>
            <a:r>
              <a:rPr lang="en-US" sz="3600" dirty="0">
                <a:solidFill>
                  <a:schemeClr val="tx1"/>
                </a:solidFill>
                <a:latin typeface="+mj-lt"/>
                <a:ea typeface="Lora"/>
                <a:cs typeface="Lora"/>
                <a:sym typeface="Lora"/>
              </a:rPr>
              <a:t>Cervix or colon cancer screenings</a:t>
            </a:r>
          </a:p>
          <a:p>
            <a:pPr marL="571500" marR="0" lvl="0" indent="-571500" rtl="0">
              <a:lnSpc>
                <a:spcPct val="150016"/>
              </a:lnSpc>
              <a:spcBef>
                <a:spcPts val="0"/>
              </a:spcBef>
              <a:spcAft>
                <a:spcPts val="0"/>
              </a:spcAft>
              <a:buFont typeface="Arial" panose="020B0604020202020204" pitchFamily="34" charset="0"/>
              <a:buChar char="•"/>
            </a:pPr>
            <a:r>
              <a:rPr lang="en-US" sz="3600" dirty="0">
                <a:solidFill>
                  <a:schemeClr val="tx1"/>
                </a:solidFill>
                <a:latin typeface="+mj-lt"/>
                <a:ea typeface="Lora"/>
                <a:cs typeface="Lora"/>
                <a:sym typeface="Lora"/>
              </a:rPr>
              <a:t>Pathology tests</a:t>
            </a:r>
          </a:p>
        </p:txBody>
      </p:sp>
      <p:sp>
        <p:nvSpPr>
          <p:cNvPr id="18" name="Google Shape;166;p19">
            <a:extLst>
              <a:ext uri="{FF2B5EF4-FFF2-40B4-BE49-F238E27FC236}">
                <a16:creationId xmlns:a16="http://schemas.microsoft.com/office/drawing/2014/main" id="{FE6EBF7B-A9F5-4687-BEDA-7D4CEE2F15FD}"/>
              </a:ext>
            </a:extLst>
          </p:cNvPr>
          <p:cNvSpPr txBox="1"/>
          <p:nvPr/>
        </p:nvSpPr>
        <p:spPr>
          <a:xfrm>
            <a:off x="1182749" y="1057236"/>
            <a:ext cx="12828627"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What lab results are available?</a:t>
            </a:r>
            <a:endParaRPr sz="7200" i="0" u="none" strike="noStrike" cap="none" dirty="0">
              <a:solidFill>
                <a:srgbClr val="034092"/>
              </a:solidFill>
              <a:latin typeface="+mj-lt"/>
              <a:ea typeface="Lora"/>
              <a:cs typeface="Lora"/>
              <a:sym typeface="Lora"/>
            </a:endParaRPr>
          </a:p>
        </p:txBody>
      </p:sp>
      <p:pic>
        <p:nvPicPr>
          <p:cNvPr id="7" name="Picture 4" descr="Image result for Blood Lab Icon">
            <a:extLst>
              <a:ext uri="{FF2B5EF4-FFF2-40B4-BE49-F238E27FC236}">
                <a16:creationId xmlns:a16="http://schemas.microsoft.com/office/drawing/2014/main" id="{C4298B47-AF14-49BF-AF82-16BB8F1E75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39092" y="6392760"/>
            <a:ext cx="3247263" cy="3247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athologist Illustrations, Royalty-Free Vector Graphics &amp; Clip Art - iStock">
            <a:extLst>
              <a:ext uri="{FF2B5EF4-FFF2-40B4-BE49-F238E27FC236}">
                <a16:creationId xmlns:a16="http://schemas.microsoft.com/office/drawing/2014/main" id="{8E671AF5-840F-4317-A3E0-C4EC5A9BFE7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439092" y="2216238"/>
            <a:ext cx="4176522" cy="4176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9" name="Picture 18">
            <a:extLst>
              <a:ext uri="{FF2B5EF4-FFF2-40B4-BE49-F238E27FC236}">
                <a16:creationId xmlns:a16="http://schemas.microsoft.com/office/drawing/2014/main" id="{EF1527ED-C016-4220-9D11-82B6B5A346FF}"/>
              </a:ext>
            </a:extLst>
          </p:cNvPr>
          <p:cNvPicPr>
            <a:picLocks noChangeAspect="1"/>
          </p:cNvPicPr>
          <p:nvPr/>
        </p:nvPicPr>
        <p:blipFill rotWithShape="1">
          <a:blip r:embed="rId3"/>
          <a:srcRect t="2224" r="283" b="4498"/>
          <a:stretch/>
        </p:blipFill>
        <p:spPr>
          <a:xfrm>
            <a:off x="1213166" y="2927618"/>
            <a:ext cx="14717160" cy="6803121"/>
          </a:xfrm>
          <a:prstGeom prst="rect">
            <a:avLst/>
          </a:prstGeom>
          <a:ln w="38100">
            <a:solidFill>
              <a:schemeClr val="tx1"/>
            </a:solidFill>
          </a:ln>
        </p:spPr>
      </p:pic>
      <p:sp>
        <p:nvSpPr>
          <p:cNvPr id="18" name="Google Shape;166;p19">
            <a:extLst>
              <a:ext uri="{FF2B5EF4-FFF2-40B4-BE49-F238E27FC236}">
                <a16:creationId xmlns:a16="http://schemas.microsoft.com/office/drawing/2014/main" id="{FE6EBF7B-A9F5-4687-BEDA-7D4CEE2F15FD}"/>
              </a:ext>
            </a:extLst>
          </p:cNvPr>
          <p:cNvSpPr txBox="1"/>
          <p:nvPr/>
        </p:nvSpPr>
        <p:spPr>
          <a:xfrm>
            <a:off x="1213166" y="520415"/>
            <a:ext cx="15861667" cy="2622055"/>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600" dirty="0">
                <a:solidFill>
                  <a:srgbClr val="034092"/>
                </a:solidFill>
                <a:latin typeface="+mj-lt"/>
                <a:ea typeface="Lora"/>
                <a:cs typeface="Lora"/>
                <a:sym typeface="Lora"/>
              </a:rPr>
              <a:t>What information can you see about your lab results?</a:t>
            </a:r>
            <a:endParaRPr sz="6600" i="0" u="none" strike="noStrike" cap="none" dirty="0">
              <a:solidFill>
                <a:srgbClr val="034092"/>
              </a:solidFill>
              <a:latin typeface="+mj-lt"/>
              <a:ea typeface="Lora"/>
              <a:cs typeface="Lora"/>
              <a:sym typeface="Lora"/>
            </a:endParaRPr>
          </a:p>
        </p:txBody>
      </p:sp>
      <p:sp>
        <p:nvSpPr>
          <p:cNvPr id="14" name="Arrow: Down 13">
            <a:extLst>
              <a:ext uri="{FF2B5EF4-FFF2-40B4-BE49-F238E27FC236}">
                <a16:creationId xmlns:a16="http://schemas.microsoft.com/office/drawing/2014/main" id="{C77BB910-0520-47D2-A21F-F5D65F900CE0}"/>
              </a:ext>
            </a:extLst>
          </p:cNvPr>
          <p:cNvSpPr/>
          <p:nvPr/>
        </p:nvSpPr>
        <p:spPr>
          <a:xfrm rot="5400000">
            <a:off x="6068145" y="6356302"/>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5" name="Arrow: Down 14">
            <a:extLst>
              <a:ext uri="{FF2B5EF4-FFF2-40B4-BE49-F238E27FC236}">
                <a16:creationId xmlns:a16="http://schemas.microsoft.com/office/drawing/2014/main" id="{EDE1F684-F9CC-49D9-A88B-CB0523B32ABC}"/>
              </a:ext>
            </a:extLst>
          </p:cNvPr>
          <p:cNvSpPr/>
          <p:nvPr/>
        </p:nvSpPr>
        <p:spPr>
          <a:xfrm rot="5400000">
            <a:off x="13168923" y="7112092"/>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6" name="Arrow: Down 15">
            <a:extLst>
              <a:ext uri="{FF2B5EF4-FFF2-40B4-BE49-F238E27FC236}">
                <a16:creationId xmlns:a16="http://schemas.microsoft.com/office/drawing/2014/main" id="{B975E296-09F1-4905-93BA-9C2254CD40AB}"/>
              </a:ext>
            </a:extLst>
          </p:cNvPr>
          <p:cNvSpPr/>
          <p:nvPr/>
        </p:nvSpPr>
        <p:spPr>
          <a:xfrm rot="5400000">
            <a:off x="10305558" y="7112091"/>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Arrow: Down 6">
            <a:extLst>
              <a:ext uri="{FF2B5EF4-FFF2-40B4-BE49-F238E27FC236}">
                <a16:creationId xmlns:a16="http://schemas.microsoft.com/office/drawing/2014/main" id="{7E53106C-E4AF-4C70-AAE8-420B78AA745B}"/>
              </a:ext>
            </a:extLst>
          </p:cNvPr>
          <p:cNvSpPr/>
          <p:nvPr/>
        </p:nvSpPr>
        <p:spPr>
          <a:xfrm rot="5400000">
            <a:off x="6697548" y="5700229"/>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92643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5812425" cy="1767666"/>
          </a:xfrm>
          <a:prstGeom prst="rect">
            <a:avLst/>
          </a:prstGeom>
          <a:noFill/>
          <a:ln>
            <a:noFill/>
          </a:ln>
        </p:spPr>
        <p:txBody>
          <a:bodyPr spcFirstLastPara="1" wrap="square" lIns="0" tIns="0" rIns="0" bIns="0" anchor="t" anchorCtr="0">
            <a:noAutofit/>
          </a:bodyPr>
          <a:lstStyle/>
          <a:p>
            <a:pPr marL="0" lvl="0" indent="0" rtl="0">
              <a:lnSpc>
                <a:spcPct val="110000"/>
              </a:lnSpc>
              <a:spcBef>
                <a:spcPts val="0"/>
              </a:spcBef>
              <a:spcAft>
                <a:spcPts val="0"/>
              </a:spcAft>
              <a:buClr>
                <a:schemeClr val="dk1"/>
              </a:buClr>
              <a:buFont typeface="Arial"/>
              <a:buNone/>
            </a:pPr>
            <a:r>
              <a:rPr lang="en-US" sz="7200" dirty="0">
                <a:solidFill>
                  <a:srgbClr val="034092"/>
                </a:solidFill>
                <a:latin typeface="+mj-lt"/>
                <a:ea typeface="Lora"/>
                <a:cs typeface="Lora"/>
                <a:sym typeface="Lora"/>
              </a:rPr>
              <a:t>Understanding your results</a:t>
            </a:r>
            <a:endParaRPr lang="en-US" sz="7500" dirty="0">
              <a:solidFill>
                <a:srgbClr val="034092"/>
              </a:solidFill>
              <a:latin typeface="Lora"/>
              <a:ea typeface="Lora"/>
              <a:cs typeface="Lora"/>
              <a:sym typeface="Lora"/>
            </a:endParaRPr>
          </a:p>
        </p:txBody>
      </p:sp>
      <p:sp>
        <p:nvSpPr>
          <p:cNvPr id="243" name="Google Shape;243;p22"/>
          <p:cNvSpPr txBox="1"/>
          <p:nvPr/>
        </p:nvSpPr>
        <p:spPr>
          <a:xfrm>
            <a:off x="1030822" y="2834465"/>
            <a:ext cx="15980827" cy="6371361"/>
          </a:xfrm>
          <a:prstGeom prst="rect">
            <a:avLst/>
          </a:prstGeom>
          <a:noFill/>
          <a:ln>
            <a:noFill/>
          </a:ln>
        </p:spPr>
        <p:txBody>
          <a:bodyPr spcFirstLastPara="1" wrap="square" lIns="0" tIns="0" rIns="0" bIns="0" anchor="t" anchorCtr="0">
            <a:noAutofit/>
          </a:bodyPr>
          <a:lstStyle/>
          <a:p>
            <a:pPr marL="488950" indent="-457200">
              <a:lnSpc>
                <a:spcPct val="130000"/>
              </a:lnSpc>
              <a:spcAft>
                <a:spcPts val="1200"/>
              </a:spcAft>
              <a:buClr>
                <a:schemeClr val="dk2"/>
              </a:buClr>
              <a:buSzPct val="110000"/>
              <a:buFont typeface="Arial" panose="020B0604020202020204" pitchFamily="34" charset="0"/>
              <a:buChar char="•"/>
            </a:pPr>
            <a:r>
              <a:rPr lang="en-US" sz="3600" dirty="0">
                <a:ea typeface="Lora"/>
                <a:cs typeface="Lora"/>
                <a:sym typeface="Lora"/>
              </a:rPr>
              <a:t>Usually, some guiding information on how to understand your results will be available on the platform. </a:t>
            </a:r>
          </a:p>
          <a:p>
            <a:pPr marL="488950" indent="-457200">
              <a:lnSpc>
                <a:spcPct val="130000"/>
              </a:lnSpc>
              <a:spcAft>
                <a:spcPts val="1200"/>
              </a:spcAft>
              <a:buClr>
                <a:schemeClr val="dk2"/>
              </a:buClr>
              <a:buSzPct val="110000"/>
              <a:buFont typeface="Arial" panose="020B0604020202020204" pitchFamily="34" charset="0"/>
              <a:buChar char="•"/>
            </a:pPr>
            <a:r>
              <a:rPr lang="en-US" sz="3600" dirty="0">
                <a:ea typeface="Lora"/>
                <a:cs typeface="Lora"/>
                <a:sym typeface="Lora"/>
              </a:rPr>
              <a:t>Your health care provider will also receive your test results. If there is a result that requires attention or further action, your health care provider will contact you quickly to take any necessary next steps.</a:t>
            </a:r>
          </a:p>
          <a:p>
            <a:pPr marL="488950" indent="-457200">
              <a:lnSpc>
                <a:spcPct val="130000"/>
              </a:lnSpc>
              <a:spcAft>
                <a:spcPts val="1200"/>
              </a:spcAft>
              <a:buClr>
                <a:schemeClr val="dk2"/>
              </a:buClr>
              <a:buSzPct val="110000"/>
              <a:buFont typeface="Arial" panose="020B0604020202020204" pitchFamily="34" charset="0"/>
              <a:buChar char="•"/>
            </a:pPr>
            <a:r>
              <a:rPr lang="en-US" sz="3600" dirty="0">
                <a:ea typeface="Lora"/>
                <a:sym typeface="Lora"/>
              </a:rPr>
              <a:t>You are encouraged to discuss your lab results with your health care provider at your next appointment, so they can help you understand what it means for you. </a:t>
            </a:r>
            <a:endParaRPr sz="3600" b="1" dirty="0">
              <a:solidFill>
                <a:schemeClr val="tx1"/>
              </a:solidFill>
            </a:endParaRPr>
          </a:p>
        </p:txBody>
      </p:sp>
    </p:spTree>
    <p:extLst>
      <p:ext uri="{BB962C8B-B14F-4D97-AF65-F5344CB8AC3E}">
        <p14:creationId xmlns:p14="http://schemas.microsoft.com/office/powerpoint/2010/main" val="223500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535185" y="2611408"/>
            <a:ext cx="15079211" cy="4580388"/>
          </a:xfrm>
        </p:spPr>
        <p:txBody>
          <a:bodyPr>
            <a:normAutofit/>
          </a:bodyPr>
          <a:lstStyle/>
          <a:p>
            <a:pPr algn="l">
              <a:lnSpc>
                <a:spcPct val="100000"/>
              </a:lnSpc>
            </a:pPr>
            <a:r>
              <a:rPr lang="en-CA" sz="3000" dirty="0">
                <a:latin typeface="Arial" panose="020B0604020202020204" pitchFamily="34" charset="0"/>
                <a:cs typeface="Arial" panose="020B0604020202020204" pitchFamily="34" charset="0"/>
              </a:rPr>
              <a:t>This digital health literacy curriculum was developed by The University of British Columbia’s </a:t>
            </a:r>
            <a:r>
              <a:rPr lang="en-CA" sz="3000" dirty="0" err="1">
                <a:latin typeface="Arial" panose="020B0604020202020204" pitchFamily="34" charset="0"/>
                <a:cs typeface="Arial" panose="020B0604020202020204" pitchFamily="34" charset="0"/>
              </a:rPr>
              <a:t>interCultural</a:t>
            </a:r>
            <a:r>
              <a:rPr lang="en-CA" sz="3000" dirty="0">
                <a:latin typeface="Arial" panose="020B0604020202020204" pitchFamily="34" charset="0"/>
                <a:cs typeface="Arial" panose="020B0604020202020204" pitchFamily="34" charset="0"/>
              </a:rPr>
              <a:t> Online health Network (</a:t>
            </a:r>
            <a:r>
              <a:rPr lang="en-CA" sz="3000" dirty="0">
                <a:solidFill>
                  <a:srgbClr val="FFC000"/>
                </a:solidFill>
                <a:latin typeface="Arial" panose="020B0604020202020204" pitchFamily="34" charset="0"/>
                <a:cs typeface="Arial" panose="020B0604020202020204" pitchFamily="34" charset="0"/>
              </a:rPr>
              <a:t>i</a:t>
            </a:r>
            <a:r>
              <a:rPr lang="en-CA" sz="3000" dirty="0">
                <a:solidFill>
                  <a:srgbClr val="034092"/>
                </a:solidFill>
                <a:latin typeface="Arial" panose="020B0604020202020204" pitchFamily="34" charset="0"/>
                <a:cs typeface="Arial" panose="020B0604020202020204" pitchFamily="34" charset="0"/>
              </a:rPr>
              <a:t>CON</a:t>
            </a:r>
            <a:r>
              <a:rPr lang="en-CA" sz="3000" dirty="0">
                <a:latin typeface="Arial" panose="020B0604020202020204" pitchFamily="34" charset="0"/>
                <a:cs typeface="Arial" panose="020B0604020202020204" pitchFamily="34" charset="0"/>
              </a:rPr>
              <a:t>).  </a:t>
            </a:r>
          </a:p>
          <a:p>
            <a:pPr algn="l">
              <a:lnSpc>
                <a:spcPct val="100000"/>
              </a:lnSpc>
            </a:pPr>
            <a:r>
              <a:rPr lang="en-CA" sz="3000" dirty="0">
                <a:solidFill>
                  <a:srgbClr val="FFC000"/>
                </a:solidFill>
                <a:latin typeface="Arial" panose="020B0604020202020204" pitchFamily="34" charset="0"/>
                <a:cs typeface="Arial" panose="020B0604020202020204" pitchFamily="34" charset="0"/>
              </a:rPr>
              <a:t>i</a:t>
            </a:r>
            <a:r>
              <a:rPr lang="en-CA" sz="3000" dirty="0">
                <a:solidFill>
                  <a:srgbClr val="034092"/>
                </a:solidFill>
                <a:latin typeface="Arial" panose="020B0604020202020204" pitchFamily="34" charset="0"/>
                <a:cs typeface="Arial" panose="020B0604020202020204" pitchFamily="34" charset="0"/>
              </a:rPr>
              <a:t>CON </a:t>
            </a:r>
            <a:r>
              <a:rPr lang="en-CA" sz="3000" dirty="0">
                <a:latin typeface="Arial" panose="020B0604020202020204" pitchFamily="34" charset="0"/>
                <a:cs typeface="Arial" panose="020B0604020202020204" pitchFamily="34" charset="0"/>
              </a:rPr>
              <a:t>is supported by the B.C. </a:t>
            </a:r>
            <a:r>
              <a:rPr lang="en-CA" sz="3000">
                <a:latin typeface="Arial" panose="020B0604020202020204" pitchFamily="34" charset="0"/>
                <a:cs typeface="Arial" panose="020B0604020202020204" pitchFamily="34" charset="0"/>
              </a:rPr>
              <a:t>Ministry of Health’s </a:t>
            </a:r>
            <a:r>
              <a:rPr lang="en-CA" sz="3000" i="1">
                <a:solidFill>
                  <a:srgbClr val="034092"/>
                </a:solidFill>
                <a:latin typeface="Arial" panose="020B0604020202020204" pitchFamily="34" charset="0"/>
                <a:cs typeface="Arial" panose="020B0604020202020204" pitchFamily="34" charset="0"/>
              </a:rPr>
              <a:t>Patients as Partners</a:t>
            </a:r>
            <a:r>
              <a:rPr lang="en-CA" sz="3000">
                <a:latin typeface="Arial" panose="020B0604020202020204" pitchFamily="34" charset="0"/>
                <a:cs typeface="Arial" panose="020B0604020202020204" pitchFamily="34" charset="0"/>
              </a:rPr>
              <a:t> initiative.</a:t>
            </a:r>
          </a:p>
          <a:p>
            <a:pPr algn="l">
              <a:lnSpc>
                <a:spcPct val="100000"/>
              </a:lnSpc>
            </a:pPr>
            <a:r>
              <a:rPr lang="en-CA" sz="3000" dirty="0">
                <a:solidFill>
                  <a:srgbClr val="FFC000"/>
                </a:solidFill>
                <a:latin typeface="Arial" panose="020B0604020202020204" pitchFamily="34" charset="0"/>
                <a:cs typeface="Arial" panose="020B0604020202020204" pitchFamily="34" charset="0"/>
              </a:rPr>
              <a:t>i</a:t>
            </a:r>
            <a:r>
              <a:rPr lang="en-CA" sz="3000" dirty="0">
                <a:solidFill>
                  <a:srgbClr val="034092"/>
                </a:solidFill>
                <a:latin typeface="Arial" panose="020B0604020202020204" pitchFamily="34" charset="0"/>
                <a:cs typeface="Arial" panose="020B0604020202020204" pitchFamily="34" charset="0"/>
              </a:rPr>
              <a:t>CON </a:t>
            </a:r>
            <a:r>
              <a:rPr lang="en-CA" sz="3000" dirty="0">
                <a:latin typeface="Arial" panose="020B0604020202020204" pitchFamily="34" charset="0"/>
                <a:cs typeface="Arial" panose="020B0604020202020204" pitchFamily="34" charset="0"/>
              </a:rPr>
              <a:t>has been working with multicultural communities for over 10 years.</a:t>
            </a:r>
          </a:p>
          <a:p>
            <a:pPr algn="l">
              <a:lnSpc>
                <a:spcPct val="100000"/>
              </a:lnSpc>
            </a:pPr>
            <a:r>
              <a:rPr lang="en-CA" sz="3000" dirty="0">
                <a:solidFill>
                  <a:srgbClr val="FFC000"/>
                </a:solidFill>
                <a:latin typeface="Arial" panose="020B0604020202020204" pitchFamily="34" charset="0"/>
                <a:cs typeface="Arial" panose="020B0604020202020204" pitchFamily="34" charset="0"/>
              </a:rPr>
              <a:t>i</a:t>
            </a:r>
            <a:r>
              <a:rPr lang="en-CA" sz="3000" dirty="0">
                <a:solidFill>
                  <a:srgbClr val="034092"/>
                </a:solidFill>
                <a:latin typeface="Arial" panose="020B0604020202020204" pitchFamily="34" charset="0"/>
                <a:cs typeface="Arial" panose="020B0604020202020204" pitchFamily="34" charset="0"/>
              </a:rPr>
              <a:t>CON </a:t>
            </a:r>
            <a:r>
              <a:rPr lang="en-CA" sz="3000" dirty="0">
                <a:latin typeface="Arial" panose="020B0604020202020204" pitchFamily="34" charset="0"/>
                <a:cs typeface="Arial" panose="020B0604020202020204" pitchFamily="34" charset="0"/>
              </a:rPr>
              <a:t>helps people with chronic disease self-management. </a:t>
            </a:r>
          </a:p>
          <a:p>
            <a:pPr algn="l">
              <a:lnSpc>
                <a:spcPct val="100000"/>
              </a:lnSpc>
            </a:pPr>
            <a:r>
              <a:rPr lang="en-CA" sz="3000" dirty="0">
                <a:solidFill>
                  <a:srgbClr val="FFC000"/>
                </a:solidFill>
                <a:latin typeface="Arial" panose="020B0604020202020204" pitchFamily="34" charset="0"/>
                <a:cs typeface="Arial" panose="020B0604020202020204" pitchFamily="34" charset="0"/>
              </a:rPr>
              <a:t>i</a:t>
            </a:r>
            <a:r>
              <a:rPr lang="en-CA" sz="3000" dirty="0">
                <a:solidFill>
                  <a:srgbClr val="034092"/>
                </a:solidFill>
                <a:latin typeface="Arial" panose="020B0604020202020204" pitchFamily="34" charset="0"/>
                <a:cs typeface="Arial" panose="020B0604020202020204" pitchFamily="34" charset="0"/>
              </a:rPr>
              <a:t>CON </a:t>
            </a:r>
            <a:r>
              <a:rPr lang="en-CA" sz="3000" dirty="0">
                <a:latin typeface="Arial" panose="020B0604020202020204" pitchFamily="34" charset="0"/>
                <a:cs typeface="Arial" panose="020B0604020202020204" pitchFamily="34" charset="0"/>
              </a:rPr>
              <a:t>also helps people develop digital literacy in order to access, assess, and use health resources online.</a:t>
            </a:r>
            <a:endParaRPr lang="en-US" sz="30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83433"/>
            <a:ext cx="18288000" cy="507831"/>
          </a:xfrm>
          <a:prstGeom prst="rect">
            <a:avLst/>
          </a:prstGeom>
          <a:solidFill>
            <a:srgbClr val="002060"/>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white"/>
                </a:solidFill>
                <a:effectLst/>
                <a:uLnTx/>
                <a:uFillTx/>
                <a:latin typeface="Calibri" panose="020F0502020204030204"/>
                <a:ea typeface="+mn-ea"/>
                <a:cs typeface="Arial"/>
                <a:sym typeface="Arial"/>
              </a:rPr>
              <a:t>Thank you to the BC Ministry of Health Patients as Partners Initiative for their support.</a:t>
            </a:r>
          </a:p>
        </p:txBody>
      </p:sp>
      <p:sp>
        <p:nvSpPr>
          <p:cNvPr id="10" name="Google Shape;149;p18">
            <a:extLst>
              <a:ext uri="{FF2B5EF4-FFF2-40B4-BE49-F238E27FC236}">
                <a16:creationId xmlns:a16="http://schemas.microsoft.com/office/drawing/2014/main" id="{F35DDA19-0DCD-41D9-99E4-36FFE27B054C}"/>
              </a:ext>
            </a:extLst>
          </p:cNvPr>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en-US" sz="7200">
                <a:solidFill>
                  <a:srgbClr val="034092"/>
                </a:solidFill>
                <a:latin typeface="Arial" panose="020B0604020202020204" pitchFamily="34" charset="0"/>
                <a:cs typeface="Arial" panose="020B0604020202020204" pitchFamily="34" charset="0"/>
              </a:rPr>
              <a:t>Acknowledgements</a:t>
            </a:r>
            <a:endParaRPr sz="7200" i="0" u="none" strike="noStrike" cap="none">
              <a:solidFill>
                <a:srgbClr val="034092"/>
              </a:solidFill>
              <a:latin typeface="+mj-lt"/>
              <a:ea typeface="Lora"/>
              <a:cs typeface="Lora"/>
              <a:sym typeface="Lora"/>
            </a:endParaRPr>
          </a:p>
        </p:txBody>
      </p:sp>
    </p:spTree>
    <p:extLst>
      <p:ext uri="{BB962C8B-B14F-4D97-AF65-F5344CB8AC3E}">
        <p14:creationId xmlns:p14="http://schemas.microsoft.com/office/powerpoint/2010/main" val="400341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3854410" cy="1332244"/>
          </a:xfrm>
          <a:prstGeom prst="rect">
            <a:avLst/>
          </a:prstGeom>
          <a:noFill/>
          <a:ln>
            <a:noFill/>
          </a:ln>
        </p:spPr>
        <p:txBody>
          <a:bodyPr spcFirstLastPara="1" wrap="square" lIns="0" tIns="0" rIns="0" bIns="0" anchor="t" anchorCtr="0">
            <a:noAutofit/>
          </a:bodyPr>
          <a:lstStyle/>
          <a:p>
            <a:pPr marL="0" lvl="0" indent="0" rtl="0">
              <a:lnSpc>
                <a:spcPct val="110000"/>
              </a:lnSpc>
              <a:spcBef>
                <a:spcPts val="0"/>
              </a:spcBef>
              <a:spcAft>
                <a:spcPts val="0"/>
              </a:spcAft>
              <a:buClr>
                <a:schemeClr val="dk1"/>
              </a:buClr>
              <a:buFont typeface="Arial"/>
              <a:buNone/>
            </a:pPr>
            <a:r>
              <a:rPr lang="en-US" sz="7200" dirty="0">
                <a:solidFill>
                  <a:srgbClr val="034092"/>
                </a:solidFill>
                <a:latin typeface="+mj-lt"/>
                <a:ea typeface="Lora"/>
                <a:cs typeface="Lora"/>
                <a:sym typeface="Lora"/>
              </a:rPr>
              <a:t>Understanding your results</a:t>
            </a:r>
            <a:endParaRPr sz="7200" dirty="0">
              <a:solidFill>
                <a:schemeClr val="dk1"/>
              </a:solidFill>
              <a:latin typeface="+mj-lt"/>
            </a:endParaRPr>
          </a:p>
        </p:txBody>
      </p:sp>
      <p:grpSp>
        <p:nvGrpSpPr>
          <p:cNvPr id="5" name="Group 4">
            <a:extLst>
              <a:ext uri="{FF2B5EF4-FFF2-40B4-BE49-F238E27FC236}">
                <a16:creationId xmlns:a16="http://schemas.microsoft.com/office/drawing/2014/main" id="{CCC9BDA2-79DE-47B6-8AC3-47066438A4FF}"/>
              </a:ext>
            </a:extLst>
          </p:cNvPr>
          <p:cNvGrpSpPr/>
          <p:nvPr/>
        </p:nvGrpSpPr>
        <p:grpSpPr>
          <a:xfrm>
            <a:off x="997373" y="3020728"/>
            <a:ext cx="7290217" cy="4947504"/>
            <a:chOff x="847233" y="2947837"/>
            <a:chExt cx="7918926" cy="5157463"/>
          </a:xfrm>
        </p:grpSpPr>
        <p:pic>
          <p:nvPicPr>
            <p:cNvPr id="2" name="Picture 1">
              <a:extLst>
                <a:ext uri="{FF2B5EF4-FFF2-40B4-BE49-F238E27FC236}">
                  <a16:creationId xmlns:a16="http://schemas.microsoft.com/office/drawing/2014/main" id="{96DE6463-6E00-4FAB-AAB0-5B3B08C7A130}"/>
                </a:ext>
              </a:extLst>
            </p:cNvPr>
            <p:cNvPicPr>
              <a:picLocks noChangeAspect="1"/>
            </p:cNvPicPr>
            <p:nvPr/>
          </p:nvPicPr>
          <p:blipFill rotWithShape="1">
            <a:blip r:embed="rId3"/>
            <a:srcRect l="4961" t="8392" r="8073" b="10618"/>
            <a:stretch/>
          </p:blipFill>
          <p:spPr>
            <a:xfrm>
              <a:off x="847233" y="2947837"/>
              <a:ext cx="7918926" cy="5157463"/>
            </a:xfrm>
            <a:prstGeom prst="rect">
              <a:avLst/>
            </a:prstGeom>
          </p:spPr>
        </p:pic>
        <p:sp>
          <p:nvSpPr>
            <p:cNvPr id="4" name="Rectangle 3">
              <a:extLst>
                <a:ext uri="{FF2B5EF4-FFF2-40B4-BE49-F238E27FC236}">
                  <a16:creationId xmlns:a16="http://schemas.microsoft.com/office/drawing/2014/main" id="{0F8D655B-4B75-4414-AD5C-B2BF7869709D}"/>
                </a:ext>
              </a:extLst>
            </p:cNvPr>
            <p:cNvSpPr/>
            <p:nvPr/>
          </p:nvSpPr>
          <p:spPr>
            <a:xfrm>
              <a:off x="3364992" y="4147792"/>
              <a:ext cx="676656" cy="1332244"/>
            </a:xfrm>
            <a:prstGeom prst="rect">
              <a:avLst/>
            </a:prstGeom>
            <a:solidFill>
              <a:srgbClr val="F8F8F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2D12E4-D8D5-477B-A06D-D5A29CACC1F8}"/>
              </a:ext>
            </a:extLst>
          </p:cNvPr>
          <p:cNvGrpSpPr/>
          <p:nvPr/>
        </p:nvGrpSpPr>
        <p:grpSpPr>
          <a:xfrm>
            <a:off x="9313096" y="2579080"/>
            <a:ext cx="4041647" cy="2380911"/>
            <a:chOff x="9546336" y="3042341"/>
            <a:chExt cx="2212848" cy="1511371"/>
          </a:xfrm>
        </p:grpSpPr>
        <p:sp>
          <p:nvSpPr>
            <p:cNvPr id="9" name="Oval 8">
              <a:extLst>
                <a:ext uri="{FF2B5EF4-FFF2-40B4-BE49-F238E27FC236}">
                  <a16:creationId xmlns:a16="http://schemas.microsoft.com/office/drawing/2014/main" id="{F92BEC05-F157-4C5A-93CE-6107C7E9EBDE}"/>
                </a:ext>
              </a:extLst>
            </p:cNvPr>
            <p:cNvSpPr/>
            <p:nvPr/>
          </p:nvSpPr>
          <p:spPr>
            <a:xfrm>
              <a:off x="9546336" y="3042341"/>
              <a:ext cx="2212848" cy="1511371"/>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E397B5-A877-4780-8EF8-74B023029D9F}"/>
                </a:ext>
              </a:extLst>
            </p:cNvPr>
            <p:cNvSpPr txBox="1"/>
            <p:nvPr/>
          </p:nvSpPr>
          <p:spPr>
            <a:xfrm>
              <a:off x="9843248" y="3309969"/>
              <a:ext cx="1619024" cy="1113623"/>
            </a:xfrm>
            <a:prstGeom prst="rect">
              <a:avLst/>
            </a:prstGeom>
            <a:noFill/>
          </p:spPr>
          <p:txBody>
            <a:bodyPr wrap="square" rtlCol="0">
              <a:spAutoFit/>
            </a:bodyPr>
            <a:lstStyle/>
            <a:p>
              <a:pPr algn="ctr"/>
              <a:r>
                <a:rPr lang="en-US" sz="5400" dirty="0"/>
                <a:t>70 years old</a:t>
              </a:r>
            </a:p>
          </p:txBody>
        </p:sp>
      </p:grpSp>
      <p:grpSp>
        <p:nvGrpSpPr>
          <p:cNvPr id="18" name="Group 17">
            <a:extLst>
              <a:ext uri="{FF2B5EF4-FFF2-40B4-BE49-F238E27FC236}">
                <a16:creationId xmlns:a16="http://schemas.microsoft.com/office/drawing/2014/main" id="{116823DD-3087-4EC8-894E-76286CBFA3F4}"/>
              </a:ext>
            </a:extLst>
          </p:cNvPr>
          <p:cNvGrpSpPr/>
          <p:nvPr/>
        </p:nvGrpSpPr>
        <p:grpSpPr>
          <a:xfrm>
            <a:off x="14248501" y="4888561"/>
            <a:ext cx="2523744" cy="1476756"/>
            <a:chOff x="9779370" y="6880860"/>
            <a:chExt cx="2523744" cy="1476756"/>
          </a:xfrm>
        </p:grpSpPr>
        <p:sp>
          <p:nvSpPr>
            <p:cNvPr id="12" name="Oval 11">
              <a:extLst>
                <a:ext uri="{FF2B5EF4-FFF2-40B4-BE49-F238E27FC236}">
                  <a16:creationId xmlns:a16="http://schemas.microsoft.com/office/drawing/2014/main" id="{23B519D4-AB23-41EC-AA36-A2AAC3575FC8}"/>
                </a:ext>
              </a:extLst>
            </p:cNvPr>
            <p:cNvSpPr/>
            <p:nvPr/>
          </p:nvSpPr>
          <p:spPr>
            <a:xfrm>
              <a:off x="9779370" y="6880860"/>
              <a:ext cx="2523744" cy="147675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4299E0-D975-486D-83C7-C73FAF9826EF}"/>
                </a:ext>
              </a:extLst>
            </p:cNvPr>
            <p:cNvSpPr txBox="1"/>
            <p:nvPr/>
          </p:nvSpPr>
          <p:spPr>
            <a:xfrm>
              <a:off x="10099410" y="7157573"/>
              <a:ext cx="1883664" cy="923330"/>
            </a:xfrm>
            <a:prstGeom prst="rect">
              <a:avLst/>
            </a:prstGeom>
            <a:noFill/>
          </p:spPr>
          <p:txBody>
            <a:bodyPr wrap="square" rtlCol="0">
              <a:spAutoFit/>
            </a:bodyPr>
            <a:lstStyle/>
            <a:p>
              <a:pPr algn="ctr"/>
              <a:r>
                <a:rPr lang="en-US" sz="5400" dirty="0"/>
                <a:t>Male</a:t>
              </a:r>
            </a:p>
          </p:txBody>
        </p:sp>
      </p:grpSp>
      <p:grpSp>
        <p:nvGrpSpPr>
          <p:cNvPr id="17" name="Group 16">
            <a:extLst>
              <a:ext uri="{FF2B5EF4-FFF2-40B4-BE49-F238E27FC236}">
                <a16:creationId xmlns:a16="http://schemas.microsoft.com/office/drawing/2014/main" id="{AAFB378B-D4A1-48CD-8348-C3EEAF8AEA43}"/>
              </a:ext>
            </a:extLst>
          </p:cNvPr>
          <p:cNvGrpSpPr/>
          <p:nvPr/>
        </p:nvGrpSpPr>
        <p:grpSpPr>
          <a:xfrm>
            <a:off x="9313096" y="6107985"/>
            <a:ext cx="4882896" cy="3150301"/>
            <a:chOff x="12673584" y="4292915"/>
            <a:chExt cx="4882896" cy="3150301"/>
          </a:xfrm>
        </p:grpSpPr>
        <p:sp>
          <p:nvSpPr>
            <p:cNvPr id="14" name="Oval 13">
              <a:extLst>
                <a:ext uri="{FF2B5EF4-FFF2-40B4-BE49-F238E27FC236}">
                  <a16:creationId xmlns:a16="http://schemas.microsoft.com/office/drawing/2014/main" id="{243EBF90-64B4-4F22-942E-8893FB221E68}"/>
                </a:ext>
              </a:extLst>
            </p:cNvPr>
            <p:cNvSpPr/>
            <p:nvPr/>
          </p:nvSpPr>
          <p:spPr>
            <a:xfrm>
              <a:off x="12673584" y="4292915"/>
              <a:ext cx="4882896" cy="315030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D4A51B6-CD50-4F1E-9636-02F75481A817}"/>
                </a:ext>
              </a:extLst>
            </p:cNvPr>
            <p:cNvSpPr txBox="1"/>
            <p:nvPr/>
          </p:nvSpPr>
          <p:spPr>
            <a:xfrm>
              <a:off x="13229013" y="4990902"/>
              <a:ext cx="3772038" cy="1754326"/>
            </a:xfrm>
            <a:prstGeom prst="rect">
              <a:avLst/>
            </a:prstGeom>
            <a:noFill/>
          </p:spPr>
          <p:txBody>
            <a:bodyPr wrap="square" rtlCol="0">
              <a:spAutoFit/>
            </a:bodyPr>
            <a:lstStyle/>
            <a:p>
              <a:pPr algn="ctr"/>
              <a:r>
                <a:rPr lang="en-US" sz="5400" dirty="0"/>
                <a:t>Heart condition</a:t>
              </a:r>
            </a:p>
          </p:txBody>
        </p:sp>
      </p:grpSp>
    </p:spTree>
    <p:extLst>
      <p:ext uri="{BB962C8B-B14F-4D97-AF65-F5344CB8AC3E}">
        <p14:creationId xmlns:p14="http://schemas.microsoft.com/office/powerpoint/2010/main" val="242448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2"/>
            <a:ext cx="13756740" cy="2439093"/>
          </a:xfrm>
          <a:prstGeom prst="rect">
            <a:avLst/>
          </a:prstGeom>
          <a:noFill/>
          <a:ln>
            <a:noFill/>
          </a:ln>
        </p:spPr>
        <p:txBody>
          <a:bodyPr spcFirstLastPara="1" wrap="square" lIns="0" tIns="0" rIns="0" bIns="0" anchor="t" anchorCtr="0">
            <a:noAutofit/>
          </a:bodyPr>
          <a:lstStyle/>
          <a:p>
            <a:pPr marL="0" lvl="0" indent="0" rtl="0">
              <a:lnSpc>
                <a:spcPct val="110000"/>
              </a:lnSpc>
              <a:spcBef>
                <a:spcPts val="0"/>
              </a:spcBef>
              <a:spcAft>
                <a:spcPts val="0"/>
              </a:spcAft>
              <a:buClr>
                <a:schemeClr val="dk1"/>
              </a:buClr>
              <a:buFont typeface="Arial"/>
              <a:buNone/>
            </a:pPr>
            <a:r>
              <a:rPr lang="en-US" sz="7200" dirty="0">
                <a:solidFill>
                  <a:srgbClr val="034092"/>
                </a:solidFill>
                <a:latin typeface="+mj-lt"/>
                <a:ea typeface="Lora"/>
                <a:cs typeface="Lora"/>
                <a:sym typeface="Lora"/>
              </a:rPr>
              <a:t>Understanding your results</a:t>
            </a:r>
            <a:endParaRPr sz="7200" dirty="0">
              <a:solidFill>
                <a:schemeClr val="dk1"/>
              </a:solidFill>
              <a:latin typeface="+mj-lt"/>
            </a:endParaRPr>
          </a:p>
          <a:p>
            <a:pPr marL="0" marR="0" lvl="0" indent="0" algn="ctr" rtl="0">
              <a:lnSpc>
                <a:spcPct val="110000"/>
              </a:lnSpc>
              <a:spcBef>
                <a:spcPts val="0"/>
              </a:spcBef>
              <a:spcAft>
                <a:spcPts val="0"/>
              </a:spcAft>
              <a:buNone/>
            </a:pPr>
            <a:endParaRPr sz="7500" dirty="0">
              <a:solidFill>
                <a:srgbClr val="034092"/>
              </a:solidFill>
              <a:latin typeface="Lora"/>
              <a:ea typeface="Lora"/>
              <a:cs typeface="Lora"/>
              <a:sym typeface="Lora"/>
            </a:endParaRPr>
          </a:p>
        </p:txBody>
      </p:sp>
      <p:sp>
        <p:nvSpPr>
          <p:cNvPr id="243" name="Google Shape;243;p22"/>
          <p:cNvSpPr txBox="1"/>
          <p:nvPr/>
        </p:nvSpPr>
        <p:spPr>
          <a:xfrm>
            <a:off x="912506" y="2697367"/>
            <a:ext cx="15565743" cy="5968509"/>
          </a:xfrm>
          <a:prstGeom prst="rect">
            <a:avLst/>
          </a:prstGeom>
          <a:noFill/>
          <a:ln>
            <a:noFill/>
          </a:ln>
        </p:spPr>
        <p:txBody>
          <a:bodyPr spcFirstLastPara="1" wrap="square" lIns="0" tIns="0" rIns="0" bIns="0" anchor="t" anchorCtr="0">
            <a:noAutofit/>
          </a:bodyPr>
          <a:lstStyle/>
          <a:p>
            <a:pPr marL="488950" indent="-457200">
              <a:lnSpc>
                <a:spcPct val="130000"/>
              </a:lnSpc>
              <a:spcAft>
                <a:spcPts val="1200"/>
              </a:spcAft>
              <a:buClr>
                <a:schemeClr val="dk2"/>
              </a:buClr>
              <a:buSzPct val="110000"/>
              <a:buFont typeface="Arial" panose="020B0604020202020204" pitchFamily="34" charset="0"/>
              <a:buChar char="•"/>
            </a:pPr>
            <a:r>
              <a:rPr lang="en-US" sz="3600" dirty="0">
                <a:ea typeface="Lora"/>
                <a:cs typeface="Lora"/>
                <a:sym typeface="Lora"/>
              </a:rPr>
              <a:t>Every person’s baseline health is unique.</a:t>
            </a:r>
          </a:p>
          <a:p>
            <a:pPr marL="488950" indent="-457200">
              <a:lnSpc>
                <a:spcPct val="130000"/>
              </a:lnSpc>
              <a:spcAft>
                <a:spcPts val="1200"/>
              </a:spcAft>
              <a:buClr>
                <a:schemeClr val="dk2"/>
              </a:buClr>
              <a:buSzPct val="110000"/>
              <a:buFont typeface="Arial" panose="020B0604020202020204" pitchFamily="34" charset="0"/>
              <a:buChar char="•"/>
            </a:pPr>
            <a:r>
              <a:rPr lang="en-US" sz="3600" dirty="0"/>
              <a:t>Multiple factors like age, gender, health status, pre-existing conditions (diabetes, high blood pressure, etc.) can influence your health.</a:t>
            </a:r>
          </a:p>
          <a:p>
            <a:pPr marL="488950" indent="-457200">
              <a:lnSpc>
                <a:spcPct val="130000"/>
              </a:lnSpc>
              <a:spcAft>
                <a:spcPts val="1200"/>
              </a:spcAft>
              <a:buClr>
                <a:schemeClr val="dk2"/>
              </a:buClr>
              <a:buSzPct val="110000"/>
              <a:buFont typeface="Arial" panose="020B0604020202020204" pitchFamily="34" charset="0"/>
              <a:buChar char="•"/>
            </a:pPr>
            <a:r>
              <a:rPr lang="en-US" sz="3600" dirty="0">
                <a:ea typeface="Lora"/>
                <a:cs typeface="Lora"/>
                <a:sym typeface="Lora"/>
              </a:rPr>
              <a:t>Even though your results says “out of range”, this may be normal for you. Your health care provider will be able to explain what your results mean for you.</a:t>
            </a:r>
            <a:endParaRPr lang="en-US" sz="3600" dirty="0">
              <a:solidFill>
                <a:schemeClr val="tx1"/>
              </a:solidFill>
              <a:latin typeface="Lora" panose="020B0604020202020204" charset="0"/>
            </a:endParaRPr>
          </a:p>
        </p:txBody>
      </p:sp>
    </p:spTree>
    <p:extLst>
      <p:ext uri="{BB962C8B-B14F-4D97-AF65-F5344CB8AC3E}">
        <p14:creationId xmlns:p14="http://schemas.microsoft.com/office/powerpoint/2010/main" val="101115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850081" y="1801163"/>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endParaRPr sz="7000">
              <a:latin typeface="+mj-lt"/>
            </a:endParaRPr>
          </a:p>
        </p:txBody>
      </p:sp>
      <p:sp>
        <p:nvSpPr>
          <p:cNvPr id="5" name="Google Shape;325;p28">
            <a:extLst>
              <a:ext uri="{FF2B5EF4-FFF2-40B4-BE49-F238E27FC236}">
                <a16:creationId xmlns:a16="http://schemas.microsoft.com/office/drawing/2014/main" id="{4C55D826-6C2B-5D49-B8DB-A40700BB0320}"/>
              </a:ext>
            </a:extLst>
          </p:cNvPr>
          <p:cNvSpPr txBox="1"/>
          <p:nvPr/>
        </p:nvSpPr>
        <p:spPr>
          <a:xfrm>
            <a:off x="991104" y="2191334"/>
            <a:ext cx="13104225" cy="566100"/>
          </a:xfrm>
          <a:prstGeom prst="rect">
            <a:avLst/>
          </a:prstGeom>
          <a:noFill/>
          <a:ln>
            <a:noFill/>
          </a:ln>
        </p:spPr>
        <p:txBody>
          <a:bodyPr spcFirstLastPara="1" wrap="square" lIns="0" tIns="0" rIns="0" bIns="0" anchor="t" anchorCtr="0">
            <a:noAutofit/>
          </a:bodyPr>
          <a:lstStyle/>
          <a:p>
            <a:pPr marL="0" marR="0" lvl="0" indent="0" algn="l" rtl="0">
              <a:lnSpc>
                <a:spcPct val="139970"/>
              </a:lnSpc>
              <a:spcBef>
                <a:spcPts val="0"/>
              </a:spcBef>
              <a:spcAft>
                <a:spcPts val="0"/>
              </a:spcAft>
              <a:buNone/>
            </a:pPr>
            <a:endParaRPr sz="4000">
              <a:solidFill>
                <a:schemeClr val="tx1"/>
              </a:solidFill>
              <a:latin typeface="+mj-lt"/>
            </a:endParaRPr>
          </a:p>
        </p:txBody>
      </p:sp>
      <p:sp>
        <p:nvSpPr>
          <p:cNvPr id="6" name="Google Shape;327;p28">
            <a:extLst>
              <a:ext uri="{FF2B5EF4-FFF2-40B4-BE49-F238E27FC236}">
                <a16:creationId xmlns:a16="http://schemas.microsoft.com/office/drawing/2014/main" id="{27A63867-BA44-624A-9003-3065F6BC0E82}"/>
              </a:ext>
            </a:extLst>
          </p:cNvPr>
          <p:cNvSpPr txBox="1"/>
          <p:nvPr/>
        </p:nvSpPr>
        <p:spPr>
          <a:xfrm>
            <a:off x="991104" y="900757"/>
            <a:ext cx="12222872" cy="108652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b="1">
              <a:solidFill>
                <a:schemeClr val="bg1"/>
              </a:solidFill>
              <a:latin typeface="+mj-lt"/>
            </a:endParaRPr>
          </a:p>
        </p:txBody>
      </p:sp>
      <p:sp>
        <p:nvSpPr>
          <p:cNvPr id="10" name="Google Shape;271;p24">
            <a:extLst>
              <a:ext uri="{FF2B5EF4-FFF2-40B4-BE49-F238E27FC236}">
                <a16:creationId xmlns:a16="http://schemas.microsoft.com/office/drawing/2014/main" id="{D3D3AF02-B3AA-47FD-8EE9-075C4C4D394E}"/>
              </a:ext>
            </a:extLst>
          </p:cNvPr>
          <p:cNvSpPr txBox="1"/>
          <p:nvPr/>
        </p:nvSpPr>
        <p:spPr>
          <a:xfrm>
            <a:off x="1440302" y="989699"/>
            <a:ext cx="14997617" cy="2564662"/>
          </a:xfrm>
          <a:prstGeom prst="rect">
            <a:avLst/>
          </a:prstGeom>
          <a:noFill/>
          <a:ln>
            <a:noFill/>
          </a:ln>
        </p:spPr>
        <p:txBody>
          <a:bodyPr spcFirstLastPara="1" wrap="square" lIns="0" tIns="0" rIns="0" bIns="0" anchor="t" anchorCtr="0">
            <a:noAutofit/>
          </a:bodyPr>
          <a:lstStyle/>
          <a:p>
            <a:pPr lvl="0">
              <a:lnSpc>
                <a:spcPct val="140011"/>
              </a:lnSpc>
            </a:pPr>
            <a:r>
              <a:rPr lang="en-US" sz="7000" b="1" dirty="0">
                <a:solidFill>
                  <a:srgbClr val="FFFFFF"/>
                </a:solidFill>
                <a:sym typeface="Lora"/>
              </a:rPr>
              <a:t>How can you protect your personal health information online?</a:t>
            </a:r>
          </a:p>
        </p:txBody>
      </p:sp>
      <p:pic>
        <p:nvPicPr>
          <p:cNvPr id="8" name="Picture 2" descr="Internet Network Computer Security Internet network data computer laptop security shield and lock symbol. protect your privacy stock illustrations">
            <a:extLst>
              <a:ext uri="{FF2B5EF4-FFF2-40B4-BE49-F238E27FC236}">
                <a16:creationId xmlns:a16="http://schemas.microsoft.com/office/drawing/2014/main" id="{3B776F19-478A-4472-B2C8-FF09315829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57781" y="5143500"/>
            <a:ext cx="58293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2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6254646" cy="1675114"/>
          </a:xfrm>
          <a:prstGeom prst="rect">
            <a:avLst/>
          </a:prstGeom>
          <a:noFill/>
          <a:ln>
            <a:noFill/>
          </a:ln>
        </p:spPr>
        <p:txBody>
          <a:bodyPr spcFirstLastPara="1" wrap="square" lIns="0" tIns="0" rIns="0" bIns="0" anchor="t" anchorCtr="0">
            <a:noAutofit/>
          </a:bodyPr>
          <a:lstStyle/>
          <a:p>
            <a:pPr lvl="0">
              <a:lnSpc>
                <a:spcPct val="110030"/>
              </a:lnSpc>
            </a:pPr>
            <a:r>
              <a:rPr lang="en-US" sz="7200" dirty="0">
                <a:solidFill>
                  <a:srgbClr val="034092"/>
                </a:solidFill>
                <a:ea typeface="Lora"/>
                <a:cs typeface="Lora"/>
                <a:sym typeface="Lora"/>
              </a:rPr>
              <a:t>How is your personal health information protected online?</a:t>
            </a:r>
          </a:p>
        </p:txBody>
      </p:sp>
      <p:sp>
        <p:nvSpPr>
          <p:cNvPr id="174" name="Google Shape;174;p19"/>
          <p:cNvSpPr txBox="1"/>
          <p:nvPr/>
        </p:nvSpPr>
        <p:spPr>
          <a:xfrm>
            <a:off x="1182749" y="3843177"/>
            <a:ext cx="15688375" cy="4824574"/>
          </a:xfrm>
          <a:prstGeom prst="rect">
            <a:avLst/>
          </a:prstGeom>
          <a:noFill/>
          <a:ln>
            <a:noFill/>
          </a:ln>
        </p:spPr>
        <p:txBody>
          <a:bodyPr spcFirstLastPara="1" wrap="square" lIns="0" tIns="0" rIns="0" bIns="0" anchor="t" anchorCtr="0">
            <a:noAutofit/>
          </a:bodyPr>
          <a:lstStyle/>
          <a:p>
            <a:pPr marL="628714" lvl="0" indent="-571500">
              <a:lnSpc>
                <a:spcPct val="130000"/>
              </a:lnSpc>
              <a:spcAft>
                <a:spcPts val="12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By law, organizations that store your personal health information are required to comply with rules and policies to keep your information safe. </a:t>
            </a:r>
          </a:p>
          <a:p>
            <a:pPr marL="628714" lvl="0" indent="-571500">
              <a:lnSpc>
                <a:spcPct val="130000"/>
              </a:lnSpc>
              <a:spcAft>
                <a:spcPts val="12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Credible organizations, such as government institutions and regional health authorities, can be trusted to keep your personal health information safe and secure. </a:t>
            </a:r>
          </a:p>
        </p:txBody>
      </p:sp>
    </p:spTree>
    <p:extLst>
      <p:ext uri="{BB962C8B-B14F-4D97-AF65-F5344CB8AC3E}">
        <p14:creationId xmlns:p14="http://schemas.microsoft.com/office/powerpoint/2010/main" val="365008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en-US" sz="7200" dirty="0">
                <a:solidFill>
                  <a:srgbClr val="034092"/>
                </a:solidFill>
                <a:ea typeface="Lora"/>
                <a:cs typeface="Lora"/>
                <a:sym typeface="Lora"/>
              </a:rPr>
              <a:t>How can you protect your personal health information online?</a:t>
            </a:r>
          </a:p>
        </p:txBody>
      </p:sp>
      <p:sp>
        <p:nvSpPr>
          <p:cNvPr id="174" name="Google Shape;174;p19"/>
          <p:cNvSpPr txBox="1"/>
          <p:nvPr/>
        </p:nvSpPr>
        <p:spPr>
          <a:xfrm>
            <a:off x="1068449" y="4019550"/>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en-US" sz="3530" dirty="0">
                <a:solidFill>
                  <a:schemeClr val="tx1"/>
                </a:solidFill>
                <a:ea typeface="Lora"/>
                <a:cs typeface="Lora"/>
                <a:sym typeface="Lora"/>
              </a:rPr>
              <a:t>You can protect your personal health information online by taking these measures: </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Choosing to use trusted platforms</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Being careful about sharing sensitive information</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Using a strong password </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Setting up multi-factor authentication</a:t>
            </a:r>
          </a:p>
        </p:txBody>
      </p:sp>
      <p:sp>
        <p:nvSpPr>
          <p:cNvPr id="5" name="Rectangle 4">
            <a:extLst>
              <a:ext uri="{FF2B5EF4-FFF2-40B4-BE49-F238E27FC236}">
                <a16:creationId xmlns:a16="http://schemas.microsoft.com/office/drawing/2014/main" id="{39BF845F-39C8-48D4-8CCF-DA58C5EEDE30}"/>
              </a:ext>
            </a:extLst>
          </p:cNvPr>
          <p:cNvSpPr/>
          <p:nvPr/>
        </p:nvSpPr>
        <p:spPr>
          <a:xfrm>
            <a:off x="1594598" y="5185410"/>
            <a:ext cx="6906466" cy="70583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39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2D1E98F-3650-496E-964A-A532AB59A43A}"/>
              </a:ext>
            </a:extLst>
          </p:cNvPr>
          <p:cNvSpPr/>
          <p:nvPr/>
        </p:nvSpPr>
        <p:spPr>
          <a:xfrm>
            <a:off x="810884" y="1120786"/>
            <a:ext cx="16787910" cy="1061829"/>
          </a:xfrm>
          <a:prstGeom prst="rect">
            <a:avLst/>
          </a:prstGeom>
        </p:spPr>
        <p:txBody>
          <a:bodyPr wrap="square">
            <a:spAutoFit/>
          </a:bodyPr>
          <a:lstStyle/>
          <a:p>
            <a:r>
              <a:rPr lang="en-US" sz="6300" dirty="0">
                <a:solidFill>
                  <a:srgbClr val="034092"/>
                </a:solidFill>
                <a:ea typeface="Lora"/>
                <a:cs typeface="Lora"/>
                <a:sym typeface="Lora"/>
              </a:rPr>
              <a:t>Protecting yourself: Choose a trusted platform</a:t>
            </a:r>
            <a:endParaRPr lang="en-US" sz="6300" dirty="0"/>
          </a:p>
        </p:txBody>
      </p:sp>
      <p:sp>
        <p:nvSpPr>
          <p:cNvPr id="13" name="TextBox 12">
            <a:extLst>
              <a:ext uri="{FF2B5EF4-FFF2-40B4-BE49-F238E27FC236}">
                <a16:creationId xmlns:a16="http://schemas.microsoft.com/office/drawing/2014/main" id="{ABA09350-502D-40B0-ADF0-9A9A6FF1FC7E}"/>
              </a:ext>
            </a:extLst>
          </p:cNvPr>
          <p:cNvSpPr txBox="1"/>
          <p:nvPr/>
        </p:nvSpPr>
        <p:spPr>
          <a:xfrm>
            <a:off x="897694" y="2836969"/>
            <a:ext cx="7288119" cy="584775"/>
          </a:xfrm>
          <a:prstGeom prst="rect">
            <a:avLst/>
          </a:prstGeom>
          <a:noFill/>
          <a:ln>
            <a:noFill/>
          </a:ln>
        </p:spPr>
        <p:txBody>
          <a:bodyPr wrap="square" rtlCol="0">
            <a:spAutoFit/>
          </a:bodyPr>
          <a:lstStyle/>
          <a:p>
            <a:r>
              <a:rPr lang="en-US" sz="3200" dirty="0"/>
              <a:t>More trustworthy:</a:t>
            </a:r>
          </a:p>
        </p:txBody>
      </p:sp>
      <p:sp>
        <p:nvSpPr>
          <p:cNvPr id="14" name="TextBox 13">
            <a:extLst>
              <a:ext uri="{FF2B5EF4-FFF2-40B4-BE49-F238E27FC236}">
                <a16:creationId xmlns:a16="http://schemas.microsoft.com/office/drawing/2014/main" id="{519F1567-D67C-47C0-9767-C9D11A88FFB4}"/>
              </a:ext>
            </a:extLst>
          </p:cNvPr>
          <p:cNvSpPr txBox="1"/>
          <p:nvPr/>
        </p:nvSpPr>
        <p:spPr>
          <a:xfrm>
            <a:off x="9256130" y="2836969"/>
            <a:ext cx="7133200" cy="584775"/>
          </a:xfrm>
          <a:prstGeom prst="rect">
            <a:avLst/>
          </a:prstGeom>
          <a:noFill/>
          <a:ln>
            <a:noFill/>
          </a:ln>
        </p:spPr>
        <p:txBody>
          <a:bodyPr wrap="square" rtlCol="0">
            <a:spAutoFit/>
          </a:bodyPr>
          <a:lstStyle/>
          <a:p>
            <a:r>
              <a:rPr lang="en-US" sz="3200" dirty="0"/>
              <a:t>Less trustworthy:</a:t>
            </a:r>
          </a:p>
        </p:txBody>
      </p:sp>
      <p:grpSp>
        <p:nvGrpSpPr>
          <p:cNvPr id="15" name="Group 14">
            <a:extLst>
              <a:ext uri="{FF2B5EF4-FFF2-40B4-BE49-F238E27FC236}">
                <a16:creationId xmlns:a16="http://schemas.microsoft.com/office/drawing/2014/main" id="{7F26BF3F-312B-4365-9150-E275AA30D9EE}"/>
              </a:ext>
            </a:extLst>
          </p:cNvPr>
          <p:cNvGrpSpPr/>
          <p:nvPr/>
        </p:nvGrpSpPr>
        <p:grpSpPr>
          <a:xfrm>
            <a:off x="6094921" y="2355548"/>
            <a:ext cx="2039753" cy="1656783"/>
            <a:chOff x="5931055" y="2909429"/>
            <a:chExt cx="2191788" cy="1569660"/>
          </a:xfrm>
        </p:grpSpPr>
        <p:sp>
          <p:nvSpPr>
            <p:cNvPr id="16" name="Rectangle 15">
              <a:extLst>
                <a:ext uri="{FF2B5EF4-FFF2-40B4-BE49-F238E27FC236}">
                  <a16:creationId xmlns:a16="http://schemas.microsoft.com/office/drawing/2014/main" id="{B86F9620-8EE9-4A7E-BCED-4B1BE42366B5}"/>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8" name="Graphic 17" descr="Flag">
              <a:extLst>
                <a:ext uri="{FF2B5EF4-FFF2-40B4-BE49-F238E27FC236}">
                  <a16:creationId xmlns:a16="http://schemas.microsoft.com/office/drawing/2014/main" id="{5C34149E-C240-49AD-A7FB-B413C0DF58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1055" y="3141204"/>
              <a:ext cx="1106111" cy="1106111"/>
            </a:xfrm>
            <a:prstGeom prst="rect">
              <a:avLst/>
            </a:prstGeom>
          </p:spPr>
        </p:pic>
      </p:grpSp>
      <p:grpSp>
        <p:nvGrpSpPr>
          <p:cNvPr id="19" name="Group 18">
            <a:extLst>
              <a:ext uri="{FF2B5EF4-FFF2-40B4-BE49-F238E27FC236}">
                <a16:creationId xmlns:a16="http://schemas.microsoft.com/office/drawing/2014/main" id="{02E265C0-9BA7-4741-B9C9-B024C5D96849}"/>
              </a:ext>
            </a:extLst>
          </p:cNvPr>
          <p:cNvGrpSpPr/>
          <p:nvPr/>
        </p:nvGrpSpPr>
        <p:grpSpPr>
          <a:xfrm>
            <a:off x="14161763" y="2530084"/>
            <a:ext cx="2122177" cy="1220311"/>
            <a:chOff x="14902848" y="3544089"/>
            <a:chExt cx="2122177" cy="1220311"/>
          </a:xfrm>
        </p:grpSpPr>
        <p:pic>
          <p:nvPicPr>
            <p:cNvPr id="20" name="Graphic 19" descr="Confused face with no fill">
              <a:extLst>
                <a:ext uri="{FF2B5EF4-FFF2-40B4-BE49-F238E27FC236}">
                  <a16:creationId xmlns:a16="http://schemas.microsoft.com/office/drawing/2014/main" id="{C8D3B4BB-73FE-4E38-B87B-2CD5977377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08829" y="3544089"/>
              <a:ext cx="1216196" cy="1216196"/>
            </a:xfrm>
            <a:prstGeom prst="rect">
              <a:avLst/>
            </a:prstGeom>
          </p:spPr>
        </p:pic>
        <p:pic>
          <p:nvPicPr>
            <p:cNvPr id="21" name="Graphic 20" descr="Flag">
              <a:extLst>
                <a:ext uri="{FF2B5EF4-FFF2-40B4-BE49-F238E27FC236}">
                  <a16:creationId xmlns:a16="http://schemas.microsoft.com/office/drawing/2014/main" id="{C10A032F-1CCD-4967-A7E5-BA848D340D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Tree>
    <p:extLst>
      <p:ext uri="{BB962C8B-B14F-4D97-AF65-F5344CB8AC3E}">
        <p14:creationId xmlns:p14="http://schemas.microsoft.com/office/powerpoint/2010/main" val="203983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897694" y="2836969"/>
            <a:ext cx="7288119" cy="6986528"/>
          </a:xfrm>
          <a:prstGeom prst="rect">
            <a:avLst/>
          </a:prstGeom>
          <a:noFill/>
          <a:ln>
            <a:noFill/>
          </a:ln>
        </p:spPr>
        <p:txBody>
          <a:bodyPr wrap="square" rtlCol="0">
            <a:spAutoFit/>
          </a:bodyPr>
          <a:lstStyle/>
          <a:p>
            <a:r>
              <a:rPr lang="en-US" sz="3200" dirty="0"/>
              <a:t>More trustworthy:</a:t>
            </a:r>
          </a:p>
          <a:p>
            <a:endParaRPr lang="en-US" sz="3200" dirty="0"/>
          </a:p>
          <a:p>
            <a:pPr marL="457200" indent="-457200">
              <a:buFont typeface="Arial" panose="020B0604020202020204" pitchFamily="34" charset="0"/>
              <a:buChar char="•"/>
            </a:pPr>
            <a:r>
              <a:rPr lang="en-US" sz="3200" dirty="0"/>
              <a:t>Primarily aims to provide access to personal health information, not to get money or sell products.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Is from a reputable organization.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Is endorsed by health professionals you trust.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solidFill>
                  <a:schemeClr val="tx1"/>
                </a:solidFill>
                <a:ea typeface="Lora"/>
                <a:cs typeface="Lora"/>
                <a:sym typeface="Lora"/>
              </a:rPr>
              <a:t>Clearly explains how your information will be protected in a privacy policy. </a:t>
            </a:r>
            <a:endParaRPr lang="en-US" sz="3200" dirty="0"/>
          </a:p>
        </p:txBody>
      </p:sp>
      <p:pic>
        <p:nvPicPr>
          <p:cNvPr id="7" name="Picture 6">
            <a:extLst>
              <a:ext uri="{FF2B5EF4-FFF2-40B4-BE49-F238E27FC236}">
                <a16:creationId xmlns:a16="http://schemas.microsoft.com/office/drawing/2014/main" id="{109EBD5B-230F-450D-94A7-4120CD0C6787}"/>
              </a:ext>
            </a:extLst>
          </p:cNvPr>
          <p:cNvPicPr>
            <a:picLocks noChangeAspect="1"/>
          </p:cNvPicPr>
          <p:nvPr/>
        </p:nvPicPr>
        <p:blipFill>
          <a:blip r:embed="rId3"/>
          <a:stretch>
            <a:fillRect/>
          </a:stretch>
        </p:blipFill>
        <p:spPr>
          <a:xfrm>
            <a:off x="7775572" y="4153981"/>
            <a:ext cx="1048700" cy="1048700"/>
          </a:xfrm>
          <a:prstGeom prst="rect">
            <a:avLst/>
          </a:prstGeom>
        </p:spPr>
      </p:pic>
      <p:pic>
        <p:nvPicPr>
          <p:cNvPr id="9" name="Picture 8">
            <a:extLst>
              <a:ext uri="{FF2B5EF4-FFF2-40B4-BE49-F238E27FC236}">
                <a16:creationId xmlns:a16="http://schemas.microsoft.com/office/drawing/2014/main" id="{F7FABA74-E12C-42C3-94AF-D52C50FFE9B6}"/>
              </a:ext>
            </a:extLst>
          </p:cNvPr>
          <p:cNvPicPr>
            <a:picLocks noChangeAspect="1"/>
          </p:cNvPicPr>
          <p:nvPr/>
        </p:nvPicPr>
        <p:blipFill>
          <a:blip r:embed="rId4"/>
          <a:stretch>
            <a:fillRect/>
          </a:stretch>
        </p:blipFill>
        <p:spPr>
          <a:xfrm>
            <a:off x="7775573" y="5445040"/>
            <a:ext cx="1048699" cy="1048699"/>
          </a:xfrm>
          <a:prstGeom prst="rect">
            <a:avLst/>
          </a:prstGeom>
        </p:spPr>
      </p:pic>
      <p:pic>
        <p:nvPicPr>
          <p:cNvPr id="10" name="Picture 9">
            <a:extLst>
              <a:ext uri="{FF2B5EF4-FFF2-40B4-BE49-F238E27FC236}">
                <a16:creationId xmlns:a16="http://schemas.microsoft.com/office/drawing/2014/main" id="{2A18A168-3715-4800-BA27-BE114ECF03B7}"/>
              </a:ext>
            </a:extLst>
          </p:cNvPr>
          <p:cNvPicPr>
            <a:picLocks noChangeAspect="1"/>
          </p:cNvPicPr>
          <p:nvPr/>
        </p:nvPicPr>
        <p:blipFill>
          <a:blip r:embed="rId5"/>
          <a:stretch>
            <a:fillRect/>
          </a:stretch>
        </p:blipFill>
        <p:spPr>
          <a:xfrm>
            <a:off x="7830773" y="6900405"/>
            <a:ext cx="1048699" cy="1048699"/>
          </a:xfrm>
          <a:prstGeom prst="rect">
            <a:avLst/>
          </a:prstGeom>
        </p:spPr>
      </p:pic>
      <p:sp>
        <p:nvSpPr>
          <p:cNvPr id="27" name="TextBox 26">
            <a:extLst>
              <a:ext uri="{FF2B5EF4-FFF2-40B4-BE49-F238E27FC236}">
                <a16:creationId xmlns:a16="http://schemas.microsoft.com/office/drawing/2014/main" id="{10D5B122-92F3-4DD7-B43F-A8C4D6E364EF}"/>
              </a:ext>
            </a:extLst>
          </p:cNvPr>
          <p:cNvSpPr txBox="1"/>
          <p:nvPr/>
        </p:nvSpPr>
        <p:spPr>
          <a:xfrm>
            <a:off x="9256130" y="2836969"/>
            <a:ext cx="7133200" cy="6986528"/>
          </a:xfrm>
          <a:prstGeom prst="rect">
            <a:avLst/>
          </a:prstGeom>
          <a:noFill/>
          <a:ln>
            <a:noFill/>
          </a:ln>
        </p:spPr>
        <p:txBody>
          <a:bodyPr wrap="square" rtlCol="0">
            <a:spAutoFit/>
          </a:bodyPr>
          <a:lstStyle/>
          <a:p>
            <a:r>
              <a:rPr lang="en-US" sz="3200" dirty="0"/>
              <a:t>Less trustworthy:</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Primarily aims to get money or sell products. </a:t>
            </a:r>
          </a:p>
          <a:p>
            <a:br>
              <a:rPr lang="en-US" sz="3200" dirty="0"/>
            </a:br>
            <a:endParaRPr lang="en-US" sz="3200" dirty="0"/>
          </a:p>
          <a:p>
            <a:pPr marL="457200" indent="-457200">
              <a:buFont typeface="Arial" panose="020B0604020202020204" pitchFamily="34" charset="0"/>
              <a:buChar char="•"/>
            </a:pPr>
            <a:r>
              <a:rPr lang="en-US" sz="3200" dirty="0"/>
              <a:t>Is not from a reputable organization.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Is not endorsed by health professionals you trust.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Is not clear about how your information will be protected, and may not have a privacy policy. </a:t>
            </a:r>
          </a:p>
        </p:txBody>
      </p:sp>
      <p:pic>
        <p:nvPicPr>
          <p:cNvPr id="28" name="Graphic 27" descr="Dollar">
            <a:extLst>
              <a:ext uri="{FF2B5EF4-FFF2-40B4-BE49-F238E27FC236}">
                <a16:creationId xmlns:a16="http://schemas.microsoft.com/office/drawing/2014/main" id="{5A91841D-A4EA-4811-8382-EC740B919E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36045" y="4107874"/>
            <a:ext cx="914400" cy="914400"/>
          </a:xfrm>
          <a:prstGeom prst="rect">
            <a:avLst/>
          </a:prstGeom>
        </p:spPr>
      </p:pic>
      <p:grpSp>
        <p:nvGrpSpPr>
          <p:cNvPr id="14" name="Group 13">
            <a:extLst>
              <a:ext uri="{FF2B5EF4-FFF2-40B4-BE49-F238E27FC236}">
                <a16:creationId xmlns:a16="http://schemas.microsoft.com/office/drawing/2014/main" id="{CC7B229E-B0ED-4CC7-8EA8-A530DD3FBAEC}"/>
              </a:ext>
            </a:extLst>
          </p:cNvPr>
          <p:cNvGrpSpPr/>
          <p:nvPr/>
        </p:nvGrpSpPr>
        <p:grpSpPr>
          <a:xfrm>
            <a:off x="16500208" y="6869768"/>
            <a:ext cx="1224514" cy="1148072"/>
            <a:chOff x="16305268" y="7880395"/>
            <a:chExt cx="1224514" cy="1148072"/>
          </a:xfrm>
        </p:grpSpPr>
        <p:pic>
          <p:nvPicPr>
            <p:cNvPr id="19" name="Picture 18">
              <a:extLst>
                <a:ext uri="{FF2B5EF4-FFF2-40B4-BE49-F238E27FC236}">
                  <a16:creationId xmlns:a16="http://schemas.microsoft.com/office/drawing/2014/main" id="{B10978FE-AA00-4AF8-A8F6-AA06916E0652}"/>
                </a:ext>
              </a:extLst>
            </p:cNvPr>
            <p:cNvPicPr>
              <a:picLocks noChangeAspect="1"/>
            </p:cNvPicPr>
            <p:nvPr/>
          </p:nvPicPr>
          <p:blipFill>
            <a:blip r:embed="rId5"/>
            <a:stretch>
              <a:fillRect/>
            </a:stretch>
          </p:blipFill>
          <p:spPr>
            <a:xfrm>
              <a:off x="16466324" y="7997192"/>
              <a:ext cx="914479" cy="914479"/>
            </a:xfrm>
            <a:prstGeom prst="rect">
              <a:avLst/>
            </a:prstGeom>
          </p:spPr>
        </p:pic>
        <p:sp>
          <p:nvSpPr>
            <p:cNvPr id="21" name="&quot;Not Allowed&quot; Symbol 20">
              <a:extLst>
                <a:ext uri="{FF2B5EF4-FFF2-40B4-BE49-F238E27FC236}">
                  <a16:creationId xmlns:a16="http://schemas.microsoft.com/office/drawing/2014/main" id="{601AF363-666E-4B16-BE97-69FB12E4AFF0}"/>
                </a:ext>
              </a:extLst>
            </p:cNvPr>
            <p:cNvSpPr/>
            <p:nvPr/>
          </p:nvSpPr>
          <p:spPr>
            <a:xfrm>
              <a:off x="16305268" y="7880395"/>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a:extLst>
              <a:ext uri="{FF2B5EF4-FFF2-40B4-BE49-F238E27FC236}">
                <a16:creationId xmlns:a16="http://schemas.microsoft.com/office/drawing/2014/main" id="{53922AE0-4A4C-4FA8-8532-B84794BEB8A5}"/>
              </a:ext>
            </a:extLst>
          </p:cNvPr>
          <p:cNvGrpSpPr/>
          <p:nvPr/>
        </p:nvGrpSpPr>
        <p:grpSpPr>
          <a:xfrm>
            <a:off x="16500208" y="5367592"/>
            <a:ext cx="1224514" cy="1148072"/>
            <a:chOff x="16500208" y="5367592"/>
            <a:chExt cx="1224514" cy="1148072"/>
          </a:xfrm>
        </p:grpSpPr>
        <p:pic>
          <p:nvPicPr>
            <p:cNvPr id="18" name="Picture 17">
              <a:extLst>
                <a:ext uri="{FF2B5EF4-FFF2-40B4-BE49-F238E27FC236}">
                  <a16:creationId xmlns:a16="http://schemas.microsoft.com/office/drawing/2014/main" id="{07164123-05F3-4BF9-8B7C-97978BB2318F}"/>
                </a:ext>
              </a:extLst>
            </p:cNvPr>
            <p:cNvPicPr>
              <a:picLocks noChangeAspect="1"/>
            </p:cNvPicPr>
            <p:nvPr/>
          </p:nvPicPr>
          <p:blipFill>
            <a:blip r:embed="rId4"/>
            <a:stretch>
              <a:fillRect/>
            </a:stretch>
          </p:blipFill>
          <p:spPr>
            <a:xfrm>
              <a:off x="16661264" y="5464090"/>
              <a:ext cx="914479" cy="914479"/>
            </a:xfrm>
            <a:prstGeom prst="rect">
              <a:avLst/>
            </a:prstGeom>
          </p:spPr>
        </p:pic>
        <p:sp>
          <p:nvSpPr>
            <p:cNvPr id="22" name="&quot;Not Allowed&quot; Symbol 21">
              <a:extLst>
                <a:ext uri="{FF2B5EF4-FFF2-40B4-BE49-F238E27FC236}">
                  <a16:creationId xmlns:a16="http://schemas.microsoft.com/office/drawing/2014/main" id="{88F2D642-BF2C-4204-A88A-7596FBC415C4}"/>
                </a:ext>
              </a:extLst>
            </p:cNvPr>
            <p:cNvSpPr/>
            <p:nvPr/>
          </p:nvSpPr>
          <p:spPr>
            <a:xfrm>
              <a:off x="16500208" y="5367592"/>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id="{D8B982AD-D70A-498E-AFAB-58B6E082F3ED}"/>
              </a:ext>
            </a:extLst>
          </p:cNvPr>
          <p:cNvGrpSpPr/>
          <p:nvPr/>
        </p:nvGrpSpPr>
        <p:grpSpPr>
          <a:xfrm>
            <a:off x="6094921" y="2355548"/>
            <a:ext cx="2039753" cy="1656783"/>
            <a:chOff x="5931055" y="2909429"/>
            <a:chExt cx="2191788" cy="1569660"/>
          </a:xfrm>
        </p:grpSpPr>
        <p:sp>
          <p:nvSpPr>
            <p:cNvPr id="3" name="Rectangle 2">
              <a:extLst>
                <a:ext uri="{FF2B5EF4-FFF2-40B4-BE49-F238E27FC236}">
                  <a16:creationId xmlns:a16="http://schemas.microsoft.com/office/drawing/2014/main" id="{9E1E35A5-DF04-402C-A5DA-4AA4BE9EAECF}"/>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1055" y="3141204"/>
              <a:ext cx="1106111" cy="1106111"/>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4161763" y="2530084"/>
            <a:ext cx="2122177" cy="1220311"/>
            <a:chOff x="14902848" y="3544089"/>
            <a:chExt cx="2122177"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808829" y="3544089"/>
              <a:ext cx="1216196" cy="1216196"/>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02848" y="3658289"/>
              <a:ext cx="1106111" cy="1106111"/>
            </a:xfrm>
            <a:prstGeom prst="rect">
              <a:avLst/>
            </a:prstGeom>
          </p:spPr>
        </p:pic>
      </p:grpSp>
      <p:pic>
        <p:nvPicPr>
          <p:cNvPr id="1026" name="Picture 2" descr="Padlock icon vector design templates Padlock icon vector design templates isolated on white background privacy  stock illustrations">
            <a:extLst>
              <a:ext uri="{FF2B5EF4-FFF2-40B4-BE49-F238E27FC236}">
                <a16:creationId xmlns:a16="http://schemas.microsoft.com/office/drawing/2014/main" id="{53F07FE7-3CAF-4EDD-B04A-F1FE417ECFA3}"/>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86238" y="8433823"/>
            <a:ext cx="1138548" cy="113854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01C5E0D-E9CA-42D3-A43D-DA2CCDE7F880}"/>
              </a:ext>
            </a:extLst>
          </p:cNvPr>
          <p:cNvGrpSpPr/>
          <p:nvPr/>
        </p:nvGrpSpPr>
        <p:grpSpPr>
          <a:xfrm>
            <a:off x="16519922" y="8412551"/>
            <a:ext cx="1224514" cy="1178870"/>
            <a:chOff x="16653272" y="8425622"/>
            <a:chExt cx="1224514" cy="1178870"/>
          </a:xfrm>
        </p:grpSpPr>
        <p:pic>
          <p:nvPicPr>
            <p:cNvPr id="25" name="Picture 2" descr="Padlock icon vector design templates Padlock icon vector design templates isolated on white background privacy  stock illustrations">
              <a:extLst>
                <a:ext uri="{FF2B5EF4-FFF2-40B4-BE49-F238E27FC236}">
                  <a16:creationId xmlns:a16="http://schemas.microsoft.com/office/drawing/2014/main" id="{0ACEBCAD-9D93-471C-8870-333039199645}"/>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683040" y="8465944"/>
              <a:ext cx="1138548" cy="1138548"/>
            </a:xfrm>
            <a:prstGeom prst="rect">
              <a:avLst/>
            </a:prstGeom>
            <a:noFill/>
            <a:extLst>
              <a:ext uri="{909E8E84-426E-40DD-AFC4-6F175D3DCCD1}">
                <a14:hiddenFill xmlns:a14="http://schemas.microsoft.com/office/drawing/2010/main">
                  <a:solidFill>
                    <a:srgbClr val="FFFFFF"/>
                  </a:solidFill>
                </a14:hiddenFill>
              </a:ext>
            </a:extLst>
          </p:spPr>
        </p:pic>
        <p:sp>
          <p:nvSpPr>
            <p:cNvPr id="29" name="&quot;Not Allowed&quot; Symbol 28">
              <a:extLst>
                <a:ext uri="{FF2B5EF4-FFF2-40B4-BE49-F238E27FC236}">
                  <a16:creationId xmlns:a16="http://schemas.microsoft.com/office/drawing/2014/main" id="{73E6E2E8-BF34-45FC-B712-C2CB5A32B572}"/>
                </a:ext>
              </a:extLst>
            </p:cNvPr>
            <p:cNvSpPr/>
            <p:nvPr/>
          </p:nvSpPr>
          <p:spPr>
            <a:xfrm>
              <a:off x="16653272" y="8425622"/>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Rectangle 22">
            <a:extLst>
              <a:ext uri="{FF2B5EF4-FFF2-40B4-BE49-F238E27FC236}">
                <a16:creationId xmlns:a16="http://schemas.microsoft.com/office/drawing/2014/main" id="{A2D1E98F-3650-496E-964A-A532AB59A43A}"/>
              </a:ext>
            </a:extLst>
          </p:cNvPr>
          <p:cNvSpPr/>
          <p:nvPr/>
        </p:nvSpPr>
        <p:spPr>
          <a:xfrm>
            <a:off x="810884" y="1120786"/>
            <a:ext cx="16787910" cy="1061829"/>
          </a:xfrm>
          <a:prstGeom prst="rect">
            <a:avLst/>
          </a:prstGeom>
        </p:spPr>
        <p:txBody>
          <a:bodyPr wrap="square">
            <a:spAutoFit/>
          </a:bodyPr>
          <a:lstStyle/>
          <a:p>
            <a:r>
              <a:rPr lang="en-US" sz="6300" dirty="0">
                <a:solidFill>
                  <a:srgbClr val="034092"/>
                </a:solidFill>
                <a:ea typeface="Lora"/>
                <a:cs typeface="Lora"/>
                <a:sym typeface="Lora"/>
              </a:rPr>
              <a:t>Protecting yourself: Choose a trusted platform</a:t>
            </a:r>
            <a:endParaRPr lang="en-US" sz="6300" dirty="0"/>
          </a:p>
        </p:txBody>
      </p:sp>
    </p:spTree>
    <p:extLst>
      <p:ext uri="{BB962C8B-B14F-4D97-AF65-F5344CB8AC3E}">
        <p14:creationId xmlns:p14="http://schemas.microsoft.com/office/powerpoint/2010/main" val="388726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78492" y="2989106"/>
            <a:ext cx="15628123" cy="830997"/>
          </a:xfrm>
          <a:prstGeom prst="rect">
            <a:avLst/>
          </a:prstGeom>
          <a:noFill/>
        </p:spPr>
        <p:txBody>
          <a:bodyPr wrap="square" rtlCol="0">
            <a:spAutoFit/>
          </a:bodyPr>
          <a:lstStyle/>
          <a:p>
            <a:pPr marL="0" marR="0" lvl="0" indent="0" defTabSz="1371600" rtl="0" eaLnBrk="1" fontAlgn="auto" latinLnBrk="0" hangingPunct="1">
              <a:lnSpc>
                <a:spcPct val="100000"/>
              </a:lnSpc>
              <a:spcBef>
                <a:spcPts val="0"/>
              </a:spcBef>
              <a:spcAft>
                <a:spcPts val="0"/>
              </a:spcAft>
              <a:buClrTx/>
              <a:buSzTx/>
              <a:buFont typeface="Arial" panose="020B0604020202020204"/>
              <a:buNone/>
              <a:tabLst/>
              <a:defRPr/>
            </a:pPr>
            <a:r>
              <a:rPr kumimoji="0" lang="en-US" sz="4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sym typeface="Arial" panose="020B0604020202020204"/>
              </a:rPr>
              <a:t>Websites with these endings </a:t>
            </a:r>
            <a:r>
              <a:rPr kumimoji="0" lang="en-US" sz="4800" b="1" i="0" u="sng"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sym typeface="Arial" panose="020B0604020202020204"/>
              </a:rPr>
              <a:t>might be more</a:t>
            </a:r>
            <a:r>
              <a:rPr kumimoji="0" lang="en-US" sz="4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sym typeface="Arial" panose="020B0604020202020204"/>
              </a:rPr>
              <a:t> </a:t>
            </a:r>
            <a:r>
              <a:rPr lang="en-US" sz="4800" kern="1200" dirty="0">
                <a:solidFill>
                  <a:srgbClr val="003366"/>
                </a:solidFill>
                <a:latin typeface="Arial" panose="020B0604020202020204" pitchFamily="34" charset="0"/>
                <a:ea typeface="+mn-ea"/>
                <a:cs typeface="Arial" panose="020B0604020202020204" pitchFamily="34" charset="0"/>
              </a:rPr>
              <a:t>trustworthy:</a:t>
            </a:r>
            <a:endParaRPr kumimoji="0" lang="en-US" sz="4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Arial"/>
            </a:endParaRPr>
          </a:p>
        </p:txBody>
      </p:sp>
      <p:sp>
        <p:nvSpPr>
          <p:cNvPr id="13" name="TextBox 12">
            <a:extLst>
              <a:ext uri="{FF2B5EF4-FFF2-40B4-BE49-F238E27FC236}">
                <a16:creationId xmlns:a16="http://schemas.microsoft.com/office/drawing/2014/main" id="{259A94C2-0458-4E39-8409-AAA65FA4BBCF}"/>
              </a:ext>
            </a:extLst>
          </p:cNvPr>
          <p:cNvSpPr txBox="1"/>
          <p:nvPr/>
        </p:nvSpPr>
        <p:spPr>
          <a:xfrm>
            <a:off x="1078492" y="6878941"/>
            <a:ext cx="15628123" cy="830997"/>
          </a:xfrm>
          <a:prstGeom prst="rect">
            <a:avLst/>
          </a:prstGeom>
          <a:noFill/>
        </p:spPr>
        <p:txBody>
          <a:bodyPr wrap="square" rtlCol="0">
            <a:spAutoFit/>
          </a:bodyPr>
          <a:lstStyle/>
          <a:p>
            <a:pPr lvl="0" defTabSz="1371600">
              <a:buClrTx/>
              <a:defRPr/>
            </a:pPr>
            <a:r>
              <a:rPr kumimoji="0" lang="en-US" sz="4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sym typeface="Arial" panose="020B0604020202020204"/>
              </a:rPr>
              <a:t>Websites with this ending </a:t>
            </a:r>
            <a:r>
              <a:rPr lang="en-US" sz="4800" b="1" u="sng" kern="1200" dirty="0">
                <a:solidFill>
                  <a:srgbClr val="003366"/>
                </a:solidFill>
                <a:latin typeface="Arial" panose="020B0604020202020204" pitchFamily="34" charset="0"/>
                <a:ea typeface="+mn-ea"/>
                <a:cs typeface="Arial" panose="020B0604020202020204" pitchFamily="34" charset="0"/>
              </a:rPr>
              <a:t>might be l</a:t>
            </a:r>
            <a:r>
              <a:rPr kumimoji="0" lang="en-US" sz="4800" b="1" i="0" u="sng" strike="noStrike" kern="1200" cap="none" spc="0" normalizeH="0" baseline="0" noProof="0" dirty="0" err="1">
                <a:ln>
                  <a:noFill/>
                </a:ln>
                <a:solidFill>
                  <a:srgbClr val="003366"/>
                </a:solidFill>
                <a:effectLst/>
                <a:uLnTx/>
                <a:uFillTx/>
                <a:latin typeface="Arial" panose="020B0604020202020204" pitchFamily="34" charset="0"/>
                <a:ea typeface="+mn-ea"/>
                <a:cs typeface="Arial" panose="020B0604020202020204" pitchFamily="34" charset="0"/>
                <a:sym typeface="Arial" panose="020B0604020202020204"/>
              </a:rPr>
              <a:t>ess</a:t>
            </a:r>
            <a:r>
              <a:rPr kumimoji="0" lang="en-US" sz="4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sym typeface="Arial" panose="020B0604020202020204"/>
              </a:rPr>
              <a:t> </a:t>
            </a:r>
            <a:r>
              <a:rPr lang="en-US" sz="4800" kern="1200" dirty="0">
                <a:solidFill>
                  <a:srgbClr val="003366"/>
                </a:solidFill>
                <a:latin typeface="Arial" panose="020B0604020202020204" pitchFamily="34" charset="0"/>
                <a:cs typeface="Arial" panose="020B0604020202020204" pitchFamily="34" charset="0"/>
              </a:rPr>
              <a:t>trustworthy</a:t>
            </a:r>
            <a:r>
              <a:rPr kumimoji="0" lang="en-US" sz="4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sym typeface="Arial" panose="020B0604020202020204"/>
              </a:rPr>
              <a:t>: </a:t>
            </a:r>
            <a:endParaRPr kumimoji="0" lang="en-US" sz="4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Arial"/>
            </a:endParaRPr>
          </a:p>
        </p:txBody>
      </p:sp>
      <p:grpSp>
        <p:nvGrpSpPr>
          <p:cNvPr id="9" name="Group 8">
            <a:extLst>
              <a:ext uri="{FF2B5EF4-FFF2-40B4-BE49-F238E27FC236}">
                <a16:creationId xmlns:a16="http://schemas.microsoft.com/office/drawing/2014/main" id="{652139FE-4CB6-43E0-9638-FC0DCF1D00A1}"/>
              </a:ext>
            </a:extLst>
          </p:cNvPr>
          <p:cNvGrpSpPr/>
          <p:nvPr/>
        </p:nvGrpSpPr>
        <p:grpSpPr>
          <a:xfrm>
            <a:off x="1317753" y="3911740"/>
            <a:ext cx="16037559" cy="2940630"/>
            <a:chOff x="1475521" y="3191070"/>
            <a:chExt cx="16037559" cy="2940630"/>
          </a:xfrm>
        </p:grpSpPr>
        <p:sp>
          <p:nvSpPr>
            <p:cNvPr id="3" name="TextBox 2">
              <a:extLst>
                <a:ext uri="{FF2B5EF4-FFF2-40B4-BE49-F238E27FC236}">
                  <a16:creationId xmlns:a16="http://schemas.microsoft.com/office/drawing/2014/main" id="{D8DD794E-5CE6-44D6-9CCD-A8C3F964EBE7}"/>
                </a:ext>
              </a:extLst>
            </p:cNvPr>
            <p:cNvSpPr txBox="1"/>
            <p:nvPr/>
          </p:nvSpPr>
          <p:spPr>
            <a:xfrm>
              <a:off x="4344666" y="3242624"/>
              <a:ext cx="13168414" cy="2785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website.gov</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government information</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website.org</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usually a not-for-profit organization</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website.edu</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an educational institution such as a university</a:t>
              </a:r>
            </a:p>
          </p:txBody>
        </p:sp>
        <p:sp>
          <p:nvSpPr>
            <p:cNvPr id="7" name="Oval 6">
              <a:extLst>
                <a:ext uri="{FF2B5EF4-FFF2-40B4-BE49-F238E27FC236}">
                  <a16:creationId xmlns:a16="http://schemas.microsoft.com/office/drawing/2014/main" id="{4EC8DFCA-3D1C-41E3-8E91-62640A41700F}"/>
                </a:ext>
              </a:extLst>
            </p:cNvPr>
            <p:cNvSpPr/>
            <p:nvPr/>
          </p:nvSpPr>
          <p:spPr>
            <a:xfrm>
              <a:off x="5800822" y="3191070"/>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7" name="Oval 16">
              <a:extLst>
                <a:ext uri="{FF2B5EF4-FFF2-40B4-BE49-F238E27FC236}">
                  <a16:creationId xmlns:a16="http://schemas.microsoft.com/office/drawing/2014/main" id="{1CB6E786-7F19-4C9D-942B-F02E6EA6E5AF}"/>
                </a:ext>
              </a:extLst>
            </p:cNvPr>
            <p:cNvSpPr/>
            <p:nvPr/>
          </p:nvSpPr>
          <p:spPr>
            <a:xfrm>
              <a:off x="5800822" y="4226145"/>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8" name="Oval 17">
              <a:extLst>
                <a:ext uri="{FF2B5EF4-FFF2-40B4-BE49-F238E27FC236}">
                  <a16:creationId xmlns:a16="http://schemas.microsoft.com/office/drawing/2014/main" id="{F310ADA5-576E-496B-9A17-9F8C84186B64}"/>
                </a:ext>
              </a:extLst>
            </p:cNvPr>
            <p:cNvSpPr/>
            <p:nvPr/>
          </p:nvSpPr>
          <p:spPr>
            <a:xfrm>
              <a:off x="5800822" y="5313365"/>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nvGrpSpPr>
            <p:cNvPr id="2" name="Group 1">
              <a:extLst>
                <a:ext uri="{FF2B5EF4-FFF2-40B4-BE49-F238E27FC236}">
                  <a16:creationId xmlns:a16="http://schemas.microsoft.com/office/drawing/2014/main" id="{21ADF068-48A6-4D37-91BF-E06662A794FA}"/>
                </a:ext>
              </a:extLst>
            </p:cNvPr>
            <p:cNvGrpSpPr/>
            <p:nvPr/>
          </p:nvGrpSpPr>
          <p:grpSpPr>
            <a:xfrm>
              <a:off x="1475521" y="3682329"/>
              <a:ext cx="2433195" cy="1569660"/>
              <a:chOff x="1460531" y="2548473"/>
              <a:chExt cx="2433195" cy="1569660"/>
            </a:xfrm>
          </p:grpSpPr>
          <p:sp>
            <p:nvSpPr>
              <p:cNvPr id="22" name="Rectangle 21">
                <a:extLst>
                  <a:ext uri="{FF2B5EF4-FFF2-40B4-BE49-F238E27FC236}">
                    <a16:creationId xmlns:a16="http://schemas.microsoft.com/office/drawing/2014/main" id="{AACCAF21-67B3-47BB-A536-D13E80C7B8F4}"/>
                  </a:ext>
                </a:extLst>
              </p:cNvPr>
              <p:cNvSpPr/>
              <p:nvPr/>
            </p:nvSpPr>
            <p:spPr>
              <a:xfrm>
                <a:off x="2670314" y="254847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23" name="Graphic 22" descr="Flag">
                <a:extLst>
                  <a:ext uri="{FF2B5EF4-FFF2-40B4-BE49-F238E27FC236}">
                    <a16:creationId xmlns:a16="http://schemas.microsoft.com/office/drawing/2014/main" id="{050088C3-20B1-4DCD-9096-AE4164F4E0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0531" y="2726452"/>
                <a:ext cx="1216722" cy="1216722"/>
              </a:xfrm>
              <a:prstGeom prst="rect">
                <a:avLst/>
              </a:prstGeom>
            </p:spPr>
          </p:pic>
        </p:grpSp>
      </p:grpSp>
      <p:grpSp>
        <p:nvGrpSpPr>
          <p:cNvPr id="10" name="Group 9">
            <a:extLst>
              <a:ext uri="{FF2B5EF4-FFF2-40B4-BE49-F238E27FC236}">
                <a16:creationId xmlns:a16="http://schemas.microsoft.com/office/drawing/2014/main" id="{0FB23469-C7C6-4433-AD89-9974FA97AAAB}"/>
              </a:ext>
            </a:extLst>
          </p:cNvPr>
          <p:cNvGrpSpPr/>
          <p:nvPr/>
        </p:nvGrpSpPr>
        <p:grpSpPr>
          <a:xfrm>
            <a:off x="1317753" y="8001534"/>
            <a:ext cx="13847203" cy="1216722"/>
            <a:chOff x="1420216" y="7936219"/>
            <a:chExt cx="13847203" cy="1216722"/>
          </a:xfrm>
        </p:grpSpPr>
        <p:sp>
          <p:nvSpPr>
            <p:cNvPr id="14" name="TextBox 13">
              <a:extLst>
                <a:ext uri="{FF2B5EF4-FFF2-40B4-BE49-F238E27FC236}">
                  <a16:creationId xmlns:a16="http://schemas.microsoft.com/office/drawing/2014/main" id="{308C650A-3698-48D3-8756-532AE8677D2A}"/>
                </a:ext>
              </a:extLst>
            </p:cNvPr>
            <p:cNvSpPr txBox="1"/>
            <p:nvPr/>
          </p:nvSpPr>
          <p:spPr>
            <a:xfrm>
              <a:off x="4651456" y="8064346"/>
              <a:ext cx="10615963"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website.com</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 commercial business</a:t>
              </a:r>
            </a:p>
          </p:txBody>
        </p:sp>
        <p:sp>
          <p:nvSpPr>
            <p:cNvPr id="19" name="Oval 18">
              <a:extLst>
                <a:ext uri="{FF2B5EF4-FFF2-40B4-BE49-F238E27FC236}">
                  <a16:creationId xmlns:a16="http://schemas.microsoft.com/office/drawing/2014/main" id="{3CFB799F-A5CF-4339-82CB-8A7489E346AF}"/>
                </a:ext>
              </a:extLst>
            </p:cNvPr>
            <p:cNvSpPr/>
            <p:nvPr/>
          </p:nvSpPr>
          <p:spPr>
            <a:xfrm>
              <a:off x="6159546" y="7975255"/>
              <a:ext cx="1137429" cy="8183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pic>
          <p:nvPicPr>
            <p:cNvPr id="24" name="Graphic 23" descr="Confused face with no fill">
              <a:extLst>
                <a:ext uri="{FF2B5EF4-FFF2-40B4-BE49-F238E27FC236}">
                  <a16:creationId xmlns:a16="http://schemas.microsoft.com/office/drawing/2014/main" id="{C98D550B-9A9F-406A-B4F0-3A0279F88A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11546" y="7969553"/>
              <a:ext cx="1148072" cy="1148072"/>
            </a:xfrm>
            <a:prstGeom prst="rect">
              <a:avLst/>
            </a:prstGeom>
          </p:spPr>
        </p:pic>
        <p:pic>
          <p:nvPicPr>
            <p:cNvPr id="25" name="Graphic 24" descr="Flag">
              <a:extLst>
                <a:ext uri="{FF2B5EF4-FFF2-40B4-BE49-F238E27FC236}">
                  <a16:creationId xmlns:a16="http://schemas.microsoft.com/office/drawing/2014/main" id="{9E02A3AF-957D-4493-A63C-36EBA1977F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0216" y="7936219"/>
              <a:ext cx="1216722" cy="1216722"/>
            </a:xfrm>
            <a:prstGeom prst="rect">
              <a:avLst/>
            </a:prstGeom>
          </p:spPr>
        </p:pic>
      </p:grpSp>
      <p:sp>
        <p:nvSpPr>
          <p:cNvPr id="20" name="Rectangle 19">
            <a:extLst>
              <a:ext uri="{FF2B5EF4-FFF2-40B4-BE49-F238E27FC236}">
                <a16:creationId xmlns:a16="http://schemas.microsoft.com/office/drawing/2014/main" id="{36C074D0-3FB2-466B-8A4D-CFE20CA5DF40}"/>
              </a:ext>
            </a:extLst>
          </p:cNvPr>
          <p:cNvSpPr/>
          <p:nvPr/>
        </p:nvSpPr>
        <p:spPr>
          <a:xfrm>
            <a:off x="810884" y="1120786"/>
            <a:ext cx="16787910" cy="1061829"/>
          </a:xfrm>
          <a:prstGeom prst="rect">
            <a:avLst/>
          </a:prstGeom>
        </p:spPr>
        <p:txBody>
          <a:bodyPr wrap="square">
            <a:spAutoFit/>
          </a:bodyPr>
          <a:lstStyle/>
          <a:p>
            <a:r>
              <a:rPr lang="en-US" sz="6300" dirty="0">
                <a:solidFill>
                  <a:srgbClr val="034092"/>
                </a:solidFill>
                <a:ea typeface="Lora"/>
                <a:cs typeface="Lora"/>
                <a:sym typeface="Lora"/>
              </a:rPr>
              <a:t>Protecting yourself: Choose a trusted platform</a:t>
            </a:r>
            <a:endParaRPr lang="en-US" sz="6300" dirty="0"/>
          </a:p>
        </p:txBody>
      </p:sp>
    </p:spTree>
    <p:extLst>
      <p:ext uri="{BB962C8B-B14F-4D97-AF65-F5344CB8AC3E}">
        <p14:creationId xmlns:p14="http://schemas.microsoft.com/office/powerpoint/2010/main" val="395562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D8A77E3E-08A2-46BF-AA9B-0BC384E2730F}"/>
              </a:ext>
            </a:extLst>
          </p:cNvPr>
          <p:cNvGrpSpPr/>
          <p:nvPr/>
        </p:nvGrpSpPr>
        <p:grpSpPr>
          <a:xfrm>
            <a:off x="959317" y="2889390"/>
            <a:ext cx="4106118" cy="3715060"/>
            <a:chOff x="916454" y="5810872"/>
            <a:chExt cx="4106118" cy="3715060"/>
          </a:xfrm>
        </p:grpSpPr>
        <p:grpSp>
          <p:nvGrpSpPr>
            <p:cNvPr id="59" name="Group 58">
              <a:extLst>
                <a:ext uri="{FF2B5EF4-FFF2-40B4-BE49-F238E27FC236}">
                  <a16:creationId xmlns:a16="http://schemas.microsoft.com/office/drawing/2014/main" id="{9981420D-C77E-4C61-B9FF-F39453C98946}"/>
                </a:ext>
              </a:extLst>
            </p:cNvPr>
            <p:cNvGrpSpPr/>
            <p:nvPr/>
          </p:nvGrpSpPr>
          <p:grpSpPr>
            <a:xfrm>
              <a:off x="916454" y="5810872"/>
              <a:ext cx="4106118" cy="3715060"/>
              <a:chOff x="12897134" y="6023780"/>
              <a:chExt cx="4106118" cy="3715060"/>
            </a:xfrm>
          </p:grpSpPr>
          <p:grpSp>
            <p:nvGrpSpPr>
              <p:cNvPr id="60" name="Group 59">
                <a:extLst>
                  <a:ext uri="{FF2B5EF4-FFF2-40B4-BE49-F238E27FC236}">
                    <a16:creationId xmlns:a16="http://schemas.microsoft.com/office/drawing/2014/main" id="{B782D73B-6387-40B2-8310-638324BD0801}"/>
                  </a:ext>
                </a:extLst>
              </p:cNvPr>
              <p:cNvGrpSpPr/>
              <p:nvPr/>
            </p:nvGrpSpPr>
            <p:grpSpPr>
              <a:xfrm>
                <a:off x="12897134" y="6023780"/>
                <a:ext cx="4106118" cy="3715060"/>
                <a:chOff x="12897134" y="6023780"/>
                <a:chExt cx="4106118" cy="3715060"/>
              </a:xfrm>
            </p:grpSpPr>
            <p:pic>
              <p:nvPicPr>
                <p:cNvPr id="71" name="Graphic 70" descr="Scales of justice">
                  <a:extLst>
                    <a:ext uri="{FF2B5EF4-FFF2-40B4-BE49-F238E27FC236}">
                      <a16:creationId xmlns:a16="http://schemas.microsoft.com/office/drawing/2014/main" id="{2594CADB-54C3-40A9-81E2-FE86F0C80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72" name="Rectangle 71">
                  <a:extLst>
                    <a:ext uri="{FF2B5EF4-FFF2-40B4-BE49-F238E27FC236}">
                      <a16:creationId xmlns:a16="http://schemas.microsoft.com/office/drawing/2014/main" id="{E1A3B700-9075-4087-BAEE-B804C713E256}"/>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C6AA181-DA28-49BC-87B4-85365CCF1E43}"/>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3A4EB288-D78E-41FE-9FA8-89392787B7BA}"/>
                  </a:ext>
                </a:extLst>
              </p:cNvPr>
              <p:cNvGrpSpPr/>
              <p:nvPr/>
            </p:nvGrpSpPr>
            <p:grpSpPr>
              <a:xfrm>
                <a:off x="13761748" y="6965969"/>
                <a:ext cx="155790" cy="1300452"/>
                <a:chOff x="13761748" y="6965969"/>
                <a:chExt cx="155790" cy="1300452"/>
              </a:xfrm>
            </p:grpSpPr>
            <p:sp>
              <p:nvSpPr>
                <p:cNvPr id="69" name="Rectangle 68">
                  <a:extLst>
                    <a:ext uri="{FF2B5EF4-FFF2-40B4-BE49-F238E27FC236}">
                      <a16:creationId xmlns:a16="http://schemas.microsoft.com/office/drawing/2014/main" id="{9B1AD558-C71E-4F54-B217-2402D001636E}"/>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5B906FE-0415-4A4A-8E46-EF1FAF08791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33C0382-ACBC-459C-BD0A-EB312A0599B2}"/>
                  </a:ext>
                </a:extLst>
              </p:cNvPr>
              <p:cNvGrpSpPr/>
              <p:nvPr/>
            </p:nvGrpSpPr>
            <p:grpSpPr>
              <a:xfrm>
                <a:off x="15967143" y="6955823"/>
                <a:ext cx="155790" cy="1300452"/>
                <a:chOff x="13761748" y="6965969"/>
                <a:chExt cx="155790" cy="1300452"/>
              </a:xfrm>
            </p:grpSpPr>
            <p:sp>
              <p:nvSpPr>
                <p:cNvPr id="67" name="Rectangle 66">
                  <a:extLst>
                    <a:ext uri="{FF2B5EF4-FFF2-40B4-BE49-F238E27FC236}">
                      <a16:creationId xmlns:a16="http://schemas.microsoft.com/office/drawing/2014/main" id="{1EDB98B4-045C-4F68-934A-3A23BD22313A}"/>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03721F4-CC92-4283-8362-A4CD43390F1B}"/>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 name="Graphic 19" descr="Flag">
              <a:extLst>
                <a:ext uri="{FF2B5EF4-FFF2-40B4-BE49-F238E27FC236}">
                  <a16:creationId xmlns:a16="http://schemas.microsoft.com/office/drawing/2014/main" id="{4DB14118-587B-4234-BBB4-FEA3B792C5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580" y="6992684"/>
              <a:ext cx="697558" cy="697558"/>
            </a:xfrm>
            <a:prstGeom prst="rect">
              <a:avLst/>
            </a:prstGeom>
          </p:spPr>
        </p:pic>
        <p:pic>
          <p:nvPicPr>
            <p:cNvPr id="40" name="Graphic 39" descr="Flag">
              <a:extLst>
                <a:ext uri="{FF2B5EF4-FFF2-40B4-BE49-F238E27FC236}">
                  <a16:creationId xmlns:a16="http://schemas.microsoft.com/office/drawing/2014/main" id="{0D1CF37E-A82C-471D-AC34-93962CBF3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2868" y="7359529"/>
              <a:ext cx="697558" cy="697558"/>
            </a:xfrm>
            <a:prstGeom prst="rect">
              <a:avLst/>
            </a:prstGeom>
          </p:spPr>
        </p:pic>
        <p:pic>
          <p:nvPicPr>
            <p:cNvPr id="41" name="Graphic 40" descr="Flag">
              <a:extLst>
                <a:ext uri="{FF2B5EF4-FFF2-40B4-BE49-F238E27FC236}">
                  <a16:creationId xmlns:a16="http://schemas.microsoft.com/office/drawing/2014/main" id="{A8D2D136-2BA5-44E6-A644-B353A6064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7207" y="7357518"/>
              <a:ext cx="697558" cy="697558"/>
            </a:xfrm>
            <a:prstGeom prst="rect">
              <a:avLst/>
            </a:prstGeom>
          </p:spPr>
        </p:pic>
        <p:pic>
          <p:nvPicPr>
            <p:cNvPr id="42" name="Graphic 41" descr="Flag">
              <a:extLst>
                <a:ext uri="{FF2B5EF4-FFF2-40B4-BE49-F238E27FC236}">
                  <a16:creationId xmlns:a16="http://schemas.microsoft.com/office/drawing/2014/main" id="{2CB7C3FC-77C7-40F7-89E7-67F78DBD6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7357" y="6984492"/>
              <a:ext cx="697558" cy="697558"/>
            </a:xfrm>
            <a:prstGeom prst="rect">
              <a:avLst/>
            </a:prstGeom>
          </p:spPr>
        </p:pic>
      </p:grpSp>
      <p:grpSp>
        <p:nvGrpSpPr>
          <p:cNvPr id="44" name="Group 43">
            <a:extLst>
              <a:ext uri="{FF2B5EF4-FFF2-40B4-BE49-F238E27FC236}">
                <a16:creationId xmlns:a16="http://schemas.microsoft.com/office/drawing/2014/main" id="{BE3C365E-3D77-4706-9814-7E37DCF15DB4}"/>
              </a:ext>
            </a:extLst>
          </p:cNvPr>
          <p:cNvGrpSpPr/>
          <p:nvPr/>
        </p:nvGrpSpPr>
        <p:grpSpPr>
          <a:xfrm>
            <a:off x="6854036" y="2867550"/>
            <a:ext cx="4106118" cy="3715060"/>
            <a:chOff x="12897134" y="6023780"/>
            <a:chExt cx="4106118" cy="3715060"/>
          </a:xfrm>
        </p:grpSpPr>
        <p:grpSp>
          <p:nvGrpSpPr>
            <p:cNvPr id="45" name="Group 44">
              <a:extLst>
                <a:ext uri="{FF2B5EF4-FFF2-40B4-BE49-F238E27FC236}">
                  <a16:creationId xmlns:a16="http://schemas.microsoft.com/office/drawing/2014/main" id="{08205E39-BDF3-4971-8493-FF32BE5449C4}"/>
                </a:ext>
              </a:extLst>
            </p:cNvPr>
            <p:cNvGrpSpPr/>
            <p:nvPr/>
          </p:nvGrpSpPr>
          <p:grpSpPr>
            <a:xfrm>
              <a:off x="12897134" y="6023780"/>
              <a:ext cx="4106118" cy="3715060"/>
              <a:chOff x="12897134" y="6023780"/>
              <a:chExt cx="4106118" cy="3715060"/>
            </a:xfrm>
          </p:grpSpPr>
          <p:pic>
            <p:nvPicPr>
              <p:cNvPr id="56" name="Graphic 55" descr="Scales of justice">
                <a:extLst>
                  <a:ext uri="{FF2B5EF4-FFF2-40B4-BE49-F238E27FC236}">
                    <a16:creationId xmlns:a16="http://schemas.microsoft.com/office/drawing/2014/main" id="{84F3D34C-196D-4475-8D50-7E52024BB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57" name="Rectangle 56">
                <a:extLst>
                  <a:ext uri="{FF2B5EF4-FFF2-40B4-BE49-F238E27FC236}">
                    <a16:creationId xmlns:a16="http://schemas.microsoft.com/office/drawing/2014/main" id="{861283C9-D1BC-4CE4-BCE3-161BA3AAF3E1}"/>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E687AB7-B24A-4B91-BFBA-CCFA14DA5E05}"/>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F2B9F79-66CE-47E4-89F2-187B9D0818AA}"/>
                </a:ext>
              </a:extLst>
            </p:cNvPr>
            <p:cNvGrpSpPr/>
            <p:nvPr/>
          </p:nvGrpSpPr>
          <p:grpSpPr>
            <a:xfrm>
              <a:off x="13761748" y="6965969"/>
              <a:ext cx="155790" cy="1300452"/>
              <a:chOff x="13761748" y="6965969"/>
              <a:chExt cx="155790" cy="1300452"/>
            </a:xfrm>
          </p:grpSpPr>
          <p:sp>
            <p:nvSpPr>
              <p:cNvPr id="54" name="Rectangle 53">
                <a:extLst>
                  <a:ext uri="{FF2B5EF4-FFF2-40B4-BE49-F238E27FC236}">
                    <a16:creationId xmlns:a16="http://schemas.microsoft.com/office/drawing/2014/main" id="{EAD069E9-ECD2-440D-965F-F4EA154C1B0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D316B13-6FB5-489A-BB88-4699B6C7776F}"/>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267168E-97D8-4085-A05F-BC39878E303D}"/>
                </a:ext>
              </a:extLst>
            </p:cNvPr>
            <p:cNvGrpSpPr/>
            <p:nvPr/>
          </p:nvGrpSpPr>
          <p:grpSpPr>
            <a:xfrm>
              <a:off x="15967143" y="6955823"/>
              <a:ext cx="155790" cy="1300452"/>
              <a:chOff x="13761748" y="6965969"/>
              <a:chExt cx="155790" cy="1300452"/>
            </a:xfrm>
          </p:grpSpPr>
          <p:sp>
            <p:nvSpPr>
              <p:cNvPr id="52" name="Rectangle 51">
                <a:extLst>
                  <a:ext uri="{FF2B5EF4-FFF2-40B4-BE49-F238E27FC236}">
                    <a16:creationId xmlns:a16="http://schemas.microsoft.com/office/drawing/2014/main" id="{C27ECAD9-CA2E-483E-B6C6-41395136D5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7144855-40F4-486B-B374-C15FE89016B4}"/>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Graphic 47" descr="Flag">
              <a:extLst>
                <a:ext uri="{FF2B5EF4-FFF2-40B4-BE49-F238E27FC236}">
                  <a16:creationId xmlns:a16="http://schemas.microsoft.com/office/drawing/2014/main" id="{0B785CA7-7E81-4EB9-B4F9-A5ED876591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82404" y="7443064"/>
              <a:ext cx="697558" cy="697558"/>
            </a:xfrm>
            <a:prstGeom prst="rect">
              <a:avLst/>
            </a:prstGeom>
          </p:spPr>
        </p:pic>
        <p:pic>
          <p:nvPicPr>
            <p:cNvPr id="49" name="Graphic 48" descr="Flag">
              <a:extLst>
                <a:ext uri="{FF2B5EF4-FFF2-40B4-BE49-F238E27FC236}">
                  <a16:creationId xmlns:a16="http://schemas.microsoft.com/office/drawing/2014/main" id="{A5F9F0A4-73C6-4C53-9E24-A9D252413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85156" y="7427765"/>
              <a:ext cx="697558" cy="697558"/>
            </a:xfrm>
            <a:prstGeom prst="rect">
              <a:avLst/>
            </a:prstGeom>
          </p:spPr>
        </p:pic>
        <p:pic>
          <p:nvPicPr>
            <p:cNvPr id="50" name="Graphic 49" descr="Flag">
              <a:extLst>
                <a:ext uri="{FF2B5EF4-FFF2-40B4-BE49-F238E27FC236}">
                  <a16:creationId xmlns:a16="http://schemas.microsoft.com/office/drawing/2014/main" id="{D18094E8-E8F8-4967-AA63-DBB8F9A3E1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09495" y="7425754"/>
              <a:ext cx="697558" cy="697558"/>
            </a:xfrm>
            <a:prstGeom prst="rect">
              <a:avLst/>
            </a:prstGeom>
          </p:spPr>
        </p:pic>
        <p:pic>
          <p:nvPicPr>
            <p:cNvPr id="51" name="Graphic 50" descr="Flag">
              <a:extLst>
                <a:ext uri="{FF2B5EF4-FFF2-40B4-BE49-F238E27FC236}">
                  <a16:creationId xmlns:a16="http://schemas.microsoft.com/office/drawing/2014/main" id="{00C071EE-1EAB-433F-899F-8430A9CD7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85181" y="7434872"/>
              <a:ext cx="697558" cy="697558"/>
            </a:xfrm>
            <a:prstGeom prst="rect">
              <a:avLst/>
            </a:prstGeom>
          </p:spPr>
        </p:pic>
      </p:grpSp>
      <p:grpSp>
        <p:nvGrpSpPr>
          <p:cNvPr id="80" name="Group 79">
            <a:extLst>
              <a:ext uri="{FF2B5EF4-FFF2-40B4-BE49-F238E27FC236}">
                <a16:creationId xmlns:a16="http://schemas.microsoft.com/office/drawing/2014/main" id="{A8DFD4A5-A3B7-45FA-854A-101CF1364D22}"/>
              </a:ext>
            </a:extLst>
          </p:cNvPr>
          <p:cNvGrpSpPr/>
          <p:nvPr/>
        </p:nvGrpSpPr>
        <p:grpSpPr>
          <a:xfrm>
            <a:off x="12730377" y="2897582"/>
            <a:ext cx="4106118" cy="3715060"/>
            <a:chOff x="12687514" y="5819064"/>
            <a:chExt cx="4106118" cy="3715060"/>
          </a:xfrm>
        </p:grpSpPr>
        <p:grpSp>
          <p:nvGrpSpPr>
            <p:cNvPr id="17" name="Group 16">
              <a:extLst>
                <a:ext uri="{FF2B5EF4-FFF2-40B4-BE49-F238E27FC236}">
                  <a16:creationId xmlns:a16="http://schemas.microsoft.com/office/drawing/2014/main" id="{A111F645-14D0-460A-9CBB-ED3BD4AEF0F2}"/>
                </a:ext>
              </a:extLst>
            </p:cNvPr>
            <p:cNvGrpSpPr/>
            <p:nvPr/>
          </p:nvGrpSpPr>
          <p:grpSpPr>
            <a:xfrm>
              <a:off x="12687514" y="5819064"/>
              <a:ext cx="4106118" cy="3715060"/>
              <a:chOff x="12897134" y="6023780"/>
              <a:chExt cx="4106118" cy="3715060"/>
            </a:xfrm>
          </p:grpSpPr>
          <p:pic>
            <p:nvPicPr>
              <p:cNvPr id="14" name="Graphic 13" descr="Scales of justice">
                <a:extLst>
                  <a:ext uri="{FF2B5EF4-FFF2-40B4-BE49-F238E27FC236}">
                    <a16:creationId xmlns:a16="http://schemas.microsoft.com/office/drawing/2014/main" id="{7BC8B740-EF38-4A6E-A507-61A3A7E4F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15" name="Rectangle 14">
                <a:extLst>
                  <a:ext uri="{FF2B5EF4-FFF2-40B4-BE49-F238E27FC236}">
                    <a16:creationId xmlns:a16="http://schemas.microsoft.com/office/drawing/2014/main" id="{6BC305D0-12FC-4285-80D7-9FFA335EED9F}"/>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715DB9-A6F3-482C-980B-E9A360CB216E}"/>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5BA23D0-4A20-4A29-9615-1AF0C10C1E25}"/>
                </a:ext>
              </a:extLst>
            </p:cNvPr>
            <p:cNvGrpSpPr/>
            <p:nvPr/>
          </p:nvGrpSpPr>
          <p:grpSpPr>
            <a:xfrm>
              <a:off x="13552128" y="6761253"/>
              <a:ext cx="155790" cy="1300452"/>
              <a:chOff x="13761748" y="6965969"/>
              <a:chExt cx="155790" cy="1300452"/>
            </a:xfrm>
          </p:grpSpPr>
          <p:sp>
            <p:nvSpPr>
              <p:cNvPr id="28" name="Rectangle 27">
                <a:extLst>
                  <a:ext uri="{FF2B5EF4-FFF2-40B4-BE49-F238E27FC236}">
                    <a16:creationId xmlns:a16="http://schemas.microsoft.com/office/drawing/2014/main" id="{2EEAECF9-C7C9-4A0E-89EF-D0F32F235FFC}"/>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BF6C2A-AF7C-4E57-AE3F-90B054629B2A}"/>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9741F363-8DC5-4DC5-AF77-FBD3762EA4DA}"/>
                </a:ext>
              </a:extLst>
            </p:cNvPr>
            <p:cNvGrpSpPr/>
            <p:nvPr/>
          </p:nvGrpSpPr>
          <p:grpSpPr>
            <a:xfrm>
              <a:off x="15757523" y="6751107"/>
              <a:ext cx="155790" cy="1300452"/>
              <a:chOff x="13761748" y="6965969"/>
              <a:chExt cx="155790" cy="1300452"/>
            </a:xfrm>
          </p:grpSpPr>
          <p:sp>
            <p:nvSpPr>
              <p:cNvPr id="38" name="Rectangle 37">
                <a:extLst>
                  <a:ext uri="{FF2B5EF4-FFF2-40B4-BE49-F238E27FC236}">
                    <a16:creationId xmlns:a16="http://schemas.microsoft.com/office/drawing/2014/main" id="{1DE98E87-DBB1-4CF1-A9C8-DD8C97C14979}"/>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5C3F54-E20F-4FDB-B470-F8651A8DCDE9}"/>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Graphic 73" descr="Flag">
              <a:extLst>
                <a:ext uri="{FF2B5EF4-FFF2-40B4-BE49-F238E27FC236}">
                  <a16:creationId xmlns:a16="http://schemas.microsoft.com/office/drawing/2014/main" id="{BD76F071-C7DF-4241-B465-6A9F0B7FD1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12976" y="6973116"/>
              <a:ext cx="697558" cy="697558"/>
            </a:xfrm>
            <a:prstGeom prst="rect">
              <a:avLst/>
            </a:prstGeom>
          </p:spPr>
        </p:pic>
        <p:pic>
          <p:nvPicPr>
            <p:cNvPr id="75" name="Graphic 74" descr="Flag">
              <a:extLst>
                <a:ext uri="{FF2B5EF4-FFF2-40B4-BE49-F238E27FC236}">
                  <a16:creationId xmlns:a16="http://schemas.microsoft.com/office/drawing/2014/main" id="{E9046901-0646-439D-A13B-E395A3E621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13968" y="7339961"/>
              <a:ext cx="697558" cy="697558"/>
            </a:xfrm>
            <a:prstGeom prst="rect">
              <a:avLst/>
            </a:prstGeom>
          </p:spPr>
        </p:pic>
        <p:pic>
          <p:nvPicPr>
            <p:cNvPr id="76" name="Graphic 75" descr="Flag">
              <a:extLst>
                <a:ext uri="{FF2B5EF4-FFF2-40B4-BE49-F238E27FC236}">
                  <a16:creationId xmlns:a16="http://schemas.microsoft.com/office/drawing/2014/main" id="{E27F741C-E68D-4661-BF52-0260B0A418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51955" y="7337950"/>
              <a:ext cx="697558" cy="697558"/>
            </a:xfrm>
            <a:prstGeom prst="rect">
              <a:avLst/>
            </a:prstGeom>
          </p:spPr>
        </p:pic>
        <p:pic>
          <p:nvPicPr>
            <p:cNvPr id="77" name="Graphic 76" descr="Flag">
              <a:extLst>
                <a:ext uri="{FF2B5EF4-FFF2-40B4-BE49-F238E27FC236}">
                  <a16:creationId xmlns:a16="http://schemas.microsoft.com/office/drawing/2014/main" id="{3028C29E-EC30-4FE0-8477-623E6EC44C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5753" y="6964924"/>
              <a:ext cx="697558" cy="697558"/>
            </a:xfrm>
            <a:prstGeom prst="rect">
              <a:avLst/>
            </a:prstGeom>
          </p:spPr>
        </p:pic>
      </p:grpSp>
      <p:sp>
        <p:nvSpPr>
          <p:cNvPr id="82" name="TextBox 81">
            <a:extLst>
              <a:ext uri="{FF2B5EF4-FFF2-40B4-BE49-F238E27FC236}">
                <a16:creationId xmlns:a16="http://schemas.microsoft.com/office/drawing/2014/main" id="{442CC2EC-8126-4F97-90EC-48496EDBFB82}"/>
              </a:ext>
            </a:extLst>
          </p:cNvPr>
          <p:cNvSpPr txBox="1"/>
          <p:nvPr/>
        </p:nvSpPr>
        <p:spPr>
          <a:xfrm>
            <a:off x="13206015" y="6672208"/>
            <a:ext cx="3154842" cy="1184940"/>
          </a:xfrm>
          <a:prstGeom prst="rect">
            <a:avLst/>
          </a:prstGeom>
          <a:noFill/>
        </p:spPr>
        <p:txBody>
          <a:bodyPr wrap="square" rtlCol="0">
            <a:spAutoFit/>
          </a:bodyPr>
          <a:lstStyle/>
          <a:p>
            <a:pPr lvl="0" algn="ctr">
              <a:defRPr/>
            </a:pPr>
            <a:r>
              <a:rPr kumimoji="0" lang="en-US" sz="3500" b="1" i="0" u="sng"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More</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lang="en-US" sz="3600" dirty="0">
                <a:latin typeface="Arial" panose="020B0604020202020204" pitchFamily="34" charset="0"/>
                <a:cs typeface="Arial" panose="020B0604020202020204" pitchFamily="34" charset="0"/>
              </a:rPr>
              <a:t>trustworthy</a:t>
            </a: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83" name="TextBox 82">
            <a:extLst>
              <a:ext uri="{FF2B5EF4-FFF2-40B4-BE49-F238E27FC236}">
                <a16:creationId xmlns:a16="http://schemas.microsoft.com/office/drawing/2014/main" id="{EBBC2D45-0578-4438-A17A-F6DBCF3379BB}"/>
              </a:ext>
            </a:extLst>
          </p:cNvPr>
          <p:cNvSpPr txBox="1"/>
          <p:nvPr/>
        </p:nvSpPr>
        <p:spPr>
          <a:xfrm>
            <a:off x="1378676" y="6672208"/>
            <a:ext cx="3267401" cy="1184940"/>
          </a:xfrm>
          <a:prstGeom prst="rect">
            <a:avLst/>
          </a:prstGeom>
          <a:noFill/>
        </p:spPr>
        <p:txBody>
          <a:bodyPr wrap="square" rtlCol="0">
            <a:spAutoFit/>
          </a:bodyPr>
          <a:lstStyle/>
          <a:p>
            <a:pPr lvl="0" algn="ctr">
              <a:defRPr/>
            </a:pPr>
            <a:r>
              <a:rPr lang="en-US" sz="3500" b="1" u="sng" dirty="0"/>
              <a:t>Less</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lang="en-US" sz="3600" dirty="0">
                <a:latin typeface="Arial" panose="020B0604020202020204" pitchFamily="34" charset="0"/>
                <a:cs typeface="Arial" panose="020B0604020202020204" pitchFamily="34" charset="0"/>
              </a:rPr>
              <a:t>trustworthy</a:t>
            </a: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84" name="TextBox 83">
            <a:extLst>
              <a:ext uri="{FF2B5EF4-FFF2-40B4-BE49-F238E27FC236}">
                <a16:creationId xmlns:a16="http://schemas.microsoft.com/office/drawing/2014/main" id="{08287292-9483-4597-9817-124D136DDA85}"/>
              </a:ext>
            </a:extLst>
          </p:cNvPr>
          <p:cNvSpPr txBox="1"/>
          <p:nvPr/>
        </p:nvSpPr>
        <p:spPr>
          <a:xfrm>
            <a:off x="7179641" y="6672208"/>
            <a:ext cx="3454908" cy="1184940"/>
          </a:xfrm>
          <a:prstGeom prst="rect">
            <a:avLst/>
          </a:prstGeom>
          <a:noFill/>
        </p:spPr>
        <p:txBody>
          <a:bodyPr wrap="square" rtlCol="0">
            <a:spAutoFit/>
          </a:bodyPr>
          <a:lstStyle/>
          <a:p>
            <a:pPr lvl="0" algn="ctr">
              <a:defRPr/>
            </a:pPr>
            <a:r>
              <a:rPr kumimoji="0" lang="en-US" sz="3500" b="1" i="0" u="sng"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May or may not </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be </a:t>
            </a:r>
            <a:r>
              <a:rPr lang="en-US" sz="3600" dirty="0">
                <a:latin typeface="Arial" panose="020B0604020202020204" pitchFamily="34" charset="0"/>
                <a:cs typeface="Arial" panose="020B0604020202020204" pitchFamily="34" charset="0"/>
              </a:rPr>
              <a:t>trustworthy</a:t>
            </a: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Rectangle 85">
            <a:extLst>
              <a:ext uri="{FF2B5EF4-FFF2-40B4-BE49-F238E27FC236}">
                <a16:creationId xmlns:a16="http://schemas.microsoft.com/office/drawing/2014/main" id="{05542580-E22B-48B3-A402-580980CA109D}"/>
              </a:ext>
            </a:extLst>
          </p:cNvPr>
          <p:cNvSpPr/>
          <p:nvPr/>
        </p:nvSpPr>
        <p:spPr>
          <a:xfrm>
            <a:off x="15588366" y="5184365"/>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pic>
        <p:nvPicPr>
          <p:cNvPr id="88" name="Graphic 87" descr="Confused face with no fill">
            <a:extLst>
              <a:ext uri="{FF2B5EF4-FFF2-40B4-BE49-F238E27FC236}">
                <a16:creationId xmlns:a16="http://schemas.microsoft.com/office/drawing/2014/main" id="{25BA9346-8A3E-4F2B-82E2-DA4D1122D1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1761" y="5397923"/>
            <a:ext cx="771111" cy="771111"/>
          </a:xfrm>
          <a:prstGeom prst="rect">
            <a:avLst/>
          </a:prstGeom>
        </p:spPr>
      </p:pic>
      <p:pic>
        <p:nvPicPr>
          <p:cNvPr id="89" name="Graphic 88" descr="Confused face with no fill">
            <a:extLst>
              <a:ext uri="{FF2B5EF4-FFF2-40B4-BE49-F238E27FC236}">
                <a16:creationId xmlns:a16="http://schemas.microsoft.com/office/drawing/2014/main" id="{A386779D-1E6C-44E1-BA80-079BE552A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8015" y="5415695"/>
            <a:ext cx="771111" cy="771111"/>
          </a:xfrm>
          <a:prstGeom prst="rect">
            <a:avLst/>
          </a:prstGeom>
        </p:spPr>
      </p:pic>
      <p:sp>
        <p:nvSpPr>
          <p:cNvPr id="90" name="Rectangle 89">
            <a:extLst>
              <a:ext uri="{FF2B5EF4-FFF2-40B4-BE49-F238E27FC236}">
                <a16:creationId xmlns:a16="http://schemas.microsoft.com/office/drawing/2014/main" id="{F8069BF8-5C84-4273-BA7B-B6A12C9A6CE9}"/>
              </a:ext>
            </a:extLst>
          </p:cNvPr>
          <p:cNvSpPr/>
          <p:nvPr/>
        </p:nvSpPr>
        <p:spPr>
          <a:xfrm>
            <a:off x="9718679" y="5215562"/>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85" name="Content Placeholder 2">
            <a:extLst>
              <a:ext uri="{FF2B5EF4-FFF2-40B4-BE49-F238E27FC236}">
                <a16:creationId xmlns:a16="http://schemas.microsoft.com/office/drawing/2014/main" id="{48A34C0B-86BB-40C1-9F41-669124700F5A}"/>
              </a:ext>
            </a:extLst>
          </p:cNvPr>
          <p:cNvSpPr>
            <a:spLocks noGrp="1"/>
          </p:cNvSpPr>
          <p:nvPr>
            <p:ph idx="1"/>
          </p:nvPr>
        </p:nvSpPr>
        <p:spPr>
          <a:xfrm>
            <a:off x="1613653" y="8570518"/>
            <a:ext cx="15222842" cy="967168"/>
          </a:xfrm>
        </p:spPr>
        <p:txBody>
          <a:bodyPr>
            <a:normAutofit fontScale="92500" lnSpcReduction="10000"/>
          </a:bodyPr>
          <a:lstStyle/>
          <a:p>
            <a:pPr marL="0" indent="0">
              <a:lnSpc>
                <a:spcPct val="150000"/>
              </a:lnSpc>
              <a:spcAft>
                <a:spcPts val="1200"/>
              </a:spcAft>
              <a:buNone/>
            </a:pPr>
            <a:r>
              <a:rPr lang="en-US" sz="3200" dirty="0">
                <a:latin typeface="Arial" panose="020B0604020202020204" pitchFamily="34" charset="0"/>
                <a:cs typeface="Arial" panose="020B0604020202020204" pitchFamily="34" charset="0"/>
              </a:rPr>
              <a:t>Green Flags     : </a:t>
            </a:r>
            <a:r>
              <a:rPr lang="en-US" sz="3200" b="1" u="sng" dirty="0">
                <a:latin typeface="Arial" panose="020B0604020202020204" pitchFamily="34" charset="0"/>
                <a:cs typeface="Arial" panose="020B0604020202020204" pitchFamily="34" charset="0"/>
              </a:rPr>
              <a:t>more</a:t>
            </a:r>
            <a:r>
              <a:rPr lang="en-US" sz="3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trustworthy</a:t>
            </a:r>
            <a:r>
              <a:rPr lang="en-US" sz="3200" dirty="0">
                <a:latin typeface="Arial" panose="020B0604020202020204" pitchFamily="34" charset="0"/>
                <a:cs typeface="Arial" panose="020B0604020202020204" pitchFamily="34" charset="0"/>
              </a:rPr>
              <a:t>.                          Red Flags     : </a:t>
            </a:r>
            <a:r>
              <a:rPr lang="en-US" sz="3200" b="1" u="sng" dirty="0">
                <a:latin typeface="Arial" panose="020B0604020202020204" pitchFamily="34" charset="0"/>
                <a:cs typeface="Arial" panose="020B0604020202020204" pitchFamily="34" charset="0"/>
              </a:rPr>
              <a:t>less</a:t>
            </a:r>
            <a:r>
              <a:rPr lang="en-US" sz="3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trustworthy.</a:t>
            </a:r>
            <a:endParaRPr lang="en-US" sz="3200" dirty="0">
              <a:latin typeface="Arial" panose="020B0604020202020204" pitchFamily="34" charset="0"/>
              <a:cs typeface="Arial" panose="020B0604020202020204" pitchFamily="34" charset="0"/>
            </a:endParaRPr>
          </a:p>
        </p:txBody>
      </p:sp>
      <p:pic>
        <p:nvPicPr>
          <p:cNvPr id="87" name="Graphic 86" descr="Flag">
            <a:extLst>
              <a:ext uri="{FF2B5EF4-FFF2-40B4-BE49-F238E27FC236}">
                <a16:creationId xmlns:a16="http://schemas.microsoft.com/office/drawing/2014/main" id="{39B2DE7C-C40E-4526-AC97-6F1B3D7E2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41418" y="8659809"/>
            <a:ext cx="697558" cy="697558"/>
          </a:xfrm>
          <a:prstGeom prst="rect">
            <a:avLst/>
          </a:prstGeom>
        </p:spPr>
      </p:pic>
      <p:pic>
        <p:nvPicPr>
          <p:cNvPr id="91" name="Graphic 90" descr="Flag">
            <a:extLst>
              <a:ext uri="{FF2B5EF4-FFF2-40B4-BE49-F238E27FC236}">
                <a16:creationId xmlns:a16="http://schemas.microsoft.com/office/drawing/2014/main" id="{8298C2DE-1944-497C-B818-EAF632358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07529" y="8634908"/>
            <a:ext cx="697558" cy="697558"/>
          </a:xfrm>
          <a:prstGeom prst="rect">
            <a:avLst/>
          </a:prstGeom>
        </p:spPr>
      </p:pic>
      <p:pic>
        <p:nvPicPr>
          <p:cNvPr id="92" name="Graphic 91" descr="Confused face with no fill">
            <a:extLst>
              <a:ext uri="{FF2B5EF4-FFF2-40B4-BE49-F238E27FC236}">
                <a16:creationId xmlns:a16="http://schemas.microsoft.com/office/drawing/2014/main" id="{1ADE037B-ACD9-4B7F-80F5-7A57466A4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875378" y="8576438"/>
            <a:ext cx="771111" cy="771111"/>
          </a:xfrm>
          <a:prstGeom prst="rect">
            <a:avLst/>
          </a:prstGeom>
        </p:spPr>
      </p:pic>
      <p:sp>
        <p:nvSpPr>
          <p:cNvPr id="93" name="Rectangle 92">
            <a:extLst>
              <a:ext uri="{FF2B5EF4-FFF2-40B4-BE49-F238E27FC236}">
                <a16:creationId xmlns:a16="http://schemas.microsoft.com/office/drawing/2014/main" id="{E1D2E2F7-830D-4014-95AF-3C045A102320}"/>
              </a:ext>
            </a:extLst>
          </p:cNvPr>
          <p:cNvSpPr/>
          <p:nvPr/>
        </p:nvSpPr>
        <p:spPr>
          <a:xfrm>
            <a:off x="7590453" y="8429689"/>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63" name="Rectangle 62">
            <a:extLst>
              <a:ext uri="{FF2B5EF4-FFF2-40B4-BE49-F238E27FC236}">
                <a16:creationId xmlns:a16="http://schemas.microsoft.com/office/drawing/2014/main" id="{294FB15A-0F0B-418F-B447-26933F3DF1BF}"/>
              </a:ext>
            </a:extLst>
          </p:cNvPr>
          <p:cNvSpPr/>
          <p:nvPr/>
        </p:nvSpPr>
        <p:spPr>
          <a:xfrm>
            <a:off x="810884" y="1120786"/>
            <a:ext cx="16787910" cy="1061829"/>
          </a:xfrm>
          <a:prstGeom prst="rect">
            <a:avLst/>
          </a:prstGeom>
        </p:spPr>
        <p:txBody>
          <a:bodyPr wrap="square">
            <a:spAutoFit/>
          </a:bodyPr>
          <a:lstStyle/>
          <a:p>
            <a:r>
              <a:rPr lang="en-US" sz="6300" dirty="0">
                <a:solidFill>
                  <a:srgbClr val="034092"/>
                </a:solidFill>
                <a:ea typeface="Lora"/>
                <a:cs typeface="Lora"/>
                <a:sym typeface="Lora"/>
              </a:rPr>
              <a:t>Protecting yourself: Choose a trusted platform</a:t>
            </a:r>
            <a:endParaRPr lang="en-US" sz="6300" dirty="0"/>
          </a:p>
        </p:txBody>
      </p:sp>
    </p:spTree>
    <p:extLst>
      <p:ext uri="{BB962C8B-B14F-4D97-AF65-F5344CB8AC3E}">
        <p14:creationId xmlns:p14="http://schemas.microsoft.com/office/powerpoint/2010/main" val="181843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icture 3">
            <a:extLst>
              <a:ext uri="{FF2B5EF4-FFF2-40B4-BE49-F238E27FC236}">
                <a16:creationId xmlns:a16="http://schemas.microsoft.com/office/drawing/2014/main" id="{01BE7D39-2324-46B0-BF2F-2C45FE3DD489}"/>
              </a:ext>
            </a:extLst>
          </p:cNvPr>
          <p:cNvPicPr>
            <a:picLocks noChangeAspect="1"/>
          </p:cNvPicPr>
          <p:nvPr/>
        </p:nvPicPr>
        <p:blipFill rotWithShape="1">
          <a:blip r:embed="rId3"/>
          <a:srcRect t="-1" r="361" b="55844"/>
          <a:stretch/>
        </p:blipFill>
        <p:spPr>
          <a:xfrm>
            <a:off x="310896" y="4283410"/>
            <a:ext cx="17611549" cy="412838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Oval 14">
            <a:extLst>
              <a:ext uri="{FF2B5EF4-FFF2-40B4-BE49-F238E27FC236}">
                <a16:creationId xmlns:a16="http://schemas.microsoft.com/office/drawing/2014/main" id="{17B8C490-0CAC-40D5-9115-DE0B7C364F43}"/>
              </a:ext>
            </a:extLst>
          </p:cNvPr>
          <p:cNvSpPr/>
          <p:nvPr/>
        </p:nvSpPr>
        <p:spPr>
          <a:xfrm>
            <a:off x="7857629" y="4758556"/>
            <a:ext cx="1772190" cy="5955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2" name="Rectangle: Rounded Corners 1">
            <a:extLst>
              <a:ext uri="{FF2B5EF4-FFF2-40B4-BE49-F238E27FC236}">
                <a16:creationId xmlns:a16="http://schemas.microsoft.com/office/drawing/2014/main" id="{9808CF5A-75D0-40A4-B316-14BAA3AEA58C}"/>
              </a:ext>
            </a:extLst>
          </p:cNvPr>
          <p:cNvSpPr/>
          <p:nvPr/>
        </p:nvSpPr>
        <p:spPr>
          <a:xfrm>
            <a:off x="2615184" y="4748512"/>
            <a:ext cx="2743200" cy="38404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7" name="Rectangle 6">
            <a:extLst>
              <a:ext uri="{FF2B5EF4-FFF2-40B4-BE49-F238E27FC236}">
                <a16:creationId xmlns:a16="http://schemas.microsoft.com/office/drawing/2014/main" id="{80A6C433-3542-41AC-BE4D-39DB867DB35C}"/>
              </a:ext>
            </a:extLst>
          </p:cNvPr>
          <p:cNvSpPr/>
          <p:nvPr/>
        </p:nvSpPr>
        <p:spPr>
          <a:xfrm>
            <a:off x="2615184" y="4593471"/>
            <a:ext cx="7954468" cy="830997"/>
          </a:xfrm>
          <a:prstGeom prst="rect">
            <a:avLst/>
          </a:prstGeom>
        </p:spPr>
        <p:txBody>
          <a:bodyPr wrap="square">
            <a:spAutoFit/>
          </a:bodyPr>
          <a:lstStyle/>
          <a:p>
            <a:r>
              <a:rPr lang="en-US" sz="4800" dirty="0"/>
              <a:t>https://www.lifelabs.com/</a:t>
            </a:r>
          </a:p>
        </p:txBody>
      </p:sp>
      <p:sp>
        <p:nvSpPr>
          <p:cNvPr id="3" name="Rectangle 2">
            <a:extLst>
              <a:ext uri="{FF2B5EF4-FFF2-40B4-BE49-F238E27FC236}">
                <a16:creationId xmlns:a16="http://schemas.microsoft.com/office/drawing/2014/main" id="{E9FCB9C0-F950-4205-8145-9D6DAEEF58B6}"/>
              </a:ext>
            </a:extLst>
          </p:cNvPr>
          <p:cNvSpPr/>
          <p:nvPr/>
        </p:nvSpPr>
        <p:spPr>
          <a:xfrm>
            <a:off x="310896" y="2066544"/>
            <a:ext cx="17702784" cy="493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15E16A-9446-4CF8-8F2B-8B3895D79A13}"/>
              </a:ext>
            </a:extLst>
          </p:cNvPr>
          <p:cNvSpPr/>
          <p:nvPr/>
        </p:nvSpPr>
        <p:spPr>
          <a:xfrm>
            <a:off x="810884" y="1120786"/>
            <a:ext cx="16787910" cy="1061829"/>
          </a:xfrm>
          <a:prstGeom prst="rect">
            <a:avLst/>
          </a:prstGeom>
        </p:spPr>
        <p:txBody>
          <a:bodyPr wrap="square">
            <a:spAutoFit/>
          </a:bodyPr>
          <a:lstStyle/>
          <a:p>
            <a:r>
              <a:rPr lang="en-US" sz="6300" dirty="0">
                <a:solidFill>
                  <a:srgbClr val="034092"/>
                </a:solidFill>
                <a:ea typeface="Lora"/>
                <a:cs typeface="Lora"/>
                <a:sym typeface="Lora"/>
              </a:rPr>
              <a:t>Protecting yourself: Choose a trusted platform</a:t>
            </a:r>
            <a:endParaRPr lang="en-US" sz="6300" dirty="0"/>
          </a:p>
        </p:txBody>
      </p:sp>
    </p:spTree>
    <p:extLst>
      <p:ext uri="{BB962C8B-B14F-4D97-AF65-F5344CB8AC3E}">
        <p14:creationId xmlns:p14="http://schemas.microsoft.com/office/powerpoint/2010/main" val="57102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Learning objectives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2" y="3296845"/>
            <a:ext cx="10991918" cy="6176339"/>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180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Understand what personal health information is and how you can access yours online.</a:t>
            </a:r>
          </a:p>
          <a:p>
            <a:pPr marL="628714" marR="0" lvl="0" indent="-571500" algn="l" rtl="0">
              <a:lnSpc>
                <a:spcPct val="150000"/>
              </a:lnSpc>
              <a:spcBef>
                <a:spcPts val="0"/>
              </a:spcBef>
              <a:spcAft>
                <a:spcPts val="180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Learn about how your personal health information is protected online.</a:t>
            </a:r>
            <a:endParaRPr lang="en-US" sz="3600" dirty="0">
              <a:solidFill>
                <a:schemeClr val="tx1"/>
              </a:solidFill>
              <a:latin typeface="+mj-lt"/>
              <a:sym typeface="Lora"/>
            </a:endParaRPr>
          </a:p>
          <a:p>
            <a:pPr marL="628714" indent="-571500">
              <a:lnSpc>
                <a:spcPct val="150000"/>
              </a:lnSpc>
              <a:spcAft>
                <a:spcPts val="1800"/>
              </a:spcAft>
              <a:buClr>
                <a:schemeClr val="dk2"/>
              </a:buClr>
              <a:buSzPct val="110000"/>
              <a:buFont typeface="Arial" panose="020B0604020202020204" pitchFamily="34" charset="0"/>
              <a:buChar char="•"/>
            </a:pPr>
            <a:r>
              <a:rPr lang="en-US" sz="3600" dirty="0">
                <a:solidFill>
                  <a:schemeClr val="tx1"/>
                </a:solidFill>
                <a:latin typeface="+mj-lt"/>
                <a:sym typeface="Lora"/>
              </a:rPr>
              <a:t>Get an introduction to Health Gateway and how it can be used.</a:t>
            </a:r>
          </a:p>
        </p:txBody>
      </p:sp>
      <p:pic>
        <p:nvPicPr>
          <p:cNvPr id="7170" name="Picture 2" descr="Learn Icon - Easy To Learn Icon Clipart (800x754), Png Download">
            <a:extLst>
              <a:ext uri="{FF2B5EF4-FFF2-40B4-BE49-F238E27FC236}">
                <a16:creationId xmlns:a16="http://schemas.microsoft.com/office/drawing/2014/main" id="{E3528460-2A5F-4FE6-8334-228EF268F0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6575" y="2780685"/>
            <a:ext cx="5092273" cy="4725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2" name="Picture 1">
            <a:extLst>
              <a:ext uri="{FF2B5EF4-FFF2-40B4-BE49-F238E27FC236}">
                <a16:creationId xmlns:a16="http://schemas.microsoft.com/office/drawing/2014/main" id="{5A544417-0E06-43CD-8909-7D592D56D0B2}"/>
              </a:ext>
            </a:extLst>
          </p:cNvPr>
          <p:cNvPicPr>
            <a:picLocks noChangeAspect="1"/>
          </p:cNvPicPr>
          <p:nvPr/>
        </p:nvPicPr>
        <p:blipFill rotWithShape="1">
          <a:blip r:embed="rId3"/>
          <a:srcRect l="269" t="4716" r="3012" b="22642"/>
          <a:stretch/>
        </p:blipFill>
        <p:spPr>
          <a:xfrm>
            <a:off x="182880" y="3748375"/>
            <a:ext cx="17922240" cy="1484857"/>
          </a:xfrm>
          <a:prstGeom prst="rect">
            <a:avLst/>
          </a:prstGeom>
        </p:spPr>
      </p:pic>
      <p:sp>
        <p:nvSpPr>
          <p:cNvPr id="6" name="Oval 5">
            <a:extLst>
              <a:ext uri="{FF2B5EF4-FFF2-40B4-BE49-F238E27FC236}">
                <a16:creationId xmlns:a16="http://schemas.microsoft.com/office/drawing/2014/main" id="{56B1E08C-D19E-403F-BCE2-82BB377794A9}"/>
              </a:ext>
            </a:extLst>
          </p:cNvPr>
          <p:cNvSpPr/>
          <p:nvPr/>
        </p:nvSpPr>
        <p:spPr>
          <a:xfrm>
            <a:off x="2011680" y="3913632"/>
            <a:ext cx="1389888" cy="731520"/>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106B5F-80A2-411F-9F21-BAB5A2D5244E}"/>
              </a:ext>
            </a:extLst>
          </p:cNvPr>
          <p:cNvSpPr/>
          <p:nvPr/>
        </p:nvSpPr>
        <p:spPr>
          <a:xfrm>
            <a:off x="5803392" y="3919728"/>
            <a:ext cx="2919984" cy="725424"/>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F75CAD3-C818-4D72-916D-50AD0C091E40}"/>
              </a:ext>
            </a:extLst>
          </p:cNvPr>
          <p:cNvGrpSpPr/>
          <p:nvPr/>
        </p:nvGrpSpPr>
        <p:grpSpPr>
          <a:xfrm>
            <a:off x="6150864" y="5379536"/>
            <a:ext cx="4106118" cy="3715060"/>
            <a:chOff x="12687514" y="5819064"/>
            <a:chExt cx="4106118" cy="3715060"/>
          </a:xfrm>
        </p:grpSpPr>
        <p:grpSp>
          <p:nvGrpSpPr>
            <p:cNvPr id="23" name="Group 22">
              <a:extLst>
                <a:ext uri="{FF2B5EF4-FFF2-40B4-BE49-F238E27FC236}">
                  <a16:creationId xmlns:a16="http://schemas.microsoft.com/office/drawing/2014/main" id="{AB2467DF-BDA9-4518-B1B8-D4E05F6C0D73}"/>
                </a:ext>
              </a:extLst>
            </p:cNvPr>
            <p:cNvGrpSpPr/>
            <p:nvPr/>
          </p:nvGrpSpPr>
          <p:grpSpPr>
            <a:xfrm>
              <a:off x="12687514" y="5819064"/>
              <a:ext cx="4106118" cy="3715060"/>
              <a:chOff x="12897134" y="6023780"/>
              <a:chExt cx="4106118" cy="3715060"/>
            </a:xfrm>
          </p:grpSpPr>
          <p:pic>
            <p:nvPicPr>
              <p:cNvPr id="34" name="Graphic 33" descr="Scales of justice">
                <a:extLst>
                  <a:ext uri="{FF2B5EF4-FFF2-40B4-BE49-F238E27FC236}">
                    <a16:creationId xmlns:a16="http://schemas.microsoft.com/office/drawing/2014/main" id="{24184AAB-F045-43F9-9D51-4AF8EB528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01852" y="6023780"/>
                <a:ext cx="3715060" cy="3715060"/>
              </a:xfrm>
              <a:prstGeom prst="rect">
                <a:avLst/>
              </a:prstGeom>
            </p:spPr>
          </p:pic>
          <p:sp>
            <p:nvSpPr>
              <p:cNvPr id="35" name="Rectangle 34">
                <a:extLst>
                  <a:ext uri="{FF2B5EF4-FFF2-40B4-BE49-F238E27FC236}">
                    <a16:creationId xmlns:a16="http://schemas.microsoft.com/office/drawing/2014/main" id="{307D2215-C2E2-4E20-A50C-C9F38CEC5D10}"/>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F5A659-EA0D-40DC-A18A-E0044CA922BD}"/>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5190C6D-3D95-4343-BE87-1F9E6C78F02E}"/>
                </a:ext>
              </a:extLst>
            </p:cNvPr>
            <p:cNvGrpSpPr/>
            <p:nvPr/>
          </p:nvGrpSpPr>
          <p:grpSpPr>
            <a:xfrm>
              <a:off x="13552128" y="6761253"/>
              <a:ext cx="155790" cy="1300452"/>
              <a:chOff x="13761748" y="6965969"/>
              <a:chExt cx="155790" cy="1300452"/>
            </a:xfrm>
          </p:grpSpPr>
          <p:sp>
            <p:nvSpPr>
              <p:cNvPr id="32" name="Rectangle 31">
                <a:extLst>
                  <a:ext uri="{FF2B5EF4-FFF2-40B4-BE49-F238E27FC236}">
                    <a16:creationId xmlns:a16="http://schemas.microsoft.com/office/drawing/2014/main" id="{7751D559-AF13-4CB6-9E5F-2A3892FAD4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0C8F46-7DDB-4BAE-BF3B-D63B97624378}"/>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2EE5A45-4D7B-4EEB-AC30-736805236241}"/>
                </a:ext>
              </a:extLst>
            </p:cNvPr>
            <p:cNvGrpSpPr/>
            <p:nvPr/>
          </p:nvGrpSpPr>
          <p:grpSpPr>
            <a:xfrm>
              <a:off x="15757523" y="6751107"/>
              <a:ext cx="155790" cy="1300452"/>
              <a:chOff x="13761748" y="6965969"/>
              <a:chExt cx="155790" cy="1300452"/>
            </a:xfrm>
          </p:grpSpPr>
          <p:sp>
            <p:nvSpPr>
              <p:cNvPr id="30" name="Rectangle 29">
                <a:extLst>
                  <a:ext uri="{FF2B5EF4-FFF2-40B4-BE49-F238E27FC236}">
                    <a16:creationId xmlns:a16="http://schemas.microsoft.com/office/drawing/2014/main" id="{1900166E-B643-4307-9334-14653023A2F3}"/>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C937E1-9C2B-4012-954C-2962E4D91BC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descr="Flag">
              <a:extLst>
                <a:ext uri="{FF2B5EF4-FFF2-40B4-BE49-F238E27FC236}">
                  <a16:creationId xmlns:a16="http://schemas.microsoft.com/office/drawing/2014/main" id="{11C03FF9-C79F-447B-AD68-6F17BCD6DF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12976" y="6973116"/>
              <a:ext cx="697558" cy="697558"/>
            </a:xfrm>
            <a:prstGeom prst="rect">
              <a:avLst/>
            </a:prstGeom>
          </p:spPr>
        </p:pic>
        <p:pic>
          <p:nvPicPr>
            <p:cNvPr id="27" name="Graphic 26" descr="Flag">
              <a:extLst>
                <a:ext uri="{FF2B5EF4-FFF2-40B4-BE49-F238E27FC236}">
                  <a16:creationId xmlns:a16="http://schemas.microsoft.com/office/drawing/2014/main" id="{2FB164FE-7FAE-4F98-801E-7BD54C8E8D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13968" y="7339961"/>
              <a:ext cx="697558" cy="697558"/>
            </a:xfrm>
            <a:prstGeom prst="rect">
              <a:avLst/>
            </a:prstGeom>
          </p:spPr>
        </p:pic>
        <p:pic>
          <p:nvPicPr>
            <p:cNvPr id="28" name="Graphic 27" descr="Flag">
              <a:extLst>
                <a:ext uri="{FF2B5EF4-FFF2-40B4-BE49-F238E27FC236}">
                  <a16:creationId xmlns:a16="http://schemas.microsoft.com/office/drawing/2014/main" id="{ECBEA029-DE1A-4AB0-BEB8-667193E220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51955" y="7337950"/>
              <a:ext cx="697558" cy="697558"/>
            </a:xfrm>
            <a:prstGeom prst="rect">
              <a:avLst/>
            </a:prstGeom>
          </p:spPr>
        </p:pic>
        <p:pic>
          <p:nvPicPr>
            <p:cNvPr id="29" name="Graphic 28" descr="Flag">
              <a:extLst>
                <a:ext uri="{FF2B5EF4-FFF2-40B4-BE49-F238E27FC236}">
                  <a16:creationId xmlns:a16="http://schemas.microsoft.com/office/drawing/2014/main" id="{F9FB24A8-3216-4624-867E-9885A023E6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15753" y="6964924"/>
              <a:ext cx="697558" cy="697558"/>
            </a:xfrm>
            <a:prstGeom prst="rect">
              <a:avLst/>
            </a:prstGeom>
          </p:spPr>
        </p:pic>
      </p:grpSp>
      <p:sp>
        <p:nvSpPr>
          <p:cNvPr id="7" name="Rectangle 6">
            <a:extLst>
              <a:ext uri="{FF2B5EF4-FFF2-40B4-BE49-F238E27FC236}">
                <a16:creationId xmlns:a16="http://schemas.microsoft.com/office/drawing/2014/main" id="{E96FE0E1-7E7C-4D2A-B0A4-DF628EBA2CA0}"/>
              </a:ext>
            </a:extLst>
          </p:cNvPr>
          <p:cNvSpPr/>
          <p:nvPr/>
        </p:nvSpPr>
        <p:spPr>
          <a:xfrm>
            <a:off x="9261083" y="7714775"/>
            <a:ext cx="1636754" cy="1200329"/>
          </a:xfrm>
          <a:prstGeom prst="rect">
            <a:avLst/>
          </a:prstGeom>
        </p:spPr>
        <p:txBody>
          <a:bodyPr wrap="square">
            <a:spAutoFit/>
          </a:bodyPr>
          <a:lstStyle/>
          <a:p>
            <a:r>
              <a:rPr lang="en-US" sz="7200" dirty="0">
                <a:solidFill>
                  <a:srgbClr val="00FF00"/>
                </a:solidFill>
                <a:sym typeface="Wingdings" panose="05000000000000000000" pitchFamily="2" charset="2"/>
              </a:rPr>
              <a:t></a:t>
            </a:r>
            <a:endParaRPr lang="en-US" sz="7200" dirty="0"/>
          </a:p>
        </p:txBody>
      </p:sp>
      <p:sp>
        <p:nvSpPr>
          <p:cNvPr id="22" name="Oval 21">
            <a:extLst>
              <a:ext uri="{FF2B5EF4-FFF2-40B4-BE49-F238E27FC236}">
                <a16:creationId xmlns:a16="http://schemas.microsoft.com/office/drawing/2014/main" id="{3D20215B-194F-41B8-8C07-60459414C233}"/>
              </a:ext>
            </a:extLst>
          </p:cNvPr>
          <p:cNvSpPr/>
          <p:nvPr/>
        </p:nvSpPr>
        <p:spPr>
          <a:xfrm>
            <a:off x="13376903" y="3721806"/>
            <a:ext cx="4728218" cy="2069394"/>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827E20E-EFE9-45E5-A91D-4073AC7D4B4F}"/>
              </a:ext>
            </a:extLst>
          </p:cNvPr>
          <p:cNvSpPr/>
          <p:nvPr/>
        </p:nvSpPr>
        <p:spPr>
          <a:xfrm>
            <a:off x="810884" y="1120786"/>
            <a:ext cx="16787910" cy="1061829"/>
          </a:xfrm>
          <a:prstGeom prst="rect">
            <a:avLst/>
          </a:prstGeom>
        </p:spPr>
        <p:txBody>
          <a:bodyPr wrap="square">
            <a:spAutoFit/>
          </a:bodyPr>
          <a:lstStyle/>
          <a:p>
            <a:r>
              <a:rPr lang="en-US" sz="6300" dirty="0">
                <a:solidFill>
                  <a:srgbClr val="034092"/>
                </a:solidFill>
                <a:ea typeface="Lora"/>
                <a:cs typeface="Lora"/>
                <a:sym typeface="Lora"/>
              </a:rPr>
              <a:t>Protecting yourself: Choose a trusted platform</a:t>
            </a:r>
            <a:endParaRPr lang="en-US" sz="6300" dirty="0"/>
          </a:p>
        </p:txBody>
      </p:sp>
      <p:pic>
        <p:nvPicPr>
          <p:cNvPr id="38" name="Graphic 37" descr="Flag">
            <a:extLst>
              <a:ext uri="{FF2B5EF4-FFF2-40B4-BE49-F238E27FC236}">
                <a16:creationId xmlns:a16="http://schemas.microsoft.com/office/drawing/2014/main" id="{7E042E92-54A3-48DE-BFC1-C0E2BA7DA9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12221" y="6898422"/>
            <a:ext cx="697558" cy="697558"/>
          </a:xfrm>
          <a:prstGeom prst="rect">
            <a:avLst/>
          </a:prstGeom>
        </p:spPr>
      </p:pic>
    </p:spTree>
    <p:extLst>
      <p:ext uri="{BB962C8B-B14F-4D97-AF65-F5344CB8AC3E}">
        <p14:creationId xmlns:p14="http://schemas.microsoft.com/office/powerpoint/2010/main" val="142018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Rectangle 3">
            <a:extLst>
              <a:ext uri="{FF2B5EF4-FFF2-40B4-BE49-F238E27FC236}">
                <a16:creationId xmlns:a16="http://schemas.microsoft.com/office/drawing/2014/main" id="{3B815D5F-4CF3-4BF7-82E5-6EE562B0544D}"/>
              </a:ext>
            </a:extLst>
          </p:cNvPr>
          <p:cNvSpPr/>
          <p:nvPr/>
        </p:nvSpPr>
        <p:spPr>
          <a:xfrm>
            <a:off x="810884" y="1120786"/>
            <a:ext cx="16787910" cy="1061829"/>
          </a:xfrm>
          <a:prstGeom prst="rect">
            <a:avLst/>
          </a:prstGeom>
        </p:spPr>
        <p:txBody>
          <a:bodyPr wrap="square">
            <a:spAutoFit/>
          </a:bodyPr>
          <a:lstStyle/>
          <a:p>
            <a:r>
              <a:rPr lang="en-US" sz="6300" dirty="0">
                <a:solidFill>
                  <a:srgbClr val="034092"/>
                </a:solidFill>
                <a:ea typeface="Lora"/>
                <a:cs typeface="Lora"/>
                <a:sym typeface="Lora"/>
              </a:rPr>
              <a:t>Protecting yourself: Choose a trusted platform</a:t>
            </a:r>
            <a:endParaRPr lang="en-US" sz="6300" dirty="0"/>
          </a:p>
        </p:txBody>
      </p:sp>
      <p:sp>
        <p:nvSpPr>
          <p:cNvPr id="5" name="Google Shape;174;p19">
            <a:extLst>
              <a:ext uri="{FF2B5EF4-FFF2-40B4-BE49-F238E27FC236}">
                <a16:creationId xmlns:a16="http://schemas.microsoft.com/office/drawing/2014/main" id="{E222FDC2-F2D8-4FCD-A23E-A6995C8C95E0}"/>
              </a:ext>
            </a:extLst>
          </p:cNvPr>
          <p:cNvSpPr txBox="1"/>
          <p:nvPr/>
        </p:nvSpPr>
        <p:spPr>
          <a:xfrm>
            <a:off x="1182749" y="2762792"/>
            <a:ext cx="15688375" cy="5657687"/>
          </a:xfrm>
          <a:prstGeom prst="rect">
            <a:avLst/>
          </a:prstGeom>
          <a:noFill/>
          <a:ln>
            <a:noFill/>
          </a:ln>
        </p:spPr>
        <p:txBody>
          <a:bodyPr spcFirstLastPara="1" wrap="square" lIns="0" tIns="0" rIns="0" bIns="0" anchor="t" anchorCtr="0">
            <a:noAutofit/>
          </a:bodyPr>
          <a:lstStyle/>
          <a:p>
            <a:pPr marL="628714" indent="-571500">
              <a:buClr>
                <a:schemeClr val="dk2"/>
              </a:buClr>
              <a:buSzPct val="110000"/>
              <a:buFont typeface="Arial" panose="020B0604020202020204" pitchFamily="34" charset="0"/>
              <a:buChar char="•"/>
            </a:pPr>
            <a:r>
              <a:rPr lang="en-US" sz="3600" dirty="0">
                <a:solidFill>
                  <a:schemeClr val="tx1"/>
                </a:solidFill>
                <a:ea typeface="Lora"/>
                <a:cs typeface="Lora"/>
                <a:sym typeface="Lora"/>
              </a:rPr>
              <a:t>If you are unsure about whether a platform is trustworthy, ask someone you trust for help to determine if it is safe to use. </a:t>
            </a:r>
          </a:p>
        </p:txBody>
      </p:sp>
    </p:spTree>
    <p:extLst>
      <p:ext uri="{BB962C8B-B14F-4D97-AF65-F5344CB8AC3E}">
        <p14:creationId xmlns:p14="http://schemas.microsoft.com/office/powerpoint/2010/main" val="119164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en-US" sz="7200" dirty="0">
                <a:solidFill>
                  <a:srgbClr val="034092"/>
                </a:solidFill>
                <a:ea typeface="Lora"/>
                <a:cs typeface="Lora"/>
                <a:sym typeface="Lora"/>
              </a:rPr>
              <a:t>How can you protect your personal health information online?</a:t>
            </a:r>
          </a:p>
        </p:txBody>
      </p:sp>
      <p:sp>
        <p:nvSpPr>
          <p:cNvPr id="174" name="Google Shape;174;p19"/>
          <p:cNvSpPr txBox="1"/>
          <p:nvPr/>
        </p:nvSpPr>
        <p:spPr>
          <a:xfrm>
            <a:off x="1068449" y="4019550"/>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en-US" sz="3530" dirty="0">
                <a:solidFill>
                  <a:schemeClr val="tx1"/>
                </a:solidFill>
                <a:ea typeface="Lora"/>
                <a:cs typeface="Lora"/>
                <a:sym typeface="Lora"/>
              </a:rPr>
              <a:t>You can protect your personal health information online by taking these measures: </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Choosing to use trusted platforms</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Being careful about sharing sensitive information</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Using a strong password </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Setting up multi-factor authentication</a:t>
            </a:r>
          </a:p>
        </p:txBody>
      </p:sp>
      <p:sp>
        <p:nvSpPr>
          <p:cNvPr id="5" name="Rectangle 4">
            <a:extLst>
              <a:ext uri="{FF2B5EF4-FFF2-40B4-BE49-F238E27FC236}">
                <a16:creationId xmlns:a16="http://schemas.microsoft.com/office/drawing/2014/main" id="{1488BF09-B8CA-4AAA-AAE4-3141CC50D36F}"/>
              </a:ext>
            </a:extLst>
          </p:cNvPr>
          <p:cNvSpPr/>
          <p:nvPr/>
        </p:nvSpPr>
        <p:spPr>
          <a:xfrm>
            <a:off x="1594597" y="5985510"/>
            <a:ext cx="9878266" cy="70583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7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250" i="0" u="none" strike="noStrike" cap="none" dirty="0">
                <a:solidFill>
                  <a:srgbClr val="034092"/>
                </a:solidFill>
                <a:latin typeface="+mj-lt"/>
                <a:ea typeface="Lora"/>
                <a:cs typeface="Lora"/>
                <a:sym typeface="Lora"/>
              </a:rPr>
              <a:t>Protecting yourself: Avoid sharing sensitive information</a:t>
            </a:r>
          </a:p>
          <a:p>
            <a:pPr marL="0" marR="0" lvl="0" indent="0" algn="l" rtl="0">
              <a:lnSpc>
                <a:spcPct val="110030"/>
              </a:lnSpc>
              <a:spcBef>
                <a:spcPts val="0"/>
              </a:spcBef>
              <a:spcAft>
                <a:spcPts val="0"/>
              </a:spcAft>
              <a:buClr>
                <a:srgbClr val="000000"/>
              </a:buClr>
              <a:buFont typeface="Arial"/>
              <a:buNone/>
            </a:pPr>
            <a:endParaRPr sz="3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3210127"/>
            <a:ext cx="15771751" cy="6264949"/>
          </a:xfrm>
          <a:prstGeom prst="rect">
            <a:avLst/>
          </a:prstGeom>
          <a:noFill/>
          <a:ln>
            <a:noFill/>
          </a:ln>
        </p:spPr>
        <p:txBody>
          <a:bodyPr spcFirstLastPara="1" wrap="square" lIns="0" tIns="0" rIns="0" bIns="0" anchor="t" anchorCtr="0">
            <a:noAutofit/>
          </a:bodyPr>
          <a:lstStyle/>
          <a:p>
            <a:pPr marL="57214" lvl="0">
              <a:lnSpc>
                <a:spcPct val="130000"/>
              </a:lnSpc>
              <a:spcAft>
                <a:spcPts val="1800"/>
              </a:spcAft>
              <a:buClr>
                <a:schemeClr val="dk2"/>
              </a:buClr>
              <a:buSzPct val="110000"/>
            </a:pPr>
            <a:r>
              <a:rPr lang="en-US" sz="3600" dirty="0">
                <a:solidFill>
                  <a:schemeClr val="tx1"/>
                </a:solidFill>
                <a:ea typeface="Lora"/>
                <a:cs typeface="Lora"/>
                <a:sym typeface="Lora"/>
              </a:rPr>
              <a:t>Be cautious if you are asked to share sensitive information, such as:</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Date of birth</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Address</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Personal Health Number (PHN)</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Social Insurance Number (SIN)</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Identification documents, such as passport or driver’s license</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Personal financial information</a:t>
            </a:r>
          </a:p>
        </p:txBody>
      </p:sp>
    </p:spTree>
    <p:extLst>
      <p:ext uri="{BB962C8B-B14F-4D97-AF65-F5344CB8AC3E}">
        <p14:creationId xmlns:p14="http://schemas.microsoft.com/office/powerpoint/2010/main" val="1641516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en-US" sz="7200" dirty="0">
                <a:solidFill>
                  <a:srgbClr val="034092"/>
                </a:solidFill>
                <a:ea typeface="Lora"/>
                <a:cs typeface="Lora"/>
                <a:sym typeface="Lora"/>
              </a:rPr>
              <a:t>How can you protect your personal health information online?</a:t>
            </a:r>
          </a:p>
        </p:txBody>
      </p:sp>
      <p:sp>
        <p:nvSpPr>
          <p:cNvPr id="174" name="Google Shape;174;p19"/>
          <p:cNvSpPr txBox="1"/>
          <p:nvPr/>
        </p:nvSpPr>
        <p:spPr>
          <a:xfrm>
            <a:off x="1068449" y="4019550"/>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en-US" sz="3530" dirty="0">
                <a:solidFill>
                  <a:schemeClr val="tx1"/>
                </a:solidFill>
                <a:ea typeface="Lora"/>
                <a:cs typeface="Lora"/>
                <a:sym typeface="Lora"/>
              </a:rPr>
              <a:t>You can protect your personal health information online by taking these measures: </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Choosing to use trusted platforms</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Being careful about sharing sensitive information</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Using a strong password </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Setting up multi-factor authentication</a:t>
            </a:r>
          </a:p>
        </p:txBody>
      </p:sp>
      <p:sp>
        <p:nvSpPr>
          <p:cNvPr id="5" name="Rectangle 4">
            <a:extLst>
              <a:ext uri="{FF2B5EF4-FFF2-40B4-BE49-F238E27FC236}">
                <a16:creationId xmlns:a16="http://schemas.microsoft.com/office/drawing/2014/main" id="{3D39DA86-D0E3-4DB5-86D6-4004E002070F}"/>
              </a:ext>
            </a:extLst>
          </p:cNvPr>
          <p:cNvSpPr/>
          <p:nvPr/>
        </p:nvSpPr>
        <p:spPr>
          <a:xfrm>
            <a:off x="1594597" y="6804660"/>
            <a:ext cx="5179583" cy="70583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1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250" i="0" u="none" strike="noStrike" cap="none" dirty="0">
                <a:solidFill>
                  <a:srgbClr val="034092"/>
                </a:solidFill>
                <a:latin typeface="+mj-lt"/>
                <a:ea typeface="Lora"/>
                <a:cs typeface="Lora"/>
                <a:sym typeface="Lora"/>
              </a:rPr>
              <a:t>Protecting yourself: Use a strong password</a:t>
            </a:r>
          </a:p>
          <a:p>
            <a:pPr marL="0" marR="0" lvl="0" indent="0" algn="l" rtl="0">
              <a:lnSpc>
                <a:spcPct val="110030"/>
              </a:lnSpc>
              <a:spcBef>
                <a:spcPts val="0"/>
              </a:spcBef>
              <a:spcAft>
                <a:spcPts val="0"/>
              </a:spcAft>
              <a:buClr>
                <a:srgbClr val="000000"/>
              </a:buClr>
              <a:buFont typeface="Arial"/>
              <a:buNone/>
            </a:pPr>
            <a:endParaRPr sz="3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415931"/>
            <a:ext cx="15570365" cy="7185269"/>
          </a:xfrm>
          <a:prstGeom prst="rect">
            <a:avLst/>
          </a:prstGeom>
          <a:noFill/>
          <a:ln>
            <a:noFill/>
          </a:ln>
        </p:spPr>
        <p:txBody>
          <a:bodyPr spcFirstLastPara="1" wrap="square" lIns="0" tIns="0" rIns="0" bIns="0" anchor="t" anchorCtr="0">
            <a:noAutofit/>
          </a:bodyPr>
          <a:lstStyle/>
          <a:p>
            <a:pPr marL="57214" lvl="0">
              <a:lnSpc>
                <a:spcPct val="150000"/>
              </a:lnSpc>
              <a:spcAft>
                <a:spcPts val="3000"/>
              </a:spcAft>
              <a:buClr>
                <a:schemeClr val="dk2"/>
              </a:buClr>
              <a:buSzPct val="110000"/>
            </a:pPr>
            <a:r>
              <a:rPr lang="en-US" sz="3600" dirty="0">
                <a:solidFill>
                  <a:schemeClr val="tx1"/>
                </a:solidFill>
                <a:ea typeface="Lora"/>
                <a:cs typeface="Lora"/>
                <a:sym typeface="Lora"/>
              </a:rPr>
              <a:t>To create a strong password, follow these tips:</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Try to make a password that cannot be easily guessed (avoid including personal information).</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Use different passwords on different account and devices.</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Keep your password private. </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Use a minimum of 15 characters.</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Use a combination of upper and lower case letters.</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Include at least one number and one character, like !, # or $.</a:t>
            </a:r>
          </a:p>
        </p:txBody>
      </p:sp>
    </p:spTree>
    <p:extLst>
      <p:ext uri="{BB962C8B-B14F-4D97-AF65-F5344CB8AC3E}">
        <p14:creationId xmlns:p14="http://schemas.microsoft.com/office/powerpoint/2010/main" val="2996996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en-US" sz="7200" dirty="0">
                <a:solidFill>
                  <a:srgbClr val="034092"/>
                </a:solidFill>
                <a:ea typeface="Lora"/>
                <a:cs typeface="Lora"/>
                <a:sym typeface="Lora"/>
              </a:rPr>
              <a:t>How can you protect your personal health information online?</a:t>
            </a:r>
          </a:p>
        </p:txBody>
      </p:sp>
      <p:sp>
        <p:nvSpPr>
          <p:cNvPr id="174" name="Google Shape;174;p19"/>
          <p:cNvSpPr txBox="1"/>
          <p:nvPr/>
        </p:nvSpPr>
        <p:spPr>
          <a:xfrm>
            <a:off x="1068449" y="4019550"/>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en-US" sz="3530" dirty="0">
                <a:solidFill>
                  <a:schemeClr val="tx1"/>
                </a:solidFill>
                <a:ea typeface="Lora"/>
                <a:cs typeface="Lora"/>
                <a:sym typeface="Lora"/>
              </a:rPr>
              <a:t>You can protect your personal health information online by taking these measures: </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Choosing to use trusted platforms</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Being careful about sharing sensitive information</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Using a strong password </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Setting up multi-factor authentication</a:t>
            </a:r>
          </a:p>
        </p:txBody>
      </p:sp>
      <p:sp>
        <p:nvSpPr>
          <p:cNvPr id="4" name="Rectangle 3">
            <a:extLst>
              <a:ext uri="{FF2B5EF4-FFF2-40B4-BE49-F238E27FC236}">
                <a16:creationId xmlns:a16="http://schemas.microsoft.com/office/drawing/2014/main" id="{EACB744F-C30D-48DA-9862-6A9BA55A2D50}"/>
              </a:ext>
            </a:extLst>
          </p:cNvPr>
          <p:cNvSpPr/>
          <p:nvPr/>
        </p:nvSpPr>
        <p:spPr>
          <a:xfrm>
            <a:off x="1594597" y="7604760"/>
            <a:ext cx="7530353" cy="70583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577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Protecting yourself: Use multi-factor authentication </a:t>
            </a:r>
          </a:p>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3627200"/>
            <a:ext cx="9993251" cy="2519600"/>
          </a:xfrm>
          <a:prstGeom prst="rect">
            <a:avLst/>
          </a:prstGeom>
          <a:noFill/>
          <a:ln>
            <a:noFill/>
          </a:ln>
        </p:spPr>
        <p:txBody>
          <a:bodyPr spcFirstLastPara="1" wrap="square" lIns="0" tIns="0" rIns="0" bIns="0" anchor="t" anchorCtr="0">
            <a:noAutofit/>
          </a:bodyPr>
          <a:lstStyle/>
          <a:p>
            <a:pPr marL="57214" lvl="8">
              <a:lnSpc>
                <a:spcPct val="130000"/>
              </a:lnSpc>
              <a:buClr>
                <a:schemeClr val="dk2"/>
              </a:buClr>
              <a:buSzPct val="110000"/>
            </a:pPr>
            <a:r>
              <a:rPr lang="en-US" sz="3600" dirty="0">
                <a:solidFill>
                  <a:schemeClr val="tx1"/>
                </a:solidFill>
                <a:ea typeface="Lora"/>
                <a:cs typeface="Lora"/>
                <a:sym typeface="Lora"/>
              </a:rPr>
              <a:t>Multi-factor authentication is when you are asked to use a password and verify your identity using another method to log in to your account. </a:t>
            </a:r>
          </a:p>
        </p:txBody>
      </p:sp>
      <p:pic>
        <p:nvPicPr>
          <p:cNvPr id="4" name="Picture 2" descr="One time password One time password. Message with code on the smartphone for entering on the site or application. Notification on the phone, multi factor authentication. Internet payment, 2fa flat vector illustration. multi-factor authentication stock illustrations">
            <a:extLst>
              <a:ext uri="{FF2B5EF4-FFF2-40B4-BE49-F238E27FC236}">
                <a16:creationId xmlns:a16="http://schemas.microsoft.com/office/drawing/2014/main" id="{4110EA11-88B3-4CF1-ABE8-B7CFB56D89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3184" y="2516865"/>
            <a:ext cx="5829300" cy="4448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95944E2-66B2-4AD1-86AE-B18FB1198E68}"/>
              </a:ext>
            </a:extLst>
          </p:cNvPr>
          <p:cNvSpPr/>
          <p:nvPr/>
        </p:nvSpPr>
        <p:spPr>
          <a:xfrm>
            <a:off x="1182749" y="6343681"/>
            <a:ext cx="16207784" cy="2898166"/>
          </a:xfrm>
          <a:prstGeom prst="rect">
            <a:avLst/>
          </a:prstGeom>
        </p:spPr>
        <p:txBody>
          <a:bodyPr wrap="square">
            <a:spAutoFit/>
          </a:bodyPr>
          <a:lstStyle/>
          <a:p>
            <a:pPr marL="57214" lvl="8">
              <a:lnSpc>
                <a:spcPct val="130000"/>
              </a:lnSpc>
              <a:buClr>
                <a:schemeClr val="dk2"/>
              </a:buClr>
              <a:buSzPct val="110000"/>
            </a:pPr>
            <a:r>
              <a:rPr lang="en-US" sz="3600" dirty="0">
                <a:solidFill>
                  <a:schemeClr val="tx1"/>
                </a:solidFill>
                <a:ea typeface="Lora"/>
                <a:cs typeface="Lora"/>
                <a:sym typeface="Lora"/>
              </a:rPr>
              <a:t>Ways to verify your identity can include: </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Sending an alert to your device</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Asking you to enter a one-time code sent by email, text, or phone call</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Asking you to unlock your device using your fingerprint or device passcode</a:t>
            </a:r>
          </a:p>
        </p:txBody>
      </p:sp>
    </p:spTree>
    <p:extLst>
      <p:ext uri="{BB962C8B-B14F-4D97-AF65-F5344CB8AC3E}">
        <p14:creationId xmlns:p14="http://schemas.microsoft.com/office/powerpoint/2010/main" val="1479088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Protecting yourself: Use multi-factor authentication </a:t>
            </a:r>
          </a:p>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4" name="Rectangle 3">
            <a:extLst>
              <a:ext uri="{FF2B5EF4-FFF2-40B4-BE49-F238E27FC236}">
                <a16:creationId xmlns:a16="http://schemas.microsoft.com/office/drawing/2014/main" id="{A98444EC-2B4E-4BED-B6D7-CC935D4D29EC}"/>
              </a:ext>
            </a:extLst>
          </p:cNvPr>
          <p:cNvSpPr/>
          <p:nvPr/>
        </p:nvSpPr>
        <p:spPr>
          <a:xfrm>
            <a:off x="8504150" y="8962235"/>
            <a:ext cx="5089855" cy="307777"/>
          </a:xfrm>
          <a:prstGeom prst="rect">
            <a:avLst/>
          </a:prstGeom>
        </p:spPr>
        <p:txBody>
          <a:bodyPr wrap="none">
            <a:spAutoFit/>
          </a:bodyPr>
          <a:lstStyle/>
          <a:p>
            <a:r>
              <a:rPr lang="en-US" dirty="0">
                <a:solidFill>
                  <a:schemeClr val="bg1">
                    <a:lumMod val="75000"/>
                  </a:schemeClr>
                </a:solidFill>
              </a:rPr>
              <a:t>https://www.anetworks.com/what-is-multifactor-authentication/</a:t>
            </a:r>
          </a:p>
        </p:txBody>
      </p:sp>
      <p:pic>
        <p:nvPicPr>
          <p:cNvPr id="9" name="Picture 2" descr="What is Multifactor Authentication(MFA)? - aNetworks">
            <a:extLst>
              <a:ext uri="{FF2B5EF4-FFF2-40B4-BE49-F238E27FC236}">
                <a16:creationId xmlns:a16="http://schemas.microsoft.com/office/drawing/2014/main" id="{4954ED2B-ED4E-4DE0-AD8D-BDDA0B0360F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1575" b="7844"/>
          <a:stretch/>
        </p:blipFill>
        <p:spPr bwMode="auto">
          <a:xfrm>
            <a:off x="3912164" y="4219499"/>
            <a:ext cx="9705922" cy="474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46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8" name="Google Shape;271;p24">
            <a:extLst>
              <a:ext uri="{FF2B5EF4-FFF2-40B4-BE49-F238E27FC236}">
                <a16:creationId xmlns:a16="http://schemas.microsoft.com/office/drawing/2014/main" id="{27DDFD1F-2919-4997-96F5-7B5224B7C349}"/>
              </a:ext>
            </a:extLst>
          </p:cNvPr>
          <p:cNvSpPr txBox="1"/>
          <p:nvPr/>
        </p:nvSpPr>
        <p:spPr>
          <a:xfrm>
            <a:off x="1506030" y="1061206"/>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dirty="0">
                <a:solidFill>
                  <a:schemeClr val="bg1"/>
                </a:solidFill>
                <a:latin typeface="+mj-lt"/>
                <a:ea typeface="Lora"/>
                <a:cs typeface="Lora"/>
                <a:sym typeface="Lora"/>
              </a:rPr>
              <a:t>E</a:t>
            </a:r>
            <a:r>
              <a:rPr lang="en-US" sz="7000" b="1" i="0" u="none" strike="noStrike" cap="none" dirty="0">
                <a:solidFill>
                  <a:schemeClr val="bg1"/>
                </a:solidFill>
                <a:latin typeface="+mj-lt"/>
                <a:ea typeface="Lora"/>
                <a:cs typeface="Lora"/>
                <a:sym typeface="Lora"/>
              </a:rPr>
              <a:t>xample: Health Gateway</a:t>
            </a:r>
            <a:endParaRPr lang="en-US" sz="7000" b="1" dirty="0">
              <a:solidFill>
                <a:schemeClr val="bg1"/>
              </a:solidFill>
              <a:latin typeface="+mj-lt"/>
              <a:ea typeface="Lora"/>
              <a:cs typeface="Lora"/>
              <a:sym typeface="Lora"/>
            </a:endParaRPr>
          </a:p>
        </p:txBody>
      </p:sp>
      <p:pic>
        <p:nvPicPr>
          <p:cNvPr id="3074" name="Picture 2" descr="Talk To Doctor On Mobile Clipart (984x944), Png Download">
            <a:extLst>
              <a:ext uri="{FF2B5EF4-FFF2-40B4-BE49-F238E27FC236}">
                <a16:creationId xmlns:a16="http://schemas.microsoft.com/office/drawing/2014/main" id="{EF522D7D-874C-4F5C-A793-8CD9C1E680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23173" y="3876784"/>
            <a:ext cx="5115540" cy="50761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9F8FE2-9F08-4F25-B226-F48AB6A87FF7}"/>
              </a:ext>
            </a:extLst>
          </p:cNvPr>
          <p:cNvSpPr/>
          <p:nvPr/>
        </p:nvSpPr>
        <p:spPr>
          <a:xfrm>
            <a:off x="15170727" y="8887573"/>
            <a:ext cx="2197510" cy="307777"/>
          </a:xfrm>
          <a:prstGeom prst="rect">
            <a:avLst/>
          </a:prstGeom>
        </p:spPr>
        <p:txBody>
          <a:bodyPr wrap="square">
            <a:spAutoFit/>
          </a:bodyPr>
          <a:lstStyle/>
          <a:p>
            <a:r>
              <a:rPr lang="en-US" dirty="0">
                <a:solidFill>
                  <a:srgbClr val="679CF6"/>
                </a:solidFill>
              </a:rPr>
              <a:t>(Author unknown, n.d.)</a:t>
            </a:r>
          </a:p>
        </p:txBody>
      </p:sp>
    </p:spTree>
    <p:extLst>
      <p:ext uri="{BB962C8B-B14F-4D97-AF65-F5344CB8AC3E}">
        <p14:creationId xmlns:p14="http://schemas.microsoft.com/office/powerpoint/2010/main" val="35691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Outline</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33290" y="2653378"/>
            <a:ext cx="14397210" cy="6176339"/>
          </a:xfrm>
          <a:prstGeom prst="rect">
            <a:avLst/>
          </a:prstGeom>
          <a:noFill/>
          <a:ln>
            <a:noFill/>
          </a:ln>
        </p:spPr>
        <p:txBody>
          <a:bodyPr spcFirstLastPara="1" wrap="square" lIns="0" tIns="0" rIns="0" bIns="0" anchor="t" anchorCtr="0">
            <a:noAutofit/>
          </a:bodyPr>
          <a:lstStyle/>
          <a:p>
            <a:pPr marL="628714" indent="-571500">
              <a:lnSpc>
                <a:spcPct val="150000"/>
              </a:lnSpc>
              <a:spcAft>
                <a:spcPts val="18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What is personal health information?</a:t>
            </a:r>
            <a:endParaRPr lang="zh-TW" altLang="en-US"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50000"/>
              </a:lnSpc>
              <a:spcAft>
                <a:spcPts val="18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How can you access your personal health information online?</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50000"/>
              </a:lnSpc>
              <a:spcAft>
                <a:spcPts val="18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Example: Accessing your lab results online</a:t>
            </a:r>
            <a:endParaRPr lang="en-US" altLang="zh-TW"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50000"/>
              </a:lnSpc>
              <a:spcAft>
                <a:spcPts val="18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How can you protect your personal health information online?</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50000"/>
              </a:lnSpc>
              <a:spcAft>
                <a:spcPts val="18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Example: Health Gateway</a:t>
            </a:r>
          </a:p>
        </p:txBody>
      </p:sp>
    </p:spTree>
    <p:extLst>
      <p:ext uri="{BB962C8B-B14F-4D97-AF65-F5344CB8AC3E}">
        <p14:creationId xmlns:p14="http://schemas.microsoft.com/office/powerpoint/2010/main" val="2917443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What is Health Gateway?</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Google Shape;174;p19">
            <a:extLst>
              <a:ext uri="{FF2B5EF4-FFF2-40B4-BE49-F238E27FC236}">
                <a16:creationId xmlns:a16="http://schemas.microsoft.com/office/drawing/2014/main" id="{5A0003AD-F2EF-4369-98A0-176EFAC591C6}"/>
              </a:ext>
            </a:extLst>
          </p:cNvPr>
          <p:cNvSpPr txBox="1"/>
          <p:nvPr/>
        </p:nvSpPr>
        <p:spPr>
          <a:xfrm>
            <a:off x="956385"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spcAft>
                <a:spcPts val="18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Health Gateway is a platform developed by the B.C. provincial government for users to access their personal health information online.</a:t>
            </a:r>
          </a:p>
          <a:p>
            <a:pPr marL="628714" lvl="0"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Health Gateway allows you to access many types of your personal health information in one convenient digital location. </a:t>
            </a:r>
            <a:br>
              <a:rPr lang="en-US" sz="3600" dirty="0">
                <a:solidFill>
                  <a:schemeClr val="tx1"/>
                </a:solidFill>
                <a:ea typeface="Lora"/>
                <a:cs typeface="Lora"/>
                <a:sym typeface="Lora"/>
              </a:rPr>
            </a:br>
            <a:r>
              <a:rPr lang="en-US" sz="3600" dirty="0">
                <a:solidFill>
                  <a:schemeClr val="tx1"/>
                </a:solidFill>
                <a:ea typeface="Lora"/>
                <a:cs typeface="Lora"/>
                <a:sym typeface="Lora"/>
              </a:rPr>
              <a:t> </a:t>
            </a:r>
          </a:p>
          <a:p>
            <a:pPr marL="57214" lvl="0">
              <a:lnSpc>
                <a:spcPct val="150000"/>
              </a:lnSpc>
              <a:buClr>
                <a:schemeClr val="dk2"/>
              </a:buClr>
              <a:buSzPct val="110000"/>
            </a:pPr>
            <a:endParaRPr lang="en-US" sz="3600" dirty="0">
              <a:solidFill>
                <a:schemeClr val="tx1"/>
              </a:solidFill>
              <a:ea typeface="Lora"/>
              <a:cs typeface="Lora"/>
              <a:sym typeface="Lora"/>
            </a:endParaRPr>
          </a:p>
          <a:p>
            <a:pPr marL="57214" lvl="0">
              <a:lnSpc>
                <a:spcPct val="150000"/>
              </a:lnSpc>
              <a:buClr>
                <a:schemeClr val="dk2"/>
              </a:buClr>
              <a:buSzPct val="110000"/>
            </a:pPr>
            <a:endParaRPr lang="en-US" sz="36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Tree>
    <p:extLst>
      <p:ext uri="{BB962C8B-B14F-4D97-AF65-F5344CB8AC3E}">
        <p14:creationId xmlns:p14="http://schemas.microsoft.com/office/powerpoint/2010/main" val="2165426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136093"/>
            <a:ext cx="16850070" cy="223885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400" i="0" u="none" strike="noStrike" cap="none" dirty="0">
                <a:solidFill>
                  <a:srgbClr val="034092"/>
                </a:solidFill>
                <a:latin typeface="+mj-lt"/>
                <a:ea typeface="Lora"/>
                <a:cs typeface="Lora"/>
                <a:sym typeface="Lora"/>
              </a:rPr>
              <a:t>What can </a:t>
            </a:r>
            <a:r>
              <a:rPr lang="en-US" sz="6400" dirty="0">
                <a:solidFill>
                  <a:srgbClr val="034092"/>
                </a:solidFill>
                <a:latin typeface="+mj-lt"/>
                <a:ea typeface="Lora"/>
                <a:cs typeface="Lora"/>
                <a:sym typeface="Lora"/>
              </a:rPr>
              <a:t>y</a:t>
            </a:r>
            <a:r>
              <a:rPr lang="en-US" sz="6400" i="0" u="none" strike="noStrike" cap="none" dirty="0">
                <a:solidFill>
                  <a:srgbClr val="034092"/>
                </a:solidFill>
                <a:latin typeface="+mj-lt"/>
                <a:ea typeface="Lora"/>
                <a:cs typeface="Lora"/>
                <a:sym typeface="Lora"/>
              </a:rPr>
              <a:t>ou </a:t>
            </a:r>
            <a:r>
              <a:rPr lang="en-US" sz="6400" dirty="0">
                <a:solidFill>
                  <a:srgbClr val="034092"/>
                </a:solidFill>
                <a:latin typeface="+mj-lt"/>
                <a:ea typeface="Lora"/>
                <a:cs typeface="Lora"/>
                <a:sym typeface="Lora"/>
              </a:rPr>
              <a:t>a</a:t>
            </a:r>
            <a:r>
              <a:rPr lang="en-US" sz="6400" i="0" u="none" strike="noStrike" cap="none" dirty="0">
                <a:solidFill>
                  <a:srgbClr val="034092"/>
                </a:solidFill>
                <a:latin typeface="+mj-lt"/>
                <a:ea typeface="Lora"/>
                <a:cs typeface="Lora"/>
                <a:sym typeface="Lora"/>
              </a:rPr>
              <a:t>ccess using Health Gateway?</a:t>
            </a:r>
            <a:endParaRPr sz="64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657556"/>
            <a:ext cx="15688375" cy="5657687"/>
          </a:xfrm>
          <a:prstGeom prst="rect">
            <a:avLst/>
          </a:prstGeom>
          <a:noFill/>
          <a:ln>
            <a:noFill/>
          </a:ln>
        </p:spPr>
        <p:txBody>
          <a:bodyPr spcFirstLastPara="1" wrap="square" lIns="0" tIns="0" rIns="0" bIns="0" anchor="t" anchorCtr="0">
            <a:noAutofit/>
          </a:bodyPr>
          <a:lstStyle/>
          <a:p>
            <a:pPr marL="57214">
              <a:lnSpc>
                <a:spcPct val="150000"/>
              </a:lnSpc>
              <a:spcAft>
                <a:spcPts val="1800"/>
              </a:spcAft>
              <a:buClr>
                <a:schemeClr val="dk2"/>
              </a:buClr>
              <a:buSzPct val="110000"/>
            </a:pPr>
            <a:r>
              <a:rPr lang="en-US" sz="3600" dirty="0">
                <a:solidFill>
                  <a:schemeClr val="tx1"/>
                </a:solidFill>
                <a:ea typeface="Lora"/>
                <a:cs typeface="Lora"/>
                <a:sym typeface="Lora"/>
              </a:rPr>
              <a:t>Through Health Gateway, you can access your: </a:t>
            </a:r>
          </a:p>
          <a:p>
            <a:pPr marL="628714"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Health and hospital visits </a:t>
            </a:r>
          </a:p>
          <a:p>
            <a:pPr marL="628714"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Medications</a:t>
            </a:r>
          </a:p>
          <a:p>
            <a:pPr marL="628714"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Lab results</a:t>
            </a:r>
          </a:p>
          <a:p>
            <a:pPr marL="628714"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Immunization history</a:t>
            </a:r>
          </a:p>
          <a:p>
            <a:pPr marL="628714"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COVID-19 proof of vaccination and test results</a:t>
            </a:r>
          </a:p>
          <a:p>
            <a:pPr marL="628714"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And more…</a:t>
            </a:r>
          </a:p>
        </p:txBody>
      </p:sp>
    </p:spTree>
    <p:extLst>
      <p:ext uri="{BB962C8B-B14F-4D97-AF65-F5344CB8AC3E}">
        <p14:creationId xmlns:p14="http://schemas.microsoft.com/office/powerpoint/2010/main" val="181281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When could </a:t>
            </a:r>
            <a:r>
              <a:rPr lang="en-US" sz="7200" dirty="0">
                <a:solidFill>
                  <a:srgbClr val="034092"/>
                </a:solidFill>
                <a:latin typeface="+mj-lt"/>
                <a:ea typeface="Lora"/>
                <a:cs typeface="Lora"/>
                <a:sym typeface="Lora"/>
              </a:rPr>
              <a:t>you use </a:t>
            </a:r>
            <a:r>
              <a:rPr lang="en-US" sz="7200" i="0" u="none" strike="noStrike" cap="none" dirty="0">
                <a:solidFill>
                  <a:srgbClr val="034092"/>
                </a:solidFill>
                <a:latin typeface="+mj-lt"/>
                <a:ea typeface="Lora"/>
                <a:cs typeface="Lora"/>
                <a:sym typeface="Lora"/>
              </a:rPr>
              <a:t>Health Gateway? </a:t>
            </a:r>
            <a:endParaRPr sz="7200" i="0" u="none" strike="noStrike" cap="none" dirty="0">
              <a:solidFill>
                <a:srgbClr val="034092"/>
              </a:solidFill>
              <a:latin typeface="+mj-lt"/>
              <a:ea typeface="Lora"/>
              <a:cs typeface="Lora"/>
              <a:sym typeface="Lora"/>
            </a:endParaRPr>
          </a:p>
        </p:txBody>
      </p:sp>
      <p:grpSp>
        <p:nvGrpSpPr>
          <p:cNvPr id="8" name="Group 7">
            <a:extLst>
              <a:ext uri="{FF2B5EF4-FFF2-40B4-BE49-F238E27FC236}">
                <a16:creationId xmlns:a16="http://schemas.microsoft.com/office/drawing/2014/main" id="{74F17B9A-4BF2-49AC-AA57-781E428ADE1E}"/>
              </a:ext>
            </a:extLst>
          </p:cNvPr>
          <p:cNvGrpSpPr/>
          <p:nvPr/>
        </p:nvGrpSpPr>
        <p:grpSpPr>
          <a:xfrm>
            <a:off x="832104" y="2936974"/>
            <a:ext cx="16623791" cy="5884811"/>
            <a:chOff x="1024129" y="2315182"/>
            <a:chExt cx="16623791" cy="5884811"/>
          </a:xfrm>
        </p:grpSpPr>
        <p:pic>
          <p:nvPicPr>
            <p:cNvPr id="2" name="Picture 1">
              <a:extLst>
                <a:ext uri="{FF2B5EF4-FFF2-40B4-BE49-F238E27FC236}">
                  <a16:creationId xmlns:a16="http://schemas.microsoft.com/office/drawing/2014/main" id="{B598AECE-1F2B-449F-812F-C8A7C75C92FA}"/>
                </a:ext>
              </a:extLst>
            </p:cNvPr>
            <p:cNvPicPr>
              <a:picLocks noChangeAspect="1"/>
            </p:cNvPicPr>
            <p:nvPr/>
          </p:nvPicPr>
          <p:blipFill rotWithShape="1">
            <a:blip r:embed="rId3"/>
            <a:srcRect l="18254" t="8402" r="15977" b="-2411"/>
            <a:stretch/>
          </p:blipFill>
          <p:spPr>
            <a:xfrm>
              <a:off x="1024129" y="2315182"/>
              <a:ext cx="3236976" cy="4626864"/>
            </a:xfrm>
            <a:prstGeom prst="rect">
              <a:avLst/>
            </a:prstGeom>
          </p:spPr>
        </p:pic>
        <p:pic>
          <p:nvPicPr>
            <p:cNvPr id="3" name="Picture 2">
              <a:extLst>
                <a:ext uri="{FF2B5EF4-FFF2-40B4-BE49-F238E27FC236}">
                  <a16:creationId xmlns:a16="http://schemas.microsoft.com/office/drawing/2014/main" id="{B71B77CE-2889-4D38-865A-1E557FD8B0DB}"/>
                </a:ext>
              </a:extLst>
            </p:cNvPr>
            <p:cNvPicPr>
              <a:picLocks noChangeAspect="1"/>
            </p:cNvPicPr>
            <p:nvPr/>
          </p:nvPicPr>
          <p:blipFill>
            <a:blip r:embed="rId4"/>
            <a:stretch>
              <a:fillRect/>
            </a:stretch>
          </p:blipFill>
          <p:spPr>
            <a:xfrm>
              <a:off x="4772397" y="2720107"/>
              <a:ext cx="3447468" cy="4626864"/>
            </a:xfrm>
            <a:prstGeom prst="rect">
              <a:avLst/>
            </a:prstGeom>
          </p:spPr>
        </p:pic>
        <p:pic>
          <p:nvPicPr>
            <p:cNvPr id="4" name="Picture 3">
              <a:extLst>
                <a:ext uri="{FF2B5EF4-FFF2-40B4-BE49-F238E27FC236}">
                  <a16:creationId xmlns:a16="http://schemas.microsoft.com/office/drawing/2014/main" id="{97EC6F2C-3A3F-483D-A99B-0814DB9EA47F}"/>
                </a:ext>
              </a:extLst>
            </p:cNvPr>
            <p:cNvPicPr>
              <a:picLocks noChangeAspect="1"/>
            </p:cNvPicPr>
            <p:nvPr/>
          </p:nvPicPr>
          <p:blipFill>
            <a:blip r:embed="rId5"/>
            <a:stretch>
              <a:fillRect/>
            </a:stretch>
          </p:blipFill>
          <p:spPr>
            <a:xfrm>
              <a:off x="8867821" y="3158629"/>
              <a:ext cx="4541088" cy="3969741"/>
            </a:xfrm>
            <a:prstGeom prst="rect">
              <a:avLst/>
            </a:prstGeom>
          </p:spPr>
        </p:pic>
        <p:pic>
          <p:nvPicPr>
            <p:cNvPr id="5" name="Picture 4">
              <a:extLst>
                <a:ext uri="{FF2B5EF4-FFF2-40B4-BE49-F238E27FC236}">
                  <a16:creationId xmlns:a16="http://schemas.microsoft.com/office/drawing/2014/main" id="{5211BC4E-DE0A-4E6A-AF49-BB0EA1CC4EAA}"/>
                </a:ext>
              </a:extLst>
            </p:cNvPr>
            <p:cNvPicPr>
              <a:picLocks noChangeAspect="1"/>
            </p:cNvPicPr>
            <p:nvPr/>
          </p:nvPicPr>
          <p:blipFill rotWithShape="1">
            <a:blip r:embed="rId6"/>
            <a:srcRect l="19882" t="9710" r="14863" b="12173"/>
            <a:stretch/>
          </p:blipFill>
          <p:spPr>
            <a:xfrm>
              <a:off x="13947781" y="3158627"/>
              <a:ext cx="3316090" cy="3969742"/>
            </a:xfrm>
            <a:prstGeom prst="rect">
              <a:avLst/>
            </a:prstGeom>
          </p:spPr>
        </p:pic>
        <p:pic>
          <p:nvPicPr>
            <p:cNvPr id="6" name="Picture 5">
              <a:extLst>
                <a:ext uri="{FF2B5EF4-FFF2-40B4-BE49-F238E27FC236}">
                  <a16:creationId xmlns:a16="http://schemas.microsoft.com/office/drawing/2014/main" id="{A008C6D2-60EB-4F10-98DD-AA97FBAF088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9715" t="24969" r="27566" b="18220"/>
            <a:stretch/>
          </p:blipFill>
          <p:spPr>
            <a:xfrm rot="778321">
              <a:off x="15729907" y="4759310"/>
              <a:ext cx="1528329" cy="2032455"/>
            </a:xfrm>
            <a:prstGeom prst="rect">
              <a:avLst/>
            </a:prstGeom>
          </p:spPr>
        </p:pic>
        <p:sp>
          <p:nvSpPr>
            <p:cNvPr id="7" name="Arrow: Right 6">
              <a:extLst>
                <a:ext uri="{FF2B5EF4-FFF2-40B4-BE49-F238E27FC236}">
                  <a16:creationId xmlns:a16="http://schemas.microsoft.com/office/drawing/2014/main" id="{8646236E-E7BE-4F9E-AC5F-2E5673EF638B}"/>
                </a:ext>
              </a:extLst>
            </p:cNvPr>
            <p:cNvSpPr/>
            <p:nvPr/>
          </p:nvSpPr>
          <p:spPr>
            <a:xfrm>
              <a:off x="1024129" y="6823261"/>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856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en-US" sz="7200" dirty="0">
                <a:solidFill>
                  <a:srgbClr val="034092"/>
                </a:solidFill>
                <a:ea typeface="Lora"/>
                <a:cs typeface="Lora"/>
                <a:sym typeface="Lora"/>
              </a:rPr>
              <a:t>How do you access Health Gateway? </a:t>
            </a:r>
          </a:p>
        </p:txBody>
      </p:sp>
      <p:sp>
        <p:nvSpPr>
          <p:cNvPr id="174" name="Google Shape;174;p19"/>
          <p:cNvSpPr txBox="1"/>
          <p:nvPr/>
        </p:nvSpPr>
        <p:spPr>
          <a:xfrm>
            <a:off x="1182749"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Google Shape;174;p19">
            <a:extLst>
              <a:ext uri="{FF2B5EF4-FFF2-40B4-BE49-F238E27FC236}">
                <a16:creationId xmlns:a16="http://schemas.microsoft.com/office/drawing/2014/main" id="{5A0003AD-F2EF-4369-98A0-176EFAC591C6}"/>
              </a:ext>
            </a:extLst>
          </p:cNvPr>
          <p:cNvSpPr txBox="1"/>
          <p:nvPr/>
        </p:nvSpPr>
        <p:spPr>
          <a:xfrm>
            <a:off x="938097" y="2733342"/>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You can access Health Gateway either using the Health Gateway app or by visiting their website: </a:t>
            </a:r>
            <a:r>
              <a:rPr lang="en-US" sz="3600" dirty="0">
                <a:solidFill>
                  <a:schemeClr val="tx1"/>
                </a:solidFill>
                <a:ea typeface="Lora"/>
                <a:cs typeface="Lora"/>
                <a:sym typeface="Lora"/>
                <a:hlinkClick r:id="rId3"/>
              </a:rPr>
              <a:t>https://www.healthgateway.gov.bc.ca/</a:t>
            </a:r>
            <a:r>
              <a:rPr lang="en-US" sz="3600" dirty="0">
                <a:solidFill>
                  <a:schemeClr val="tx1"/>
                </a:solidFill>
                <a:ea typeface="Lora"/>
                <a:cs typeface="Lora"/>
                <a:sym typeface="Lora"/>
              </a:rPr>
              <a:t> </a:t>
            </a:r>
          </a:p>
          <a:p>
            <a:pPr marL="57214" lvl="0">
              <a:lnSpc>
                <a:spcPct val="150000"/>
              </a:lnSpc>
              <a:buClr>
                <a:schemeClr val="dk2"/>
              </a:buClr>
              <a:buSzPct val="110000"/>
            </a:pPr>
            <a:endParaRPr lang="en-US" sz="36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pic>
        <p:nvPicPr>
          <p:cNvPr id="1028" name="Picture 4" descr="Access your health records with Health Gateway - Province of British  Columbia">
            <a:extLst>
              <a:ext uri="{FF2B5EF4-FFF2-40B4-BE49-F238E27FC236}">
                <a16:creationId xmlns:a16="http://schemas.microsoft.com/office/drawing/2014/main" id="{A887C478-96C8-490F-9DEE-0B6C7440D5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7206" y="5515398"/>
            <a:ext cx="5890155" cy="3664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920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3" name="Picture 2">
            <a:extLst>
              <a:ext uri="{FF2B5EF4-FFF2-40B4-BE49-F238E27FC236}">
                <a16:creationId xmlns:a16="http://schemas.microsoft.com/office/drawing/2014/main" id="{6600E9BF-FC1E-473D-90AC-9922745D25C8}"/>
              </a:ext>
            </a:extLst>
          </p:cNvPr>
          <p:cNvPicPr>
            <a:picLocks noChangeAspect="1"/>
          </p:cNvPicPr>
          <p:nvPr/>
        </p:nvPicPr>
        <p:blipFill rotWithShape="1">
          <a:blip r:embed="rId3"/>
          <a:srcRect l="2" t="1" r="141" b="45658"/>
          <a:stretch/>
        </p:blipFill>
        <p:spPr>
          <a:xfrm>
            <a:off x="315839" y="3119029"/>
            <a:ext cx="17586399" cy="3643722"/>
          </a:xfrm>
          <a:prstGeom prst="rect">
            <a:avLst/>
          </a:prstGeom>
          <a:ln w="38100">
            <a:solidFill>
              <a:schemeClr val="tx1"/>
            </a:solidFill>
          </a:ln>
        </p:spPr>
      </p:pic>
      <p:sp>
        <p:nvSpPr>
          <p:cNvPr id="10" name="Oval 9">
            <a:extLst>
              <a:ext uri="{FF2B5EF4-FFF2-40B4-BE49-F238E27FC236}">
                <a16:creationId xmlns:a16="http://schemas.microsoft.com/office/drawing/2014/main" id="{47C2E6EE-BA6A-41C5-B482-A6E0AC855290}"/>
              </a:ext>
            </a:extLst>
          </p:cNvPr>
          <p:cNvSpPr/>
          <p:nvPr/>
        </p:nvSpPr>
        <p:spPr>
          <a:xfrm>
            <a:off x="11715750" y="3857929"/>
            <a:ext cx="3829050" cy="1285572"/>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5" name="Rectangle: Rounded Corners 4">
            <a:extLst>
              <a:ext uri="{FF2B5EF4-FFF2-40B4-BE49-F238E27FC236}">
                <a16:creationId xmlns:a16="http://schemas.microsoft.com/office/drawing/2014/main" id="{BB2218A9-4771-46A5-A221-3EC3BD16AC30}"/>
              </a:ext>
            </a:extLst>
          </p:cNvPr>
          <p:cNvSpPr/>
          <p:nvPr/>
        </p:nvSpPr>
        <p:spPr>
          <a:xfrm>
            <a:off x="3657600" y="4002829"/>
            <a:ext cx="7190987" cy="6173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5FA1441-D051-4E08-AE40-EA4548A24F51}"/>
              </a:ext>
            </a:extLst>
          </p:cNvPr>
          <p:cNvSpPr/>
          <p:nvPr/>
        </p:nvSpPr>
        <p:spPr>
          <a:xfrm>
            <a:off x="2951355" y="3563907"/>
            <a:ext cx="13130621" cy="18004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https://www.healthgateway.gov.bc.ca/</a:t>
            </a:r>
          </a:p>
        </p:txBody>
      </p:sp>
      <p:sp>
        <p:nvSpPr>
          <p:cNvPr id="7" name="Google Shape;166;p19">
            <a:extLst>
              <a:ext uri="{FF2B5EF4-FFF2-40B4-BE49-F238E27FC236}">
                <a16:creationId xmlns:a16="http://schemas.microsoft.com/office/drawing/2014/main" id="{A2988D61-4039-43B8-9FA8-AE61811DB9F5}"/>
              </a:ext>
            </a:extLst>
          </p:cNvPr>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Accessing Health Gateway</a:t>
            </a:r>
            <a:endParaRPr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1831504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Accessing Health Gateway: Logging in</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534653"/>
            <a:ext cx="16125537" cy="694296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a:solidFill>
                  <a:schemeClr val="tx1"/>
                </a:solidFill>
                <a:ea typeface="Lora"/>
                <a:cs typeface="Lora"/>
                <a:sym typeface="Lora"/>
              </a:rPr>
              <a:t>There are several steps required to login to Health Gateway. These steps protect your privacy by ensuring that only you can log in to your account. </a:t>
            </a:r>
            <a:br>
              <a:rPr lang="en-US" sz="3600" dirty="0">
                <a:solidFill>
                  <a:schemeClr val="tx1"/>
                </a:solidFill>
                <a:ea typeface="Lora"/>
                <a:cs typeface="Lora"/>
                <a:sym typeface="Lora"/>
              </a:rPr>
            </a:br>
            <a:endParaRPr lang="en-US" sz="2400" dirty="0">
              <a:solidFill>
                <a:schemeClr val="tx1"/>
              </a:solidFill>
              <a:ea typeface="Lora"/>
              <a:cs typeface="Lora"/>
              <a:sym typeface="Lora"/>
            </a:endParaRPr>
          </a:p>
          <a:p>
            <a:pPr marL="57214" lvl="0">
              <a:lnSpc>
                <a:spcPct val="150000"/>
              </a:lnSpc>
              <a:buClr>
                <a:schemeClr val="dk2"/>
              </a:buClr>
              <a:buSzPct val="110000"/>
            </a:pPr>
            <a:r>
              <a:rPr lang="en-US" sz="3600" dirty="0">
                <a:solidFill>
                  <a:schemeClr val="tx1"/>
                </a:solidFill>
                <a:ea typeface="Lora"/>
                <a:cs typeface="Lora"/>
                <a:sym typeface="Lora"/>
              </a:rPr>
              <a:t>There are two ways to verify your identity:</a:t>
            </a:r>
          </a:p>
          <a:p>
            <a:pPr marL="628714" lvl="0"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Using the B.C. Services Card app on your mobile device </a:t>
            </a:r>
          </a:p>
          <a:p>
            <a:pPr marL="628714" lvl="0"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Entering a username, password and a code from a small device called a B.C. Token</a:t>
            </a:r>
          </a:p>
          <a:p>
            <a:pPr lvl="0">
              <a:buClr>
                <a:schemeClr val="dk2"/>
              </a:buClr>
              <a:buSzPct val="110000"/>
            </a:pPr>
            <a:endParaRPr lang="en-US" sz="3600" dirty="0">
              <a:solidFill>
                <a:schemeClr val="tx1"/>
              </a:solidFill>
              <a:ea typeface="Lora"/>
              <a:cs typeface="Lora"/>
              <a:sym typeface="Lora"/>
            </a:endParaRPr>
          </a:p>
          <a:p>
            <a:pPr lvl="0">
              <a:buClr>
                <a:schemeClr val="dk2"/>
              </a:buClr>
              <a:buSzPct val="110000"/>
            </a:pPr>
            <a:r>
              <a:rPr lang="en-US" sz="3600" dirty="0">
                <a:solidFill>
                  <a:schemeClr val="tx1"/>
                </a:solidFill>
                <a:ea typeface="Lora"/>
                <a:cs typeface="Lora"/>
                <a:sym typeface="Lora"/>
              </a:rPr>
              <a:t>For more information: </a:t>
            </a:r>
            <a:r>
              <a:rPr lang="en-US" sz="3600" dirty="0">
                <a:solidFill>
                  <a:schemeClr val="tx1"/>
                </a:solidFill>
                <a:ea typeface="Lora"/>
                <a:cs typeface="Lora"/>
                <a:sym typeface="Lora"/>
                <a:hlinkClick r:id="rId3"/>
              </a:rPr>
              <a:t>https://id.gov.bc.ca/account/setup-instruction/</a:t>
            </a:r>
            <a:endParaRPr lang="en-US" sz="3600" dirty="0">
              <a:solidFill>
                <a:schemeClr val="tx1"/>
              </a:solidFill>
              <a:ea typeface="Lora"/>
              <a:cs typeface="Lora"/>
              <a:sym typeface="Lora"/>
            </a:endParaRPr>
          </a:p>
        </p:txBody>
      </p:sp>
    </p:spTree>
    <p:extLst>
      <p:ext uri="{BB962C8B-B14F-4D97-AF65-F5344CB8AC3E}">
        <p14:creationId xmlns:p14="http://schemas.microsoft.com/office/powerpoint/2010/main" val="3205953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icture 3">
            <a:extLst>
              <a:ext uri="{FF2B5EF4-FFF2-40B4-BE49-F238E27FC236}">
                <a16:creationId xmlns:a16="http://schemas.microsoft.com/office/drawing/2014/main" id="{089593DD-A7B2-49D6-88E2-2FC5F9DAB8CF}"/>
              </a:ext>
            </a:extLst>
          </p:cNvPr>
          <p:cNvPicPr>
            <a:picLocks noChangeAspect="1"/>
          </p:cNvPicPr>
          <p:nvPr/>
        </p:nvPicPr>
        <p:blipFill>
          <a:blip r:embed="rId3"/>
          <a:stretch>
            <a:fillRect/>
          </a:stretch>
        </p:blipFill>
        <p:spPr>
          <a:xfrm>
            <a:off x="2619470" y="2315182"/>
            <a:ext cx="13049060" cy="7617242"/>
          </a:xfrm>
          <a:prstGeom prst="rect">
            <a:avLst/>
          </a:prstGeom>
          <a:ln w="38100">
            <a:solidFill>
              <a:schemeClr val="tx1"/>
            </a:solidFill>
          </a:ln>
        </p:spPr>
      </p:pic>
      <p:sp>
        <p:nvSpPr>
          <p:cNvPr id="3" name="Google Shape;166;p19">
            <a:extLst>
              <a:ext uri="{FF2B5EF4-FFF2-40B4-BE49-F238E27FC236}">
                <a16:creationId xmlns:a16="http://schemas.microsoft.com/office/drawing/2014/main" id="{76768AF4-C3D4-4F65-9473-E744A9BFCA07}"/>
              </a:ext>
            </a:extLst>
          </p:cNvPr>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Health Gateway: Using the platform</a:t>
            </a:r>
            <a:endParaRPr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68447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Health Gateway: Using the platform </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406853"/>
            <a:ext cx="15688375" cy="1814638"/>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On the platform, you can filter through your records to find what you are looking for using the “Timeline” tab. </a:t>
            </a:r>
          </a:p>
        </p:txBody>
      </p:sp>
      <p:pic>
        <p:nvPicPr>
          <p:cNvPr id="9" name="Picture 8">
            <a:extLst>
              <a:ext uri="{FF2B5EF4-FFF2-40B4-BE49-F238E27FC236}">
                <a16:creationId xmlns:a16="http://schemas.microsoft.com/office/drawing/2014/main" id="{35767320-6817-41C9-ADF8-752A234AA3C3}"/>
              </a:ext>
            </a:extLst>
          </p:cNvPr>
          <p:cNvPicPr>
            <a:picLocks noChangeAspect="1"/>
          </p:cNvPicPr>
          <p:nvPr/>
        </p:nvPicPr>
        <p:blipFill rotWithShape="1">
          <a:blip r:embed="rId3"/>
          <a:srcRect t="1591" r="919" b="863"/>
          <a:stretch/>
        </p:blipFill>
        <p:spPr>
          <a:xfrm>
            <a:off x="10813034" y="3781225"/>
            <a:ext cx="5152235" cy="5623318"/>
          </a:xfrm>
          <a:prstGeom prst="rect">
            <a:avLst/>
          </a:prstGeom>
          <a:ln w="38100">
            <a:solidFill>
              <a:schemeClr val="tx1"/>
            </a:solidFill>
          </a:ln>
        </p:spPr>
      </p:pic>
      <p:grpSp>
        <p:nvGrpSpPr>
          <p:cNvPr id="7" name="Group 6">
            <a:extLst>
              <a:ext uri="{FF2B5EF4-FFF2-40B4-BE49-F238E27FC236}">
                <a16:creationId xmlns:a16="http://schemas.microsoft.com/office/drawing/2014/main" id="{65409AAD-9405-4A5D-83A0-FB1E82AF4CC0}"/>
              </a:ext>
            </a:extLst>
          </p:cNvPr>
          <p:cNvGrpSpPr/>
          <p:nvPr/>
        </p:nvGrpSpPr>
        <p:grpSpPr>
          <a:xfrm>
            <a:off x="1072528" y="4776142"/>
            <a:ext cx="8831459" cy="3052334"/>
            <a:chOff x="1291770" y="4221490"/>
            <a:chExt cx="8831459" cy="3052334"/>
          </a:xfrm>
        </p:grpSpPr>
        <p:grpSp>
          <p:nvGrpSpPr>
            <p:cNvPr id="2" name="Group 1">
              <a:extLst>
                <a:ext uri="{FF2B5EF4-FFF2-40B4-BE49-F238E27FC236}">
                  <a16:creationId xmlns:a16="http://schemas.microsoft.com/office/drawing/2014/main" id="{2758DA2B-E06F-43D2-A06A-9649F9334258}"/>
                </a:ext>
              </a:extLst>
            </p:cNvPr>
            <p:cNvGrpSpPr/>
            <p:nvPr/>
          </p:nvGrpSpPr>
          <p:grpSpPr>
            <a:xfrm>
              <a:off x="1397874" y="4370832"/>
              <a:ext cx="8531251" cy="2733040"/>
              <a:chOff x="1716534" y="4370832"/>
              <a:chExt cx="8531251" cy="2733040"/>
            </a:xfrm>
          </p:grpSpPr>
          <p:pic>
            <p:nvPicPr>
              <p:cNvPr id="4" name="Picture 3">
                <a:extLst>
                  <a:ext uri="{FF2B5EF4-FFF2-40B4-BE49-F238E27FC236}">
                    <a16:creationId xmlns:a16="http://schemas.microsoft.com/office/drawing/2014/main" id="{34A8E427-BDC5-456C-83A4-D68858FB2222}"/>
                  </a:ext>
                </a:extLst>
              </p:cNvPr>
              <p:cNvPicPr>
                <a:picLocks noChangeAspect="1"/>
              </p:cNvPicPr>
              <p:nvPr/>
            </p:nvPicPr>
            <p:blipFill rotWithShape="1">
              <a:blip r:embed="rId4"/>
              <a:srcRect t="7036" r="1209" b="16899"/>
              <a:stretch/>
            </p:blipFill>
            <p:spPr>
              <a:xfrm>
                <a:off x="1818884" y="4370832"/>
                <a:ext cx="8428901" cy="2733040"/>
              </a:xfrm>
              <a:prstGeom prst="rect">
                <a:avLst/>
              </a:prstGeom>
            </p:spPr>
          </p:pic>
          <p:sp>
            <p:nvSpPr>
              <p:cNvPr id="6" name="Oval 5">
                <a:extLst>
                  <a:ext uri="{FF2B5EF4-FFF2-40B4-BE49-F238E27FC236}">
                    <a16:creationId xmlns:a16="http://schemas.microsoft.com/office/drawing/2014/main" id="{31233421-72C4-454D-9D83-5F6523E20777}"/>
                  </a:ext>
                </a:extLst>
              </p:cNvPr>
              <p:cNvSpPr/>
              <p:nvPr/>
            </p:nvSpPr>
            <p:spPr>
              <a:xfrm>
                <a:off x="1716534" y="5201556"/>
                <a:ext cx="4043354" cy="8366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929FD794-AB9D-434D-80CA-F25D2957EE77}"/>
                </a:ext>
              </a:extLst>
            </p:cNvPr>
            <p:cNvSpPr/>
            <p:nvPr/>
          </p:nvSpPr>
          <p:spPr>
            <a:xfrm>
              <a:off x="1291770" y="4221490"/>
              <a:ext cx="8831459" cy="30523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182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Health Gateway: Using the platform </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424160"/>
            <a:ext cx="15512983" cy="3281695"/>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You can add notes to your timeline and on your results. This can help you to keep track of any information you need to manage your health. </a:t>
            </a:r>
          </a:p>
          <a:p>
            <a:pPr marL="628714" lvl="0"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Only you can see the notes you add (your healthcare providers will not be able to see your notes). </a:t>
            </a:r>
          </a:p>
        </p:txBody>
      </p:sp>
      <p:pic>
        <p:nvPicPr>
          <p:cNvPr id="2" name="Picture 1">
            <a:extLst>
              <a:ext uri="{FF2B5EF4-FFF2-40B4-BE49-F238E27FC236}">
                <a16:creationId xmlns:a16="http://schemas.microsoft.com/office/drawing/2014/main" id="{281DFCF2-6BE2-4B2C-91C3-89354EAE8786}"/>
              </a:ext>
            </a:extLst>
          </p:cNvPr>
          <p:cNvPicPr>
            <a:picLocks noChangeAspect="1"/>
          </p:cNvPicPr>
          <p:nvPr/>
        </p:nvPicPr>
        <p:blipFill rotWithShape="1">
          <a:blip r:embed="rId3"/>
          <a:srcRect l="525" t="1809" r="1062" b="1662"/>
          <a:stretch/>
        </p:blipFill>
        <p:spPr>
          <a:xfrm>
            <a:off x="8481060" y="5951221"/>
            <a:ext cx="9060180" cy="3398520"/>
          </a:xfrm>
          <a:prstGeom prst="rect">
            <a:avLst/>
          </a:prstGeom>
          <a:ln w="38100">
            <a:solidFill>
              <a:schemeClr val="tx1"/>
            </a:solidFill>
          </a:ln>
        </p:spPr>
      </p:pic>
      <p:sp>
        <p:nvSpPr>
          <p:cNvPr id="15" name="Rectangle 14">
            <a:extLst>
              <a:ext uri="{FF2B5EF4-FFF2-40B4-BE49-F238E27FC236}">
                <a16:creationId xmlns:a16="http://schemas.microsoft.com/office/drawing/2014/main" id="{0A114408-32C0-4068-A068-87E0E9487A75}"/>
              </a:ext>
            </a:extLst>
          </p:cNvPr>
          <p:cNvSpPr/>
          <p:nvPr/>
        </p:nvSpPr>
        <p:spPr>
          <a:xfrm>
            <a:off x="807244" y="6186488"/>
            <a:ext cx="7237112" cy="275491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73EA5558-F185-4751-A082-F78E2D7AAC61}"/>
              </a:ext>
            </a:extLst>
          </p:cNvPr>
          <p:cNvPicPr>
            <a:picLocks noChangeAspect="1"/>
          </p:cNvPicPr>
          <p:nvPr/>
        </p:nvPicPr>
        <p:blipFill rotWithShape="1">
          <a:blip r:embed="rId4"/>
          <a:srcRect r="62715" b="3016"/>
          <a:stretch/>
        </p:blipFill>
        <p:spPr>
          <a:xfrm>
            <a:off x="997016" y="6354394"/>
            <a:ext cx="6435090" cy="2466463"/>
          </a:xfrm>
          <a:prstGeom prst="rect">
            <a:avLst/>
          </a:prstGeom>
        </p:spPr>
      </p:pic>
      <p:pic>
        <p:nvPicPr>
          <p:cNvPr id="10" name="Picture 9">
            <a:extLst>
              <a:ext uri="{FF2B5EF4-FFF2-40B4-BE49-F238E27FC236}">
                <a16:creationId xmlns:a16="http://schemas.microsoft.com/office/drawing/2014/main" id="{5564D542-180E-4577-BE90-F884B214719C}"/>
              </a:ext>
            </a:extLst>
          </p:cNvPr>
          <p:cNvPicPr>
            <a:picLocks noChangeAspect="1"/>
          </p:cNvPicPr>
          <p:nvPr/>
        </p:nvPicPr>
        <p:blipFill rotWithShape="1">
          <a:blip r:embed="rId4"/>
          <a:srcRect l="86980" t="20647" r="-489" b="37250"/>
          <a:stretch/>
        </p:blipFill>
        <p:spPr>
          <a:xfrm>
            <a:off x="5463095" y="7750106"/>
            <a:ext cx="2331465" cy="1070752"/>
          </a:xfrm>
          <a:prstGeom prst="rect">
            <a:avLst/>
          </a:prstGeom>
        </p:spPr>
      </p:pic>
      <p:sp>
        <p:nvSpPr>
          <p:cNvPr id="14" name="Oval 13">
            <a:extLst>
              <a:ext uri="{FF2B5EF4-FFF2-40B4-BE49-F238E27FC236}">
                <a16:creationId xmlns:a16="http://schemas.microsoft.com/office/drawing/2014/main" id="{52F8CC2E-A7A9-4A0A-B6EA-56E4D6A55A9F}"/>
              </a:ext>
            </a:extLst>
          </p:cNvPr>
          <p:cNvSpPr/>
          <p:nvPr/>
        </p:nvSpPr>
        <p:spPr>
          <a:xfrm>
            <a:off x="5681322" y="7918651"/>
            <a:ext cx="1993203" cy="7710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23" name="Oval 22">
            <a:extLst>
              <a:ext uri="{FF2B5EF4-FFF2-40B4-BE49-F238E27FC236}">
                <a16:creationId xmlns:a16="http://schemas.microsoft.com/office/drawing/2014/main" id="{5461A2C3-D165-41D2-982D-48258B756282}"/>
              </a:ext>
            </a:extLst>
          </p:cNvPr>
          <p:cNvSpPr/>
          <p:nvPr/>
        </p:nvSpPr>
        <p:spPr>
          <a:xfrm>
            <a:off x="882194" y="7224121"/>
            <a:ext cx="3513364" cy="7270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531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Health Gateway: Using the platform </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314656"/>
            <a:ext cx="15922502" cy="2828844"/>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You can export your records by downloading a copy of your health records to your device, which you can then print. This allows you to store a copy of your health information outside of Health Gateway. </a:t>
            </a:r>
          </a:p>
        </p:txBody>
      </p:sp>
      <p:grpSp>
        <p:nvGrpSpPr>
          <p:cNvPr id="5" name="Group 4">
            <a:extLst>
              <a:ext uri="{FF2B5EF4-FFF2-40B4-BE49-F238E27FC236}">
                <a16:creationId xmlns:a16="http://schemas.microsoft.com/office/drawing/2014/main" id="{407D11DE-E323-4133-A6E2-BB3FEFBEF040}"/>
              </a:ext>
            </a:extLst>
          </p:cNvPr>
          <p:cNvGrpSpPr/>
          <p:nvPr/>
        </p:nvGrpSpPr>
        <p:grpSpPr>
          <a:xfrm>
            <a:off x="918656" y="5448282"/>
            <a:ext cx="16186595" cy="3619692"/>
            <a:chOff x="918656" y="5448282"/>
            <a:chExt cx="16186595" cy="3619692"/>
          </a:xfrm>
        </p:grpSpPr>
        <p:grpSp>
          <p:nvGrpSpPr>
            <p:cNvPr id="4" name="Group 3">
              <a:extLst>
                <a:ext uri="{FF2B5EF4-FFF2-40B4-BE49-F238E27FC236}">
                  <a16:creationId xmlns:a16="http://schemas.microsoft.com/office/drawing/2014/main" id="{0828718B-D9D5-49AC-8E70-D4F922239FD1}"/>
                </a:ext>
              </a:extLst>
            </p:cNvPr>
            <p:cNvGrpSpPr/>
            <p:nvPr/>
          </p:nvGrpSpPr>
          <p:grpSpPr>
            <a:xfrm>
              <a:off x="918656" y="5448282"/>
              <a:ext cx="16186595" cy="3531126"/>
              <a:chOff x="918656" y="5448282"/>
              <a:chExt cx="16186595" cy="3531126"/>
            </a:xfrm>
          </p:grpSpPr>
          <p:pic>
            <p:nvPicPr>
              <p:cNvPr id="2" name="Picture 1">
                <a:extLst>
                  <a:ext uri="{FF2B5EF4-FFF2-40B4-BE49-F238E27FC236}">
                    <a16:creationId xmlns:a16="http://schemas.microsoft.com/office/drawing/2014/main" id="{FE88F0E7-BCCB-45BD-BD4D-1D37308CE52A}"/>
                  </a:ext>
                </a:extLst>
              </p:cNvPr>
              <p:cNvPicPr>
                <a:picLocks noChangeAspect="1"/>
              </p:cNvPicPr>
              <p:nvPr/>
            </p:nvPicPr>
            <p:blipFill rotWithShape="1">
              <a:blip r:embed="rId3"/>
              <a:srcRect l="-1" t="12849" r="-622" b="4462"/>
              <a:stretch/>
            </p:blipFill>
            <p:spPr>
              <a:xfrm>
                <a:off x="918656" y="5448282"/>
                <a:ext cx="16186595" cy="3531126"/>
              </a:xfrm>
              <a:prstGeom prst="rect">
                <a:avLst/>
              </a:prstGeom>
              <a:ln w="38100">
                <a:solidFill>
                  <a:schemeClr val="tx1"/>
                </a:solidFill>
              </a:ln>
            </p:spPr>
          </p:pic>
          <p:sp>
            <p:nvSpPr>
              <p:cNvPr id="10" name="Oval 9">
                <a:extLst>
                  <a:ext uri="{FF2B5EF4-FFF2-40B4-BE49-F238E27FC236}">
                    <a16:creationId xmlns:a16="http://schemas.microsoft.com/office/drawing/2014/main" id="{CF218413-D150-41A0-842E-DCF393E8F572}"/>
                  </a:ext>
                </a:extLst>
              </p:cNvPr>
              <p:cNvSpPr/>
              <p:nvPr/>
            </p:nvSpPr>
            <p:spPr>
              <a:xfrm>
                <a:off x="15169744" y="6965499"/>
                <a:ext cx="1788220" cy="806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sp>
          <p:nvSpPr>
            <p:cNvPr id="11" name="Oval 10">
              <a:extLst>
                <a:ext uri="{FF2B5EF4-FFF2-40B4-BE49-F238E27FC236}">
                  <a16:creationId xmlns:a16="http://schemas.microsoft.com/office/drawing/2014/main" id="{DB17D9CC-0687-4A4E-955C-97FD18F01D0E}"/>
                </a:ext>
              </a:extLst>
            </p:cNvPr>
            <p:cNvSpPr/>
            <p:nvPr/>
          </p:nvSpPr>
          <p:spPr>
            <a:xfrm>
              <a:off x="918656" y="8276600"/>
              <a:ext cx="3113017" cy="7913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spTree>
    <p:extLst>
      <p:ext uri="{BB962C8B-B14F-4D97-AF65-F5344CB8AC3E}">
        <p14:creationId xmlns:p14="http://schemas.microsoft.com/office/powerpoint/2010/main" val="282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i="0" u="none" strike="noStrike" cap="none" dirty="0">
                <a:solidFill>
                  <a:schemeClr val="bg1"/>
                </a:solidFill>
                <a:latin typeface="+mj-lt"/>
                <a:ea typeface="Lora"/>
                <a:cs typeface="Lora"/>
                <a:sym typeface="Lora"/>
              </a:rPr>
              <a:t>What is personal health information?</a:t>
            </a:r>
            <a:endParaRPr sz="7000" b="1" dirty="0">
              <a:solidFill>
                <a:schemeClr val="bg1"/>
              </a:solidFill>
              <a:latin typeface="+mj-lt"/>
            </a:endParaRPr>
          </a:p>
        </p:txBody>
      </p:sp>
      <p:pic>
        <p:nvPicPr>
          <p:cNvPr id="2" name="Picture 1">
            <a:extLst>
              <a:ext uri="{FF2B5EF4-FFF2-40B4-BE49-F238E27FC236}">
                <a16:creationId xmlns:a16="http://schemas.microsoft.com/office/drawing/2014/main" id="{E2ED0EDB-20D6-4CFA-9757-CDE249B1AC3A}"/>
              </a:ext>
            </a:extLst>
          </p:cNvPr>
          <p:cNvPicPr>
            <a:picLocks noChangeAspect="1"/>
          </p:cNvPicPr>
          <p:nvPr/>
        </p:nvPicPr>
        <p:blipFill>
          <a:blip r:embed="rId3"/>
          <a:stretch>
            <a:fillRect/>
          </a:stretch>
        </p:blipFill>
        <p:spPr>
          <a:xfrm>
            <a:off x="7162038" y="2808548"/>
            <a:ext cx="7614666" cy="6706381"/>
          </a:xfrm>
          <a:prstGeom prst="rect">
            <a:avLst/>
          </a:prstGeom>
        </p:spPr>
      </p:pic>
    </p:spTree>
    <p:extLst>
      <p:ext uri="{BB962C8B-B14F-4D97-AF65-F5344CB8AC3E}">
        <p14:creationId xmlns:p14="http://schemas.microsoft.com/office/powerpoint/2010/main" val="370618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General notes</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299812" y="2613136"/>
            <a:ext cx="15688375" cy="5657687"/>
          </a:xfrm>
          <a:prstGeom prst="rect">
            <a:avLst/>
          </a:prstGeom>
          <a:noFill/>
          <a:ln>
            <a:noFill/>
          </a:ln>
        </p:spPr>
        <p:txBody>
          <a:bodyPr spcFirstLastPara="1" wrap="square" lIns="0" tIns="0" rIns="0" bIns="0" anchor="t" anchorCtr="0">
            <a:noAutofit/>
          </a:bodyPr>
          <a:lstStyle/>
          <a:p>
            <a:pPr marL="628714" lvl="0" indent="-571500">
              <a:lnSpc>
                <a:spcPct val="130000"/>
              </a:lnSpc>
              <a:spcAft>
                <a:spcPts val="1800"/>
              </a:spcAft>
              <a:buClr>
                <a:schemeClr val="dk2"/>
              </a:buClr>
              <a:buSzPct val="110000"/>
              <a:buFont typeface="Arial" panose="020B0604020202020204" pitchFamily="34" charset="0"/>
              <a:buChar char="•"/>
            </a:pPr>
            <a:r>
              <a:rPr lang="en-US" sz="3600" dirty="0">
                <a:solidFill>
                  <a:schemeClr val="tx1"/>
                </a:solidFill>
                <a:ea typeface="Lora"/>
                <a:cs typeface="Lora"/>
                <a:sym typeface="Lora"/>
              </a:rPr>
              <a:t>Health Gateway is meant to be a health management platform for you, which means you cannot delete, edit or add to your actual health records. </a:t>
            </a:r>
          </a:p>
          <a:p>
            <a:pPr marL="628714" indent="-571500">
              <a:lnSpc>
                <a:spcPct val="130000"/>
              </a:lnSpc>
              <a:spcAft>
                <a:spcPts val="1800"/>
              </a:spcAft>
              <a:buClr>
                <a:schemeClr val="dk2"/>
              </a:buClr>
              <a:buSzPct val="110000"/>
              <a:buFont typeface="Arial" panose="020B0604020202020204" pitchFamily="34" charset="0"/>
              <a:buChar char="•"/>
            </a:pPr>
            <a:r>
              <a:rPr lang="en-US" sz="3600" dirty="0">
                <a:ea typeface="Lora"/>
                <a:cs typeface="Lora"/>
                <a:sym typeface="Lora"/>
              </a:rPr>
              <a:t>Health Gateway is still being expanded to include more types of health information. This means that you may not be able to find all of your health information online at this time. </a:t>
            </a:r>
          </a:p>
        </p:txBody>
      </p:sp>
    </p:spTree>
    <p:extLst>
      <p:ext uri="{BB962C8B-B14F-4D97-AF65-F5344CB8AC3E}">
        <p14:creationId xmlns:p14="http://schemas.microsoft.com/office/powerpoint/2010/main" val="3661716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8" name="Google Shape;271;p24">
            <a:extLst>
              <a:ext uri="{FF2B5EF4-FFF2-40B4-BE49-F238E27FC236}">
                <a16:creationId xmlns:a16="http://schemas.microsoft.com/office/drawing/2014/main" id="{0AA7852E-D848-4918-812D-1668C79B2D9A}"/>
              </a:ext>
            </a:extLst>
          </p:cNvPr>
          <p:cNvSpPr txBox="1"/>
          <p:nvPr/>
        </p:nvSpPr>
        <p:spPr>
          <a:xfrm>
            <a:off x="1469613" y="999338"/>
            <a:ext cx="13664697" cy="1537385"/>
          </a:xfrm>
          <a:prstGeom prst="rect">
            <a:avLst/>
          </a:prstGeom>
          <a:noFill/>
          <a:ln>
            <a:noFill/>
          </a:ln>
        </p:spPr>
        <p:txBody>
          <a:bodyPr spcFirstLastPara="1" wrap="square" lIns="0" tIns="0" rIns="0" bIns="0" anchor="t" anchorCtr="0">
            <a:noAutofit/>
          </a:bodyPr>
          <a:lstStyle/>
          <a:p>
            <a:pPr lvl="0">
              <a:lnSpc>
                <a:spcPct val="140011"/>
              </a:lnSpc>
            </a:pPr>
            <a:r>
              <a:rPr lang="en-US" sz="7200" b="1" dirty="0">
                <a:solidFill>
                  <a:srgbClr val="FFFFFF"/>
                </a:solidFill>
                <a:sym typeface="Lora"/>
              </a:rPr>
              <a:t>Summary</a:t>
            </a:r>
          </a:p>
        </p:txBody>
      </p:sp>
      <p:pic>
        <p:nvPicPr>
          <p:cNvPr id="2" name="Picture 1">
            <a:extLst>
              <a:ext uri="{FF2B5EF4-FFF2-40B4-BE49-F238E27FC236}">
                <a16:creationId xmlns:a16="http://schemas.microsoft.com/office/drawing/2014/main" id="{A193AF2C-EBCC-4EFE-B9F2-164C3A9A7FBC}"/>
              </a:ext>
            </a:extLst>
          </p:cNvPr>
          <p:cNvPicPr>
            <a:picLocks noChangeAspect="1"/>
          </p:cNvPicPr>
          <p:nvPr/>
        </p:nvPicPr>
        <p:blipFill>
          <a:blip r:embed="rId3"/>
          <a:stretch>
            <a:fillRect/>
          </a:stretch>
        </p:blipFill>
        <p:spPr>
          <a:xfrm>
            <a:off x="6101334" y="3889248"/>
            <a:ext cx="5829300" cy="3276600"/>
          </a:xfrm>
          <a:prstGeom prst="rect">
            <a:avLst/>
          </a:prstGeom>
        </p:spPr>
      </p:pic>
    </p:spTree>
    <p:extLst>
      <p:ext uri="{BB962C8B-B14F-4D97-AF65-F5344CB8AC3E}">
        <p14:creationId xmlns:p14="http://schemas.microsoft.com/office/powerpoint/2010/main" val="1840153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Summary</a:t>
            </a:r>
            <a:endParaRPr sz="7200" dirty="0">
              <a:latin typeface="+mj-lt"/>
            </a:endParaRPr>
          </a:p>
        </p:txBody>
      </p:sp>
      <p:sp>
        <p:nvSpPr>
          <p:cNvPr id="6" name="TextBox 5">
            <a:extLst>
              <a:ext uri="{FF2B5EF4-FFF2-40B4-BE49-F238E27FC236}">
                <a16:creationId xmlns:a16="http://schemas.microsoft.com/office/drawing/2014/main" id="{D966DA01-49B6-42AD-BD20-CB0AB704C156}"/>
              </a:ext>
            </a:extLst>
          </p:cNvPr>
          <p:cNvSpPr txBox="1"/>
          <p:nvPr/>
        </p:nvSpPr>
        <p:spPr>
          <a:xfrm>
            <a:off x="982674" y="7805838"/>
            <a:ext cx="4663440" cy="1569660"/>
          </a:xfrm>
          <a:prstGeom prst="rect">
            <a:avLst/>
          </a:prstGeom>
          <a:noFill/>
        </p:spPr>
        <p:txBody>
          <a:bodyPr wrap="square" rtlCol="0">
            <a:spAutoFit/>
          </a:bodyPr>
          <a:lstStyle/>
          <a:p>
            <a:pPr algn="ctr"/>
            <a:r>
              <a:rPr lang="en-US" sz="3200" dirty="0"/>
              <a:t>How your personal health information can be protected online.</a:t>
            </a:r>
          </a:p>
        </p:txBody>
      </p:sp>
      <p:sp>
        <p:nvSpPr>
          <p:cNvPr id="8" name="TextBox 7">
            <a:extLst>
              <a:ext uri="{FF2B5EF4-FFF2-40B4-BE49-F238E27FC236}">
                <a16:creationId xmlns:a16="http://schemas.microsoft.com/office/drawing/2014/main" id="{14C2FFFD-2441-4E9E-A8EC-F751F98B611D}"/>
              </a:ext>
            </a:extLst>
          </p:cNvPr>
          <p:cNvSpPr txBox="1"/>
          <p:nvPr/>
        </p:nvSpPr>
        <p:spPr>
          <a:xfrm>
            <a:off x="9612447" y="7802781"/>
            <a:ext cx="4443984" cy="1569660"/>
          </a:xfrm>
          <a:prstGeom prst="rect">
            <a:avLst/>
          </a:prstGeom>
          <a:noFill/>
        </p:spPr>
        <p:txBody>
          <a:bodyPr wrap="square" rtlCol="0">
            <a:spAutoFit/>
          </a:bodyPr>
          <a:lstStyle/>
          <a:p>
            <a:pPr algn="ctr"/>
            <a:r>
              <a:rPr lang="en-US" sz="3200" dirty="0"/>
              <a:t>What Health Gateway is and some of its features. </a:t>
            </a:r>
          </a:p>
        </p:txBody>
      </p:sp>
      <p:sp>
        <p:nvSpPr>
          <p:cNvPr id="4" name="TextBox 3">
            <a:extLst>
              <a:ext uri="{FF2B5EF4-FFF2-40B4-BE49-F238E27FC236}">
                <a16:creationId xmlns:a16="http://schemas.microsoft.com/office/drawing/2014/main" id="{661DA1E2-AC46-4B9F-840B-14526AF59A8A}"/>
              </a:ext>
            </a:extLst>
          </p:cNvPr>
          <p:cNvSpPr txBox="1"/>
          <p:nvPr/>
        </p:nvSpPr>
        <p:spPr>
          <a:xfrm>
            <a:off x="694944" y="2306002"/>
            <a:ext cx="5340096" cy="1569660"/>
          </a:xfrm>
          <a:prstGeom prst="rect">
            <a:avLst/>
          </a:prstGeom>
          <a:noFill/>
        </p:spPr>
        <p:txBody>
          <a:bodyPr wrap="square" rtlCol="0">
            <a:spAutoFit/>
          </a:bodyPr>
          <a:lstStyle/>
          <a:p>
            <a:pPr algn="ctr"/>
            <a:r>
              <a:rPr lang="en-US" sz="3200" dirty="0">
                <a:solidFill>
                  <a:schemeClr val="tx1"/>
                </a:solidFill>
              </a:rPr>
              <a:t>Personal health information is sensitive information used to manage your care.</a:t>
            </a:r>
          </a:p>
        </p:txBody>
      </p:sp>
      <p:pic>
        <p:nvPicPr>
          <p:cNvPr id="14" name="Picture 13">
            <a:extLst>
              <a:ext uri="{FF2B5EF4-FFF2-40B4-BE49-F238E27FC236}">
                <a16:creationId xmlns:a16="http://schemas.microsoft.com/office/drawing/2014/main" id="{E4BD368F-8783-4C86-93C2-CAC39C91DCCD}"/>
              </a:ext>
            </a:extLst>
          </p:cNvPr>
          <p:cNvPicPr>
            <a:picLocks noChangeAspect="1"/>
          </p:cNvPicPr>
          <p:nvPr/>
        </p:nvPicPr>
        <p:blipFill rotWithShape="1">
          <a:blip r:embed="rId3"/>
          <a:srcRect l="9629" t="8455" r="8191" b="1052"/>
          <a:stretch/>
        </p:blipFill>
        <p:spPr>
          <a:xfrm>
            <a:off x="1692189" y="4033939"/>
            <a:ext cx="3345607" cy="2106855"/>
          </a:xfrm>
          <a:prstGeom prst="rect">
            <a:avLst/>
          </a:prstGeom>
        </p:spPr>
      </p:pic>
      <p:sp>
        <p:nvSpPr>
          <p:cNvPr id="5" name="TextBox 4">
            <a:extLst>
              <a:ext uri="{FF2B5EF4-FFF2-40B4-BE49-F238E27FC236}">
                <a16:creationId xmlns:a16="http://schemas.microsoft.com/office/drawing/2014/main" id="{F5F4A74C-FC4C-41CF-898E-4A77E348F63D}"/>
              </a:ext>
            </a:extLst>
          </p:cNvPr>
          <p:cNvSpPr txBox="1"/>
          <p:nvPr/>
        </p:nvSpPr>
        <p:spPr>
          <a:xfrm>
            <a:off x="6976872" y="2306002"/>
            <a:ext cx="4334256" cy="1569660"/>
          </a:xfrm>
          <a:prstGeom prst="rect">
            <a:avLst/>
          </a:prstGeom>
          <a:noFill/>
        </p:spPr>
        <p:txBody>
          <a:bodyPr wrap="square" rtlCol="0">
            <a:spAutoFit/>
          </a:bodyPr>
          <a:lstStyle/>
          <a:p>
            <a:pPr algn="ctr"/>
            <a:r>
              <a:rPr lang="en-US" sz="3200" dirty="0"/>
              <a:t>Ways to access your personal health information online.</a:t>
            </a:r>
          </a:p>
        </p:txBody>
      </p:sp>
      <p:pic>
        <p:nvPicPr>
          <p:cNvPr id="16" name="Picture 15">
            <a:extLst>
              <a:ext uri="{FF2B5EF4-FFF2-40B4-BE49-F238E27FC236}">
                <a16:creationId xmlns:a16="http://schemas.microsoft.com/office/drawing/2014/main" id="{E1825ED1-DD53-4C17-8411-E1FD942E0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9313" y="4096514"/>
            <a:ext cx="2889375" cy="2044280"/>
          </a:xfrm>
          <a:prstGeom prst="rect">
            <a:avLst/>
          </a:prstGeom>
        </p:spPr>
      </p:pic>
      <p:pic>
        <p:nvPicPr>
          <p:cNvPr id="17" name="Picture 16">
            <a:extLst>
              <a:ext uri="{FF2B5EF4-FFF2-40B4-BE49-F238E27FC236}">
                <a16:creationId xmlns:a16="http://schemas.microsoft.com/office/drawing/2014/main" id="{C6DAC4C0-FE24-48D6-9202-B5CB842FAD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3714" y="7609461"/>
            <a:ext cx="2943621" cy="1962414"/>
          </a:xfrm>
          <a:prstGeom prst="rect">
            <a:avLst/>
          </a:prstGeom>
        </p:spPr>
      </p:pic>
      <p:sp>
        <p:nvSpPr>
          <p:cNvPr id="12" name="TextBox 11">
            <a:extLst>
              <a:ext uri="{FF2B5EF4-FFF2-40B4-BE49-F238E27FC236}">
                <a16:creationId xmlns:a16="http://schemas.microsoft.com/office/drawing/2014/main" id="{4B847E57-4493-478E-A4D6-AE0F85CF89C2}"/>
              </a:ext>
            </a:extLst>
          </p:cNvPr>
          <p:cNvSpPr txBox="1"/>
          <p:nvPr/>
        </p:nvSpPr>
        <p:spPr>
          <a:xfrm>
            <a:off x="12434318" y="2306002"/>
            <a:ext cx="4663440" cy="1569660"/>
          </a:xfrm>
          <a:prstGeom prst="rect">
            <a:avLst/>
          </a:prstGeom>
          <a:noFill/>
        </p:spPr>
        <p:txBody>
          <a:bodyPr wrap="square" rtlCol="0">
            <a:spAutoFit/>
          </a:bodyPr>
          <a:lstStyle/>
          <a:p>
            <a:pPr algn="ctr"/>
            <a:r>
              <a:rPr lang="en-US" sz="3200" dirty="0"/>
              <a:t>Tips to keep in mind when viewing your lab results online.</a:t>
            </a:r>
          </a:p>
        </p:txBody>
      </p:sp>
      <p:pic>
        <p:nvPicPr>
          <p:cNvPr id="18" name="Picture 17">
            <a:extLst>
              <a:ext uri="{FF2B5EF4-FFF2-40B4-BE49-F238E27FC236}">
                <a16:creationId xmlns:a16="http://schemas.microsoft.com/office/drawing/2014/main" id="{6010C5C7-4B05-495E-81AD-4C9A99F2E9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62313" y="4096514"/>
            <a:ext cx="3007450" cy="2044280"/>
          </a:xfrm>
          <a:prstGeom prst="rect">
            <a:avLst/>
          </a:prstGeom>
        </p:spPr>
      </p:pic>
      <p:pic>
        <p:nvPicPr>
          <p:cNvPr id="20" name="Picture 19">
            <a:extLst>
              <a:ext uri="{FF2B5EF4-FFF2-40B4-BE49-F238E27FC236}">
                <a16:creationId xmlns:a16="http://schemas.microsoft.com/office/drawing/2014/main" id="{7FB2E75E-2E7F-4C71-97B3-C7251355C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49348" y="6784202"/>
            <a:ext cx="2915715" cy="3502798"/>
          </a:xfrm>
          <a:prstGeom prst="rect">
            <a:avLst/>
          </a:prstGeom>
        </p:spPr>
      </p:pic>
    </p:spTree>
    <p:extLst>
      <p:ext uri="{BB962C8B-B14F-4D97-AF65-F5344CB8AC3E}">
        <p14:creationId xmlns:p14="http://schemas.microsoft.com/office/powerpoint/2010/main" val="1800913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lvl="0" indent="-457200">
              <a:buClr>
                <a:schemeClr val="dk2"/>
              </a:buClr>
              <a:buSzPct val="110000"/>
              <a:buFont typeface="Arial" panose="020B0604020202020204" pitchFamily="34" charset="0"/>
              <a:buChar char="•"/>
            </a:pPr>
            <a:r>
              <a:rPr lang="en-US" sz="3600" dirty="0">
                <a:solidFill>
                  <a:schemeClr val="tx1"/>
                </a:solidFill>
                <a:latin typeface="+mj-lt"/>
              </a:rPr>
              <a:t>Health Gateway support guide:</a:t>
            </a:r>
            <a:br>
              <a:rPr lang="en-US" sz="3600" dirty="0">
                <a:solidFill>
                  <a:schemeClr val="tx1"/>
                </a:solidFill>
                <a:latin typeface="+mj-lt"/>
              </a:rPr>
            </a:br>
            <a:br>
              <a:rPr lang="en-US" sz="3600" dirty="0">
                <a:solidFill>
                  <a:schemeClr val="tx1"/>
                </a:solidFill>
                <a:highlight>
                  <a:srgbClr val="FFFF00"/>
                </a:highlight>
                <a:latin typeface="+mj-lt"/>
              </a:rPr>
            </a:br>
            <a:r>
              <a:rPr lang="en-US" sz="3600" dirty="0">
                <a:solidFill>
                  <a:schemeClr val="tx1"/>
                </a:solidFill>
                <a:latin typeface="+mj-lt"/>
                <a:hlinkClick r:id="rId3"/>
              </a:rPr>
              <a:t>https://www2.gov.bc.ca/gov/content/health/managing-your-health/health-gateway/guide</a:t>
            </a:r>
            <a:endParaRPr lang="en-US" sz="3600" dirty="0">
              <a:solidFill>
                <a:schemeClr val="tx1"/>
              </a:solidFill>
              <a:latin typeface="+mj-lt"/>
            </a:endParaRPr>
          </a:p>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dirty="0">
                <a:solidFill>
                  <a:srgbClr val="034092"/>
                </a:solidFill>
                <a:latin typeface="+mj-lt"/>
                <a:ea typeface="Lora"/>
                <a:cs typeface="Lora"/>
                <a:sym typeface="Lora"/>
              </a:rPr>
              <a:t>Questions?</a:t>
            </a:r>
            <a:endParaRPr sz="7200" dirty="0">
              <a:latin typeface="+mj-lt"/>
            </a:endParaRPr>
          </a:p>
        </p:txBody>
      </p:sp>
    </p:spTree>
    <p:extLst>
      <p:ext uri="{BB962C8B-B14F-4D97-AF65-F5344CB8AC3E}">
        <p14:creationId xmlns:p14="http://schemas.microsoft.com/office/powerpoint/2010/main" val="744716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2324319"/>
            <a:ext cx="16065463" cy="3931455"/>
          </a:xfrm>
          <a:prstGeom prst="rect">
            <a:avLst/>
          </a:prstGeom>
          <a:noFill/>
          <a:ln>
            <a:noFill/>
          </a:ln>
        </p:spPr>
        <p:txBody>
          <a:bodyPr spcFirstLastPara="1" wrap="square" lIns="0" tIns="0" rIns="0" bIns="0" anchor="t" anchorCtr="0">
            <a:noAutofit/>
          </a:bodyPr>
          <a:lstStyle/>
          <a:p>
            <a:pPr marL="488950" lvl="0" indent="-457200">
              <a:lnSpc>
                <a:spcPct val="150000"/>
              </a:lnSpc>
              <a:buClr>
                <a:schemeClr val="dk2"/>
              </a:buClr>
              <a:buSzPct val="110000"/>
              <a:buFont typeface="Arial" panose="020B0604020202020204" pitchFamily="34" charset="0"/>
              <a:buChar char="•"/>
            </a:pPr>
            <a:r>
              <a:rPr lang="en-US" sz="3600" dirty="0"/>
              <a:t>Screen captures were provided by iCON on slides 18, 29-30, 43-44, 46-49.</a:t>
            </a:r>
            <a:endParaRPr lang="en-US" sz="3600" dirty="0">
              <a:solidFill>
                <a:schemeClr val="tx1"/>
              </a:solidFill>
              <a:latin typeface="+mj-lt"/>
            </a:endParaRPr>
          </a:p>
          <a:p>
            <a:pPr marL="488950" indent="-457200">
              <a:lnSpc>
                <a:spcPct val="150000"/>
              </a:lnSpc>
              <a:buClr>
                <a:schemeClr val="dk2"/>
              </a:buClr>
              <a:buSzPct val="110000"/>
              <a:buFont typeface="Arial" panose="020B0604020202020204" pitchFamily="34" charset="0"/>
              <a:buChar char="•"/>
            </a:pPr>
            <a:r>
              <a:rPr lang="en-US" sz="3600" dirty="0">
                <a:solidFill>
                  <a:schemeClr val="tx1"/>
                </a:solidFill>
              </a:rPr>
              <a:t>Unless cited, the images used in this presentation were from publicly available open sources. </a:t>
            </a:r>
            <a:endParaRPr lang="en-US" sz="3600" b="1" dirty="0">
              <a:solidFill>
                <a:schemeClr val="tx1"/>
              </a:solidFill>
              <a:highlight>
                <a:srgbClr val="FFFF00"/>
              </a:highligh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Image Credits</a:t>
            </a:r>
          </a:p>
        </p:txBody>
      </p:sp>
    </p:spTree>
    <p:extLst>
      <p:ext uri="{BB962C8B-B14F-4D97-AF65-F5344CB8AC3E}">
        <p14:creationId xmlns:p14="http://schemas.microsoft.com/office/powerpoint/2010/main" val="3428215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a:r>
              <a:rPr lang="en-US" sz="3000" dirty="0">
                <a:solidFill>
                  <a:prstClr val="black"/>
                </a:solidFill>
                <a:latin typeface="Arial" panose="020B0604020202020204" pitchFamily="34" charset="0"/>
                <a:cs typeface="Arial" panose="020B0604020202020204" pitchFamily="34" charset="0"/>
              </a:rPr>
              <a:t>© 2023 The University of British Columbia.  </a:t>
            </a:r>
          </a:p>
          <a:p>
            <a:pPr algn="just"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The work is licensed under Creative Commons Attribution-Non-Commercial-No Derivatives 4.0 International License </a:t>
            </a:r>
          </a:p>
          <a:p>
            <a:pPr defTabSz="1371636"/>
            <a:r>
              <a:rPr lang="en-US" sz="3000" dirty="0">
                <a:solidFill>
                  <a:prstClr val="black"/>
                </a:solidFill>
                <a:latin typeface="Arial" panose="020B0604020202020204" pitchFamily="34" charset="0"/>
                <a:cs typeface="Arial" panose="020B0604020202020204" pitchFamily="34" charset="0"/>
              </a:rPr>
              <a:t>(</a:t>
            </a:r>
            <a:r>
              <a:rPr lang="en-US" sz="3000" u="sng" dirty="0">
                <a:solidFill>
                  <a:prstClr val="black"/>
                </a:solidFill>
                <a:latin typeface="Arial" panose="020B0604020202020204" pitchFamily="34" charset="0"/>
                <a:cs typeface="Arial" panose="020B0604020202020204" pitchFamily="34" charset="0"/>
                <a:hlinkClick r:id="rId3"/>
              </a:rPr>
              <a:t>http://creativecommons.org/licenses/by-nc-nd/4.0/</a:t>
            </a:r>
            <a:r>
              <a:rPr lang="en-US" sz="3000" dirty="0">
                <a:solidFill>
                  <a:prstClr val="black"/>
                </a:solidFill>
                <a:latin typeface="Arial" panose="020B0604020202020204" pitchFamily="34" charset="0"/>
                <a:cs typeface="Arial" panose="020B0604020202020204" pitchFamily="34" charset="0"/>
              </a:rPr>
              <a:t>). </a:t>
            </a:r>
          </a:p>
          <a:p>
            <a:pPr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It was created by UBC Digital Emergency Medicine. For permissions to use this work for commercial purposes please contact The University of British Columbia’s University-Industry Liaison Office.</a:t>
            </a:r>
          </a:p>
        </p:txBody>
      </p:sp>
    </p:spTree>
    <p:extLst>
      <p:ext uri="{BB962C8B-B14F-4D97-AF65-F5344CB8AC3E}">
        <p14:creationId xmlns:p14="http://schemas.microsoft.com/office/powerpoint/2010/main" val="2342724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10636245" cy="1477328"/>
          </a:xfrm>
          <a:prstGeom prst="rect">
            <a:avLst/>
          </a:prstGeom>
          <a:noFill/>
        </p:spPr>
        <p:txBody>
          <a:bodyPr wrap="none" rtlCol="0">
            <a:spAutoFit/>
          </a:bodyPr>
          <a:lstStyle/>
          <a:p>
            <a:r>
              <a:rPr lang="en-US" sz="9000" dirty="0">
                <a:solidFill>
                  <a:srgbClr val="003366"/>
                </a:solidFill>
                <a:latin typeface="Arial" panose="020B0604020202020204" pitchFamily="34" charset="0"/>
                <a:cs typeface="Arial" panose="020B0604020202020204" pitchFamily="34" charset="0"/>
              </a:rPr>
              <a:t>Thank you again to: </a:t>
            </a:r>
          </a:p>
        </p:txBody>
      </p:sp>
      <p:sp>
        <p:nvSpPr>
          <p:cNvPr id="9" name="TextBox 8">
            <a:extLst>
              <a:ext uri="{FF2B5EF4-FFF2-40B4-BE49-F238E27FC236}">
                <a16:creationId xmlns:a16="http://schemas.microsoft.com/office/drawing/2014/main" id="{A00FF4F4-9798-4C85-A892-F4675104B611}"/>
              </a:ext>
            </a:extLst>
          </p:cNvPr>
          <p:cNvSpPr txBox="1"/>
          <p:nvPr/>
        </p:nvSpPr>
        <p:spPr>
          <a:xfrm>
            <a:off x="0" y="9733002"/>
            <a:ext cx="18288000" cy="415498"/>
          </a:xfrm>
          <a:prstGeom prst="rect">
            <a:avLst/>
          </a:prstGeom>
          <a:solidFill>
            <a:srgbClr val="002060"/>
          </a:solidFill>
        </p:spPr>
        <p:txBody>
          <a:bodyPr wrap="square" rtlCol="0">
            <a:spAutoFit/>
          </a:bodyPr>
          <a:lstStyle/>
          <a:p>
            <a:pPr algn="ctr"/>
            <a:r>
              <a:rPr lang="en-US" sz="2100" b="1">
                <a:solidFill>
                  <a:schemeClr val="bg1"/>
                </a:solidFill>
              </a:rPr>
              <a:t>Thank you to the BC Ministry of Health Patients as Partners Initiative for their support.</a:t>
            </a:r>
          </a:p>
        </p:txBody>
      </p:sp>
      <p:grpSp>
        <p:nvGrpSpPr>
          <p:cNvPr id="14" name="Group 13">
            <a:extLst>
              <a:ext uri="{FF2B5EF4-FFF2-40B4-BE49-F238E27FC236}">
                <a16:creationId xmlns:a16="http://schemas.microsoft.com/office/drawing/2014/main" id="{892BB7CD-5E44-43E2-945D-A921ED27A66E}"/>
              </a:ext>
            </a:extLst>
          </p:cNvPr>
          <p:cNvGrpSpPr/>
          <p:nvPr/>
        </p:nvGrpSpPr>
        <p:grpSpPr>
          <a:xfrm>
            <a:off x="2138502" y="3965276"/>
            <a:ext cx="13992468" cy="1825553"/>
            <a:chOff x="1139800" y="5469144"/>
            <a:chExt cx="9328312" cy="1217035"/>
          </a:xfrm>
        </p:grpSpPr>
        <p:pic>
          <p:nvPicPr>
            <p:cNvPr id="15" name="Picture 14">
              <a:extLst>
                <a:ext uri="{FF2B5EF4-FFF2-40B4-BE49-F238E27FC236}">
                  <a16:creationId xmlns:a16="http://schemas.microsoft.com/office/drawing/2014/main" id="{B9A1814C-DCFA-4168-8394-77AE2910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D82F45BB-6657-4E7B-A62B-BAA4D8B6F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2CD2C1D6-9DC6-4144-9CA8-E7A933526F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Tree>
    <p:extLst>
      <p:ext uri="{BB962C8B-B14F-4D97-AF65-F5344CB8AC3E}">
        <p14:creationId xmlns:p14="http://schemas.microsoft.com/office/powerpoint/2010/main" val="143646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What is personal </a:t>
            </a:r>
            <a:r>
              <a:rPr lang="en-US" sz="7200" dirty="0">
                <a:solidFill>
                  <a:srgbClr val="034092"/>
                </a:solidFill>
                <a:latin typeface="+mj-lt"/>
                <a:ea typeface="Lora"/>
                <a:cs typeface="Lora"/>
                <a:sym typeface="Lora"/>
              </a:rPr>
              <a:t>h</a:t>
            </a:r>
            <a:r>
              <a:rPr lang="en-US" sz="7200" i="0" u="none" strike="noStrike" cap="none" dirty="0">
                <a:solidFill>
                  <a:srgbClr val="034092"/>
                </a:solidFill>
                <a:latin typeface="+mj-lt"/>
                <a:ea typeface="Lora"/>
                <a:cs typeface="Lora"/>
                <a:sym typeface="Lora"/>
              </a:rPr>
              <a:t>ealth </a:t>
            </a:r>
            <a:r>
              <a:rPr lang="en-US" sz="7200" dirty="0">
                <a:solidFill>
                  <a:srgbClr val="034092"/>
                </a:solidFill>
                <a:latin typeface="+mj-lt"/>
                <a:ea typeface="Lora"/>
                <a:cs typeface="Lora"/>
                <a:sym typeface="Lora"/>
              </a:rPr>
              <a:t>i</a:t>
            </a:r>
            <a:r>
              <a:rPr lang="en-US" sz="7200" i="0" u="none" strike="noStrike" cap="none" dirty="0">
                <a:solidFill>
                  <a:srgbClr val="034092"/>
                </a:solidFill>
                <a:latin typeface="+mj-lt"/>
                <a:ea typeface="Lora"/>
                <a:cs typeface="Lora"/>
                <a:sym typeface="Lora"/>
              </a:rPr>
              <a:t>nformation?</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762792"/>
            <a:ext cx="15688375" cy="5657687"/>
          </a:xfrm>
          <a:prstGeom prst="rect">
            <a:avLst/>
          </a:prstGeom>
          <a:noFill/>
          <a:ln>
            <a:noFill/>
          </a:ln>
        </p:spPr>
        <p:txBody>
          <a:bodyPr spcFirstLastPara="1" wrap="square" lIns="0" tIns="0" rIns="0" bIns="0" anchor="t" anchorCtr="0">
            <a:noAutofit/>
          </a:bodyPr>
          <a:lstStyle/>
          <a:p>
            <a:pPr marL="628714" indent="-571500">
              <a:buClr>
                <a:schemeClr val="dk2"/>
              </a:buClr>
              <a:buSzPct val="110000"/>
              <a:buFont typeface="Arial" panose="020B0604020202020204" pitchFamily="34" charset="0"/>
              <a:buChar char="•"/>
            </a:pPr>
            <a:r>
              <a:rPr lang="en-US" sz="3600" dirty="0">
                <a:solidFill>
                  <a:schemeClr val="tx1"/>
                </a:solidFill>
                <a:ea typeface="Lora"/>
                <a:cs typeface="Lora"/>
                <a:sym typeface="Lora"/>
              </a:rPr>
              <a:t>Personal health information is any sensitive information that can be used to identify you and link you to any of your medical information or services you have received. </a:t>
            </a:r>
          </a:p>
        </p:txBody>
      </p:sp>
    </p:spTree>
    <p:extLst>
      <p:ext uri="{BB962C8B-B14F-4D97-AF65-F5344CB8AC3E}">
        <p14:creationId xmlns:p14="http://schemas.microsoft.com/office/powerpoint/2010/main" val="193799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What is personal health </a:t>
            </a:r>
            <a:r>
              <a:rPr lang="en-US" sz="7200" dirty="0">
                <a:solidFill>
                  <a:srgbClr val="034092"/>
                </a:solidFill>
                <a:latin typeface="+mj-lt"/>
                <a:ea typeface="Lora"/>
                <a:cs typeface="Lora"/>
                <a:sym typeface="Lora"/>
              </a:rPr>
              <a:t>i</a:t>
            </a:r>
            <a:r>
              <a:rPr lang="en-US" sz="7200" i="0" u="none" strike="noStrike" cap="none" dirty="0">
                <a:solidFill>
                  <a:srgbClr val="034092"/>
                </a:solidFill>
                <a:latin typeface="+mj-lt"/>
                <a:ea typeface="Lora"/>
                <a:cs typeface="Lora"/>
                <a:sym typeface="Lora"/>
              </a:rPr>
              <a:t>nformation?</a:t>
            </a:r>
            <a:endParaRPr sz="7200" i="0" u="none" strike="noStrike" cap="none" dirty="0">
              <a:solidFill>
                <a:srgbClr val="034092"/>
              </a:solidFill>
              <a:latin typeface="+mj-lt"/>
              <a:ea typeface="Lora"/>
              <a:cs typeface="Lora"/>
              <a:sym typeface="Lora"/>
            </a:endParaRPr>
          </a:p>
        </p:txBody>
      </p:sp>
      <p:pic>
        <p:nvPicPr>
          <p:cNvPr id="1028" name="Picture 4" descr="Black line Syringe icon isolated on white background. Syringe for vaccine, vaccination, injection, flu shot. Medical equipment. Vector Black line Syringe icon isolated on white background. Syringe for vaccine, vaccination, injection, flu shot. Medical equipment. Vector vaccination stock illustrations">
            <a:extLst>
              <a:ext uri="{FF2B5EF4-FFF2-40B4-BE49-F238E27FC236}">
                <a16:creationId xmlns:a16="http://schemas.microsoft.com/office/drawing/2014/main" id="{2C74FBB2-3D91-4926-BF5D-7B6CDEDD00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99149" y="6259229"/>
            <a:ext cx="2866017" cy="2866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94CFD3-25B7-4ED2-A8C2-6B18D68BD744}"/>
              </a:ext>
            </a:extLst>
          </p:cNvPr>
          <p:cNvSpPr txBox="1"/>
          <p:nvPr/>
        </p:nvSpPr>
        <p:spPr>
          <a:xfrm>
            <a:off x="1977241" y="9045704"/>
            <a:ext cx="3709833" cy="461665"/>
          </a:xfrm>
          <a:prstGeom prst="rect">
            <a:avLst/>
          </a:prstGeom>
          <a:noFill/>
        </p:spPr>
        <p:txBody>
          <a:bodyPr wrap="square" rtlCol="0">
            <a:spAutoFit/>
          </a:bodyPr>
          <a:lstStyle/>
          <a:p>
            <a:pPr algn="ctr"/>
            <a:r>
              <a:rPr lang="en-US" sz="2400" dirty="0"/>
              <a:t>Immunization Records</a:t>
            </a:r>
          </a:p>
        </p:txBody>
      </p:sp>
      <p:sp>
        <p:nvSpPr>
          <p:cNvPr id="5" name="TextBox 4">
            <a:extLst>
              <a:ext uri="{FF2B5EF4-FFF2-40B4-BE49-F238E27FC236}">
                <a16:creationId xmlns:a16="http://schemas.microsoft.com/office/drawing/2014/main" id="{D6DF40DD-9707-46AD-8035-C4DCA888605C}"/>
              </a:ext>
            </a:extLst>
          </p:cNvPr>
          <p:cNvSpPr txBox="1"/>
          <p:nvPr/>
        </p:nvSpPr>
        <p:spPr>
          <a:xfrm>
            <a:off x="12142380" y="5422226"/>
            <a:ext cx="4729162" cy="461665"/>
          </a:xfrm>
          <a:prstGeom prst="rect">
            <a:avLst/>
          </a:prstGeom>
          <a:noFill/>
        </p:spPr>
        <p:txBody>
          <a:bodyPr wrap="square" rtlCol="0">
            <a:spAutoFit/>
          </a:bodyPr>
          <a:lstStyle/>
          <a:p>
            <a:pPr algn="ctr"/>
            <a:r>
              <a:rPr lang="en-US" sz="2400" dirty="0"/>
              <a:t>Lab Results</a:t>
            </a:r>
          </a:p>
        </p:txBody>
      </p:sp>
      <p:pic>
        <p:nvPicPr>
          <p:cNvPr id="1034" name="Picture 10" descr="Medical Files Icon Flat Graphic Design Medical Files Icon. This 100% royalty free vector illustration features the main icon pictured in black inside a white square. The alternative color options in blue, green, yellow and red are on the right of the icon and are arranged in a vertical column. medical history stock illustrations">
            <a:extLst>
              <a:ext uri="{FF2B5EF4-FFF2-40B4-BE49-F238E27FC236}">
                <a16:creationId xmlns:a16="http://schemas.microsoft.com/office/drawing/2014/main" id="{5C29ED9E-BAE6-4F48-8772-B1F9F282645A}"/>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4226" t="4799" r="27015" b="7435"/>
          <a:stretch/>
        </p:blipFill>
        <p:spPr bwMode="auto">
          <a:xfrm>
            <a:off x="2477303" y="2592530"/>
            <a:ext cx="2709708" cy="27297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58FB24-DFED-4407-8A47-A464FC6D60D7}"/>
              </a:ext>
            </a:extLst>
          </p:cNvPr>
          <p:cNvSpPr txBox="1"/>
          <p:nvPr/>
        </p:nvSpPr>
        <p:spPr>
          <a:xfrm>
            <a:off x="2317682" y="5365772"/>
            <a:ext cx="3028950" cy="461665"/>
          </a:xfrm>
          <a:prstGeom prst="rect">
            <a:avLst/>
          </a:prstGeom>
          <a:noFill/>
        </p:spPr>
        <p:txBody>
          <a:bodyPr wrap="square" rtlCol="0">
            <a:spAutoFit/>
          </a:bodyPr>
          <a:lstStyle/>
          <a:p>
            <a:pPr algn="ctr"/>
            <a:r>
              <a:rPr lang="en-US" sz="2400" dirty="0"/>
              <a:t>Medical History</a:t>
            </a:r>
          </a:p>
        </p:txBody>
      </p:sp>
      <p:pic>
        <p:nvPicPr>
          <p:cNvPr id="1036" name="Picture 12" descr="Blood test tube container and medical lab analysis form list with results and approved check mark vector illustration. Flat clinical exam checklist blank document. Medicine care service concept Blood test tube container and medical lab analysis form list with results and approved check mark vector illustration. Clinical exam checklist blank document. Medicine care service concept blood test results  stock illustrations">
            <a:extLst>
              <a:ext uri="{FF2B5EF4-FFF2-40B4-BE49-F238E27FC236}">
                <a16:creationId xmlns:a16="http://schemas.microsoft.com/office/drawing/2014/main" id="{D9342D0A-2A1C-4E99-B53A-8E18F23307B1}"/>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4354" t="8673" r="16911" b="6224"/>
          <a:stretch/>
        </p:blipFill>
        <p:spPr bwMode="auto">
          <a:xfrm>
            <a:off x="13009321" y="2381093"/>
            <a:ext cx="2995281" cy="29692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D6E3C8D-ABF7-4F6A-9F89-14B055A8C507}"/>
              </a:ext>
            </a:extLst>
          </p:cNvPr>
          <p:cNvGrpSpPr/>
          <p:nvPr/>
        </p:nvGrpSpPr>
        <p:grpSpPr>
          <a:xfrm>
            <a:off x="7372350" y="2762792"/>
            <a:ext cx="3543300" cy="6812065"/>
            <a:chOff x="7227140" y="2762792"/>
            <a:chExt cx="3543300" cy="6812065"/>
          </a:xfrm>
        </p:grpSpPr>
        <p:pic>
          <p:nvPicPr>
            <p:cNvPr id="1030" name="Picture 6" descr="Pharmaceutical Drugs Icon Pharmaceutical drugs and medicine tablets in bottle, vector illustration in flat style medication bottles stock illustrations">
              <a:extLst>
                <a:ext uri="{FF2B5EF4-FFF2-40B4-BE49-F238E27FC236}">
                  <a16:creationId xmlns:a16="http://schemas.microsoft.com/office/drawing/2014/main" id="{B90FE719-39E0-4EC7-9251-42EE06C00A9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78128" y="2762792"/>
              <a:ext cx="2641325" cy="2641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B1F767-3F04-4267-9272-E631475DA635}"/>
                </a:ext>
              </a:extLst>
            </p:cNvPr>
            <p:cNvSpPr txBox="1"/>
            <p:nvPr/>
          </p:nvSpPr>
          <p:spPr>
            <a:xfrm>
              <a:off x="7227140" y="5370564"/>
              <a:ext cx="3543300" cy="523220"/>
            </a:xfrm>
            <a:prstGeom prst="rect">
              <a:avLst/>
            </a:prstGeom>
            <a:noFill/>
          </p:spPr>
          <p:txBody>
            <a:bodyPr wrap="square" rtlCol="0">
              <a:spAutoFit/>
            </a:bodyPr>
            <a:lstStyle/>
            <a:p>
              <a:pPr algn="ctr"/>
              <a:r>
                <a:rPr lang="en-US" sz="2400" dirty="0"/>
                <a:t>Medication</a:t>
              </a:r>
              <a:r>
                <a:rPr lang="en-US" sz="2800" dirty="0"/>
                <a:t> </a:t>
              </a:r>
            </a:p>
          </p:txBody>
        </p:sp>
        <p:pic>
          <p:nvPicPr>
            <p:cNvPr id="1038" name="Picture 14" descr="Medical And Healthcare Stethoscope Icon In Flat Design Style Flat Design Healthcare or Medicine Icon stethoscope stock illustrations">
              <a:extLst>
                <a:ext uri="{FF2B5EF4-FFF2-40B4-BE49-F238E27FC236}">
                  <a16:creationId xmlns:a16="http://schemas.microsoft.com/office/drawing/2014/main" id="{D341E085-7146-4BA3-8C61-8EA44CB47597}"/>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l="16421" t="16667" r="17892" b="12256"/>
            <a:stretch/>
          </p:blipFill>
          <p:spPr bwMode="auto">
            <a:xfrm>
              <a:off x="7643936" y="6259229"/>
              <a:ext cx="2709709" cy="29321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621271-5420-49DD-A118-1FCA1B6B59D6}"/>
                </a:ext>
              </a:extLst>
            </p:cNvPr>
            <p:cNvSpPr txBox="1"/>
            <p:nvPr/>
          </p:nvSpPr>
          <p:spPr>
            <a:xfrm>
              <a:off x="7298578" y="9113192"/>
              <a:ext cx="3400425" cy="461665"/>
            </a:xfrm>
            <a:prstGeom prst="rect">
              <a:avLst/>
            </a:prstGeom>
            <a:noFill/>
          </p:spPr>
          <p:txBody>
            <a:bodyPr wrap="square" rtlCol="0">
              <a:spAutoFit/>
            </a:bodyPr>
            <a:lstStyle/>
            <a:p>
              <a:pPr algn="ctr"/>
              <a:r>
                <a:rPr lang="en-US" sz="2400" dirty="0"/>
                <a:t>Health Services</a:t>
              </a:r>
            </a:p>
          </p:txBody>
        </p:sp>
      </p:grpSp>
      <p:pic>
        <p:nvPicPr>
          <p:cNvPr id="1040" name="Picture 16" descr="Qualification, license, ID card, avatar face icon vector illustration image material Qualification, license, ID card, avatar face icon vector illustration image material personal information stock illustrations">
            <a:extLst>
              <a:ext uri="{FF2B5EF4-FFF2-40B4-BE49-F238E27FC236}">
                <a16:creationId xmlns:a16="http://schemas.microsoft.com/office/drawing/2014/main" id="{DFFB9B0D-7523-4AA7-B388-DCF244C9DF0D}"/>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4917" t="9239" r="64949" b="50889"/>
          <a:stretch/>
        </p:blipFill>
        <p:spPr bwMode="auto">
          <a:xfrm>
            <a:off x="13047193" y="6775257"/>
            <a:ext cx="2919536" cy="19314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37B387C-FF61-4733-8AA1-532E30C60488}"/>
              </a:ext>
            </a:extLst>
          </p:cNvPr>
          <p:cNvSpPr txBox="1"/>
          <p:nvPr/>
        </p:nvSpPr>
        <p:spPr>
          <a:xfrm>
            <a:off x="12860791" y="9096127"/>
            <a:ext cx="3292341" cy="461665"/>
          </a:xfrm>
          <a:prstGeom prst="rect">
            <a:avLst/>
          </a:prstGeom>
          <a:noFill/>
        </p:spPr>
        <p:txBody>
          <a:bodyPr wrap="square" rtlCol="0">
            <a:spAutoFit/>
          </a:bodyPr>
          <a:lstStyle/>
          <a:p>
            <a:pPr algn="ctr"/>
            <a:r>
              <a:rPr lang="en-US" sz="2400" dirty="0"/>
              <a:t>Identifying Information</a:t>
            </a:r>
          </a:p>
        </p:txBody>
      </p:sp>
    </p:spTree>
    <p:extLst>
      <p:ext uri="{BB962C8B-B14F-4D97-AF65-F5344CB8AC3E}">
        <p14:creationId xmlns:p14="http://schemas.microsoft.com/office/powerpoint/2010/main" val="41861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12449" y="987348"/>
            <a:ext cx="16224575" cy="215818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000" dirty="0">
                <a:solidFill>
                  <a:srgbClr val="034092"/>
                </a:solidFill>
                <a:latin typeface="+mj-lt"/>
                <a:ea typeface="Lora"/>
                <a:cs typeface="Lora"/>
                <a:sym typeface="Lora"/>
              </a:rPr>
              <a:t>How is your personal health information stored?</a:t>
            </a:r>
            <a:endParaRPr sz="60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12449" y="2629959"/>
            <a:ext cx="16063101" cy="2513541"/>
          </a:xfrm>
          <a:prstGeom prst="rect">
            <a:avLst/>
          </a:prstGeom>
          <a:noFill/>
          <a:ln>
            <a:noFill/>
          </a:ln>
        </p:spPr>
        <p:txBody>
          <a:bodyPr spcFirstLastPara="1" wrap="square" lIns="0" tIns="0" rIns="0" bIns="0" anchor="t" anchorCtr="0">
            <a:noAutofit/>
          </a:bodyPr>
          <a:lstStyle/>
          <a:p>
            <a:pPr marL="628714" lvl="0" indent="-571500">
              <a:buClr>
                <a:schemeClr val="dk2"/>
              </a:buClr>
              <a:buSzPct val="110000"/>
              <a:buFont typeface="Arial" panose="020B0604020202020204" pitchFamily="34" charset="0"/>
              <a:buChar char="•"/>
            </a:pPr>
            <a:r>
              <a:rPr lang="en-US" sz="3600" dirty="0">
                <a:solidFill>
                  <a:schemeClr val="tx1"/>
                </a:solidFill>
                <a:ea typeface="Lora"/>
                <a:cs typeface="Lora"/>
                <a:sym typeface="Lora"/>
              </a:rPr>
              <a:t>Your personal health information is compiled into health records by clinics, hospitals, and other health service providers. Health records are used by health care providers to help manage your care and understand your medical history.</a:t>
            </a:r>
            <a:endParaRPr lang="en-US" sz="3600" dirty="0">
              <a:solidFill>
                <a:schemeClr val="tx1"/>
              </a:solidFill>
              <a:highlight>
                <a:srgbClr val="FFFF00"/>
              </a:highlight>
              <a:latin typeface="+mj-lt"/>
              <a:ea typeface="Lora"/>
              <a:cs typeface="Lora"/>
              <a:sym typeface="Lora"/>
            </a:endParaRPr>
          </a:p>
        </p:txBody>
      </p:sp>
      <p:pic>
        <p:nvPicPr>
          <p:cNvPr id="5" name="Picture 6" descr="File transfer folder from computer pc to other computer pc on world map background File transfer folder from computer pc to other computer pc on world map background vector illustration paper files stock illustrations">
            <a:extLst>
              <a:ext uri="{FF2B5EF4-FFF2-40B4-BE49-F238E27FC236}">
                <a16:creationId xmlns:a16="http://schemas.microsoft.com/office/drawing/2014/main" id="{9467477B-132F-418B-9258-A4633121E9D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6564" t="10845" r="3091" b="13932"/>
          <a:stretch/>
        </p:blipFill>
        <p:spPr bwMode="auto">
          <a:xfrm>
            <a:off x="8921294" y="5871624"/>
            <a:ext cx="5489649" cy="34280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ntract document icon in flat style. Report with folder vector illustration on isolated background. Paper sheet sign business concept. Contract document icon in flat style. Report with folder vector illustration on isolated background. Paper sheet sign business concept. paper files stock illustrations">
            <a:extLst>
              <a:ext uri="{FF2B5EF4-FFF2-40B4-BE49-F238E27FC236}">
                <a16:creationId xmlns:a16="http://schemas.microsoft.com/office/drawing/2014/main" id="{81CBC9AF-70F1-4CA8-8617-688AEA92E9A8}"/>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9151" t="18286" r="8274" b="21216"/>
          <a:stretch/>
        </p:blipFill>
        <p:spPr bwMode="auto">
          <a:xfrm>
            <a:off x="3398829" y="5811799"/>
            <a:ext cx="4760595" cy="34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7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942936"/>
            <a:ext cx="15443721" cy="924000"/>
          </a:xfrm>
          <a:prstGeom prst="rect">
            <a:avLst/>
          </a:prstGeom>
          <a:noFill/>
          <a:ln>
            <a:noFill/>
          </a:ln>
        </p:spPr>
        <p:txBody>
          <a:bodyPr spcFirstLastPara="1" wrap="square" lIns="0" tIns="0" rIns="0" bIns="0" anchor="t" anchorCtr="0">
            <a:noAutofit/>
          </a:bodyPr>
          <a:lstStyle/>
          <a:p>
            <a:pPr marL="158750" lvl="0">
              <a:buSzPts val="1100"/>
              <a:defRPr/>
            </a:pPr>
            <a:r>
              <a:rPr lang="en-US" sz="6800" dirty="0">
                <a:solidFill>
                  <a:srgbClr val="034092"/>
                </a:solidFill>
                <a:ea typeface="Lora"/>
                <a:cs typeface="Lora"/>
                <a:sym typeface="Lora"/>
              </a:rPr>
              <a:t>Have you ever accessed your personal health information online?</a:t>
            </a:r>
          </a:p>
        </p:txBody>
      </p:sp>
      <p:sp>
        <p:nvSpPr>
          <p:cNvPr id="174" name="Google Shape;174;p19"/>
          <p:cNvSpPr txBox="1"/>
          <p:nvPr/>
        </p:nvSpPr>
        <p:spPr>
          <a:xfrm>
            <a:off x="1299812" y="2988619"/>
            <a:ext cx="15688375" cy="5657687"/>
          </a:xfrm>
          <a:prstGeom prst="rect">
            <a:avLst/>
          </a:prstGeom>
          <a:noFill/>
          <a:ln>
            <a:noFill/>
          </a:ln>
        </p:spPr>
        <p:txBody>
          <a:bodyPr spcFirstLastPara="1" wrap="square" lIns="0" tIns="0" rIns="0" bIns="0" anchor="t" anchorCtr="0">
            <a:noAutofit/>
          </a:bodyPr>
          <a:lstStyle/>
          <a:p>
            <a:endParaRPr lang="en-US" sz="3600"/>
          </a:p>
        </p:txBody>
      </p:sp>
      <p:grpSp>
        <p:nvGrpSpPr>
          <p:cNvPr id="5" name="Group 4">
            <a:extLst>
              <a:ext uri="{FF2B5EF4-FFF2-40B4-BE49-F238E27FC236}">
                <a16:creationId xmlns:a16="http://schemas.microsoft.com/office/drawing/2014/main" id="{AA0965F3-72AC-4605-A7D4-AB246A4DB1AC}"/>
              </a:ext>
            </a:extLst>
          </p:cNvPr>
          <p:cNvGrpSpPr/>
          <p:nvPr/>
        </p:nvGrpSpPr>
        <p:grpSpPr>
          <a:xfrm>
            <a:off x="3723894" y="3340009"/>
            <a:ext cx="11308842" cy="6227254"/>
            <a:chOff x="3723894" y="3340009"/>
            <a:chExt cx="11308842" cy="6227254"/>
          </a:xfrm>
        </p:grpSpPr>
        <p:pic>
          <p:nvPicPr>
            <p:cNvPr id="1028" name="Picture 4" descr="home office workspace concept with desktop computer home office workspace concept, blank screen desktop computer on table with keyboard, mouse, cup, pencil holder, lamp and plant on desk, and post it note, calendar on wall, vector illustration design desktop computer on a table stock illustrations">
              <a:extLst>
                <a:ext uri="{FF2B5EF4-FFF2-40B4-BE49-F238E27FC236}">
                  <a16:creationId xmlns:a16="http://schemas.microsoft.com/office/drawing/2014/main" id="{6675EA32-30E0-4BAD-9995-EFBE8635A0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23894" y="3340009"/>
              <a:ext cx="11308842" cy="6227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4E253A-D7EE-41CB-A4D3-765C134BF4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1619" y="4753540"/>
              <a:ext cx="3890637" cy="2200296"/>
            </a:xfrm>
            <a:prstGeom prst="rect">
              <a:avLst/>
            </a:prstGeom>
          </p:spPr>
        </p:pic>
        <p:sp>
          <p:nvSpPr>
            <p:cNvPr id="4" name="Rectangle 3">
              <a:extLst>
                <a:ext uri="{FF2B5EF4-FFF2-40B4-BE49-F238E27FC236}">
                  <a16:creationId xmlns:a16="http://schemas.microsoft.com/office/drawing/2014/main" id="{A307BFBB-4028-4704-BAAE-E7D3AE9AE435}"/>
                </a:ext>
              </a:extLst>
            </p:cNvPr>
            <p:cNvSpPr/>
            <p:nvPr/>
          </p:nvSpPr>
          <p:spPr>
            <a:xfrm>
              <a:off x="7301619" y="5271516"/>
              <a:ext cx="3890637" cy="37947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37911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34E462BAFCAD44AFE45B7180C0FE5A" ma:contentTypeVersion="13" ma:contentTypeDescription="Create a new document." ma:contentTypeScope="" ma:versionID="2e370d37c93b680fc17ec72e13dc3aeb">
  <xsd:schema xmlns:xsd="http://www.w3.org/2001/XMLSchema" xmlns:xs="http://www.w3.org/2001/XMLSchema" xmlns:p="http://schemas.microsoft.com/office/2006/metadata/properties" xmlns:ns3="8bab7477-277c-43ec-9960-43bc8d58eb75" xmlns:ns4="f542a448-c75a-4b75-99ce-88532eed9c10" targetNamespace="http://schemas.microsoft.com/office/2006/metadata/properties" ma:root="true" ma:fieldsID="4a4f5a14f3d2a7e426a3d43beecfb935" ns3:_="" ns4:_="">
    <xsd:import namespace="8bab7477-277c-43ec-9960-43bc8d58eb75"/>
    <xsd:import namespace="f542a448-c75a-4b75-99ce-88532eed9c1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b7477-277c-43ec-9960-43bc8d58e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42a448-c75a-4b75-99ce-88532eed9c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bab7477-277c-43ec-9960-43bc8d58eb75" xsi:nil="true"/>
  </documentManagement>
</p:properties>
</file>

<file path=customXml/itemProps1.xml><?xml version="1.0" encoding="utf-8"?>
<ds:datastoreItem xmlns:ds="http://schemas.openxmlformats.org/officeDocument/2006/customXml" ds:itemID="{6FBA8F78-015C-48C7-B536-353E5C02C0B1}">
  <ds:schemaRefs>
    <ds:schemaRef ds:uri="http://schemas.microsoft.com/sharepoint/v3/contenttype/forms"/>
  </ds:schemaRefs>
</ds:datastoreItem>
</file>

<file path=customXml/itemProps2.xml><?xml version="1.0" encoding="utf-8"?>
<ds:datastoreItem xmlns:ds="http://schemas.openxmlformats.org/officeDocument/2006/customXml" ds:itemID="{D1CB1360-6614-4B27-9D08-125442181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b7477-277c-43ec-9960-43bc8d58eb75"/>
    <ds:schemaRef ds:uri="f542a448-c75a-4b75-99ce-88532eed9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653FB3-CF4B-41BC-B999-09832B27B1FE}">
  <ds:schemaRefs>
    <ds:schemaRef ds:uri="http://www.w3.org/XML/1998/namespace"/>
    <ds:schemaRef ds:uri="http://purl.org/dc/elements/1.1/"/>
    <ds:schemaRef ds:uri="http://schemas.microsoft.com/office/2006/metadata/properties"/>
    <ds:schemaRef ds:uri="http://schemas.microsoft.com/office/infopath/2007/PartnerControls"/>
    <ds:schemaRef ds:uri="http://purl.org/dc/terms/"/>
    <ds:schemaRef ds:uri="8bab7477-277c-43ec-9960-43bc8d58eb75"/>
    <ds:schemaRef ds:uri="http://schemas.microsoft.com/office/2006/documentManagement/types"/>
    <ds:schemaRef ds:uri="http://schemas.openxmlformats.org/package/2006/metadata/core-properties"/>
    <ds:schemaRef ds:uri="f542a448-c75a-4b75-99ce-88532eed9c1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19867</TotalTime>
  <Words>3490</Words>
  <Application>Microsoft Office PowerPoint</Application>
  <PresentationFormat>Custom</PresentationFormat>
  <Paragraphs>282</Paragraphs>
  <Slides>56</Slides>
  <Notes>53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Calibri Light</vt:lpstr>
      <vt:lpstr>Wingdings</vt:lpstr>
      <vt:lpstr>Lora</vt:lpstr>
      <vt:lpstr>Calibri</vt:lpstr>
      <vt:lpstr>Arial</vt:lpstr>
      <vt:lpstr>DFKai-SB</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Jamin, Anne-Marie</dc:creator>
  <cp:lastModifiedBy>Vanden Broek, Jamie</cp:lastModifiedBy>
  <cp:revision>429</cp:revision>
  <dcterms:modified xsi:type="dcterms:W3CDTF">2024-02-02T00:25:03Z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0x010100B134E462BAFCAD44AFE45B7180C0FE5A</vt:lpwstr>
  </property>
</Properties>
</file>